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7"/>
  </p:notesMasterIdLst>
  <p:handoutMasterIdLst>
    <p:handoutMasterId r:id="rId68"/>
  </p:handoutMasterIdLst>
  <p:sldIdLst>
    <p:sldId id="299" r:id="rId3"/>
    <p:sldId id="335" r:id="rId4"/>
    <p:sldId id="379" r:id="rId5"/>
    <p:sldId id="380" r:id="rId6"/>
    <p:sldId id="313" r:id="rId7"/>
    <p:sldId id="381" r:id="rId8"/>
    <p:sldId id="382" r:id="rId9"/>
    <p:sldId id="383" r:id="rId10"/>
    <p:sldId id="384" r:id="rId11"/>
    <p:sldId id="385" r:id="rId12"/>
    <p:sldId id="386" r:id="rId13"/>
    <p:sldId id="411" r:id="rId14"/>
    <p:sldId id="387" r:id="rId15"/>
    <p:sldId id="388" r:id="rId16"/>
    <p:sldId id="389" r:id="rId17"/>
    <p:sldId id="390" r:id="rId18"/>
    <p:sldId id="391" r:id="rId19"/>
    <p:sldId id="392" r:id="rId20"/>
    <p:sldId id="393" r:id="rId21"/>
    <p:sldId id="412" r:id="rId22"/>
    <p:sldId id="395" r:id="rId23"/>
    <p:sldId id="396" r:id="rId24"/>
    <p:sldId id="397" r:id="rId25"/>
    <p:sldId id="414" r:id="rId26"/>
    <p:sldId id="415" r:id="rId27"/>
    <p:sldId id="416" r:id="rId28"/>
    <p:sldId id="417" r:id="rId29"/>
    <p:sldId id="448" r:id="rId30"/>
    <p:sldId id="419" r:id="rId31"/>
    <p:sldId id="420" r:id="rId32"/>
    <p:sldId id="421" r:id="rId33"/>
    <p:sldId id="422" r:id="rId34"/>
    <p:sldId id="423" r:id="rId35"/>
    <p:sldId id="449" r:id="rId36"/>
    <p:sldId id="450" r:id="rId37"/>
    <p:sldId id="426" r:id="rId38"/>
    <p:sldId id="451" r:id="rId39"/>
    <p:sldId id="452" r:id="rId40"/>
    <p:sldId id="427" r:id="rId41"/>
    <p:sldId id="428" r:id="rId42"/>
    <p:sldId id="453" r:id="rId43"/>
    <p:sldId id="454" r:id="rId44"/>
    <p:sldId id="455" r:id="rId45"/>
    <p:sldId id="456" r:id="rId46"/>
    <p:sldId id="433" r:id="rId47"/>
    <p:sldId id="457" r:id="rId48"/>
    <p:sldId id="466" r:id="rId49"/>
    <p:sldId id="459" r:id="rId50"/>
    <p:sldId id="460" r:id="rId51"/>
    <p:sldId id="461" r:id="rId52"/>
    <p:sldId id="462" r:id="rId53"/>
    <p:sldId id="441" r:id="rId54"/>
    <p:sldId id="442" r:id="rId55"/>
    <p:sldId id="463" r:id="rId56"/>
    <p:sldId id="464" r:id="rId57"/>
    <p:sldId id="465" r:id="rId58"/>
    <p:sldId id="467" r:id="rId59"/>
    <p:sldId id="469" r:id="rId60"/>
    <p:sldId id="405" r:id="rId61"/>
    <p:sldId id="413" r:id="rId62"/>
    <p:sldId id="407" r:id="rId63"/>
    <p:sldId id="408" r:id="rId64"/>
    <p:sldId id="409" r:id="rId65"/>
    <p:sldId id="410"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onas" initials="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05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6" autoAdjust="0"/>
  </p:normalViewPr>
  <p:slideViewPr>
    <p:cSldViewPr>
      <p:cViewPr varScale="1">
        <p:scale>
          <a:sx n="91" d="100"/>
          <a:sy n="91" d="100"/>
        </p:scale>
        <p:origin x="119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1" d="100"/>
          <a:sy n="41" d="100"/>
        </p:scale>
        <p:origin x="-778"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B6589-D77E-4B46-8320-694DFE5C425C}" type="datetimeFigureOut">
              <a:rPr lang="en-US" smtClean="0"/>
              <a:pPr/>
              <a:t>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0F2BF5-3B54-4805-9F06-062C1C4C59F3}" type="slidenum">
              <a:rPr lang="en-US" smtClean="0"/>
              <a:pPr/>
              <a:t>‹#›</a:t>
            </a:fld>
            <a:endParaRPr lang="en-US"/>
          </a:p>
        </p:txBody>
      </p:sp>
    </p:spTree>
    <p:extLst>
      <p:ext uri="{BB962C8B-B14F-4D97-AF65-F5344CB8AC3E}">
        <p14:creationId xmlns:p14="http://schemas.microsoft.com/office/powerpoint/2010/main" val="226844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 </a:t>
            </a:r>
            <a:endParaRPr lang="en-US" altLang="en-US" dirty="0"/>
          </a:p>
        </p:txBody>
      </p:sp>
    </p:spTree>
    <p:extLst>
      <p:ext uri="{BB962C8B-B14F-4D97-AF65-F5344CB8AC3E}">
        <p14:creationId xmlns:p14="http://schemas.microsoft.com/office/powerpoint/2010/main" val="301119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Divide participants into three small groups or pairs. Assign each group one question to discuss and tell participants to be ready to share their ideas with the entire group.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a:t>
            </a:r>
            <a:r>
              <a:rPr lang="en-US" sz="1200" b="1" u="none" kern="1200" dirty="0">
                <a:solidFill>
                  <a:schemeClr val="tx1"/>
                </a:solidFill>
                <a:latin typeface="+mn-lt"/>
                <a:ea typeface="+mn-ea"/>
                <a:cs typeface="+mn-cs"/>
              </a:rPr>
              <a:t>Emphasize: </a:t>
            </a:r>
            <a:r>
              <a:rPr lang="en-US" sz="1200" u="none" kern="1200" dirty="0">
                <a:solidFill>
                  <a:schemeClr val="tx1"/>
                </a:solidFill>
                <a:latin typeface="+mn-lt"/>
                <a:ea typeface="+mn-ea"/>
                <a:cs typeface="+mn-cs"/>
              </a:rPr>
              <a:t>Pa</a:t>
            </a:r>
            <a:r>
              <a:rPr lang="en-US" sz="1200" kern="1200" dirty="0">
                <a:solidFill>
                  <a:schemeClr val="tx1"/>
                </a:solidFill>
                <a:latin typeface="+mn-lt"/>
                <a:ea typeface="+mn-ea"/>
                <a:cs typeface="+mn-cs"/>
              </a:rPr>
              <a:t>rticipants should use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Quick Reference Tools for Strategies 4 and 5 (PD handout 3.1) to support their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(10 min):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“What did you come up with for the first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1:</a:t>
            </a:r>
            <a:r>
              <a:rPr lang="en-US" sz="1200" kern="1200" dirty="0">
                <a:solidFill>
                  <a:schemeClr val="tx1"/>
                </a:solidFill>
                <a:latin typeface="+mn-lt"/>
                <a:ea typeface="+mn-ea"/>
                <a:cs typeface="+mn-cs"/>
              </a:rPr>
              <a:t> Analysis and interpretation involve moving beyond simply describing observations to </a:t>
            </a:r>
            <a:r>
              <a:rPr lang="en-US" sz="1200" b="0" i="1" kern="1200" dirty="0">
                <a:solidFill>
                  <a:schemeClr val="tx1"/>
                </a:solidFill>
                <a:latin typeface="+mn-lt"/>
                <a:ea typeface="+mn-ea"/>
                <a:cs typeface="+mn-cs"/>
              </a:rPr>
              <a:t>doing</a:t>
            </a:r>
            <a:r>
              <a:rPr lang="en-US" sz="1200" kern="1200" dirty="0">
                <a:solidFill>
                  <a:schemeClr val="tx1"/>
                </a:solidFill>
                <a:latin typeface="+mn-lt"/>
                <a:ea typeface="+mn-ea"/>
                <a:cs typeface="+mn-cs"/>
              </a:rPr>
              <a:t> something with the data, including (but not limited to) making comparisons, identifying relationships, and organizing data in ways that will reveal patterns (such as using charts, diagrams, and graphs). </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second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2:</a:t>
            </a:r>
            <a:r>
              <a:rPr lang="en-US" sz="1200" kern="1200" dirty="0">
                <a:solidFill>
                  <a:schemeClr val="tx1"/>
                </a:solidFill>
                <a:latin typeface="+mn-lt"/>
                <a:ea typeface="+mn-ea"/>
                <a:cs typeface="+mn-cs"/>
              </a:rPr>
              <a:t> Strategy 4 lays the groundwork for strategy 5. Before we can build a scientific explanation</a:t>
            </a:r>
            <a:r>
              <a:rPr lang="en-US" sz="1200" kern="1200" baseline="0" dirty="0">
                <a:solidFill>
                  <a:schemeClr val="tx1"/>
                </a:solidFill>
                <a:latin typeface="+mn-lt"/>
                <a:ea typeface="+mn-ea"/>
                <a:cs typeface="+mn-cs"/>
              </a:rPr>
              <a:t> for a specific phenomenon</a:t>
            </a:r>
            <a:r>
              <a:rPr lang="en-US" sz="1200" kern="1200" dirty="0">
                <a:solidFill>
                  <a:schemeClr val="tx1"/>
                </a:solidFill>
                <a:latin typeface="+mn-lt"/>
                <a:ea typeface="+mn-ea"/>
                <a:cs typeface="+mn-cs"/>
              </a:rPr>
              <a:t>, we need to make some observations, analyze the data to reveal patterns, and organize the data to gather the necessary evidence to support construction of a scientific explanation. A scientific explanation includes a claim that answers the question being studied, evidence that supports the claim, and reasoning that links the claim to the evidence and to science ideas.</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third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3:</a:t>
            </a:r>
            <a:r>
              <a:rPr lang="en-US" sz="1200" kern="1200" dirty="0">
                <a:solidFill>
                  <a:schemeClr val="tx1"/>
                </a:solidFill>
                <a:latin typeface="+mn-lt"/>
                <a:ea typeface="+mn-ea"/>
                <a:cs typeface="+mn-cs"/>
              </a:rPr>
              <a:t> A scientific explanation includes a claim that answers the question being studied, evidence that supports the claim, and reasoning that links the claim to the evidence and to science ideas. Scientific argument involves assessing the strength and quality of the evidence and reasoning in different scientific explanations for the same observations and determining which proposed explanation has the best supporting evidence, science ideas, and reasoning.</a:t>
            </a:r>
            <a:r>
              <a:rPr lang="en-US" dirty="0"/>
              <a:t> </a:t>
            </a: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4776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“Before we view a classroom video clip to identify and analyze strategies 4 and 5, we’re going to practice identifying observations, analyses, interpretations, explanations, and arguments from a handout of student statements. Learning to distinguish which strategy students are using in these examples will help us when we review the classroom videos, where the strategies aren’t always as clear cut.”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handout 3.2 in their PD program binders (Practice Identifying Strategies 4 and 5).</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analyze student statements in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 participants discuss and clarify their analyses of the student statements, encourage them to refer frequently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the Quick Reference Tools handout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(PD handout 3.1).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ideal participant responses,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Practice Identifying Strategies 4 and 5.</a:t>
            </a:r>
            <a:r>
              <a:rPr lang="en-US" dirty="0"/>
              <a:t> </a:t>
            </a:r>
            <a:endParaRPr lang="en-US" sz="16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8488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Review</a:t>
            </a:r>
            <a:r>
              <a:rPr lang="en-US" sz="1200" kern="1200" baseline="0" dirty="0">
                <a:solidFill>
                  <a:schemeClr val="tx1"/>
                </a:solidFill>
                <a:latin typeface="+mn-lt"/>
                <a:ea typeface="+mn-ea"/>
                <a:cs typeface="+mn-cs"/>
              </a:rPr>
              <a:t> the focus question that will guide today’s lesson analysis work.</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marL="0" indent="0">
              <a:buNone/>
            </a:pPr>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“Now let’s see if we can recognize students analyzing and interpreting data in a classroom video clip.”</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 </a:t>
            </a:r>
            <a:r>
              <a:rPr lang="en-US" sz="1200" b="0" kern="1200" baseline="0" dirty="0">
                <a:solidFill>
                  <a:schemeClr val="tx1"/>
                </a:solidFill>
                <a:effectLst/>
                <a:latin typeface="+mn-lt"/>
                <a:ea typeface="+mn-ea"/>
                <a:cs typeface="+mn-cs"/>
              </a:rPr>
              <a:t>Review</a:t>
            </a:r>
            <a:r>
              <a:rPr lang="en-US" sz="1200" kern="1200" baseline="0" dirty="0">
                <a:solidFill>
                  <a:schemeClr val="tx1"/>
                </a:solidFill>
                <a:effectLst/>
                <a:latin typeface="+mn-lt"/>
                <a:ea typeface="+mn-ea"/>
                <a:cs typeface="+mn-cs"/>
              </a:rPr>
              <a:t> the lesson context at the top of the transcript for video clip 1 (handout 3.3 in PD binder), making sure participants understand both the content and activity in focus.</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13</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“As we watch the video clip, we’ll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actions that illustrate strategy 4. Be on the lookout for instances where the teacher or the students do something listed on the slide. That’s what we’ll discuss first.”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the video clip.</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Individuals: </a:t>
            </a:r>
            <a:r>
              <a:rPr lang="en-US" sz="1200" kern="1200" dirty="0">
                <a:solidFill>
                  <a:schemeClr val="tx1"/>
                </a:solidFill>
                <a:effectLst/>
                <a:latin typeface="+mn-lt"/>
                <a:ea typeface="+mn-ea"/>
                <a:cs typeface="+mn-cs"/>
              </a:rPr>
              <a:t>“Think about the strategy 4 actions listed on the slide.”</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d. </a:t>
            </a: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“Discuss the question on the slide.</a:t>
            </a:r>
            <a:r>
              <a:rPr lang="en-US" sz="1050" kern="1200" dirty="0">
                <a:solidFill>
                  <a:schemeClr val="tx1"/>
                </a:solidFill>
                <a:effectLst/>
                <a:latin typeface="+mn-lt"/>
                <a:ea typeface="+mn-ea"/>
                <a:cs typeface="+mn-cs"/>
              </a:rPr>
              <a:t> Make</a:t>
            </a:r>
            <a:r>
              <a:rPr lang="en-US" sz="105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effectLst/>
              <a:latin typeface="+mn-lt"/>
              <a:ea typeface="+mn-ea"/>
              <a:cs typeface="+mn-cs"/>
            </a:endParaRPr>
          </a:p>
          <a:p>
            <a:r>
              <a:rPr lang="en-US" sz="1050" b="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Examples of strategy 4 in video clip:</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Clarifying key observations: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In video segment 00:00:50–01:16, the teacher clarifies that there are more cold days in December by specifying on the calendar which days were blue (cold), green (cool), and yellow (warm). </a:t>
            </a:r>
          </a:p>
          <a:p>
            <a:pPr marL="320040" indent="-137160">
              <a:buFont typeface="Arial" pitchFamily="34" charset="0"/>
              <a:buChar char="•"/>
            </a:pPr>
            <a:r>
              <a:rPr lang="en-US" sz="1200" kern="1200" dirty="0">
                <a:solidFill>
                  <a:schemeClr val="tx1"/>
                </a:solidFill>
                <a:latin typeface="+mn-lt"/>
                <a:ea typeface="+mn-ea"/>
                <a:cs typeface="+mn-cs"/>
              </a:rPr>
              <a:t>In segment 00:02:53–02:57, the teacher clarifies differences in weather patterns by pointing out on the calendars there is snow in December but not in September.</a:t>
            </a:r>
          </a:p>
          <a:p>
            <a:pPr marL="137160" indent="-137160">
              <a:buFont typeface="Arial" pitchFamily="34" charset="0"/>
              <a:buChar char="•"/>
            </a:pPr>
            <a:r>
              <a:rPr lang="en-US" sz="1200" i="1" kern="1200" dirty="0">
                <a:solidFill>
                  <a:schemeClr val="tx1"/>
                </a:solidFill>
                <a:latin typeface="+mn-lt"/>
                <a:ea typeface="+mn-ea"/>
                <a:cs typeface="+mn-cs"/>
              </a:rPr>
              <a:t>Identifying a pattern in the observations and trying to make sense of the observations: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In segment 00:00:19, Alessandra identifies a pattern in December of more cold days than warm or hot days.</a:t>
            </a:r>
          </a:p>
          <a:p>
            <a:pPr marL="320040" indent="-137160">
              <a:buFont typeface="Arial" pitchFamily="34" charset="0"/>
              <a:buChar char="•"/>
            </a:pPr>
            <a:r>
              <a:rPr lang="en-US" sz="1200" kern="1200" dirty="0">
                <a:solidFill>
                  <a:schemeClr val="tx1"/>
                </a:solidFill>
                <a:latin typeface="+mn-lt"/>
                <a:ea typeface="+mn-ea"/>
                <a:cs typeface="+mn-cs"/>
              </a:rPr>
              <a:t>In segment 00:02:27–02:44, Elise identifies pattern of snow in December but not in September.</a:t>
            </a:r>
          </a:p>
          <a:p>
            <a:pPr marL="137160" indent="-137160">
              <a:buFont typeface="Arial" pitchFamily="34" charset="0"/>
              <a:buChar char="•"/>
            </a:pPr>
            <a:r>
              <a:rPr lang="en-US" sz="1200" i="1" kern="1200" dirty="0">
                <a:solidFill>
                  <a:schemeClr val="tx1"/>
                </a:solidFill>
                <a:latin typeface="+mn-lt"/>
                <a:ea typeface="+mn-ea"/>
                <a:cs typeface="+mn-cs"/>
              </a:rPr>
              <a:t>Identifying what needs to be explained by asking questions that move student thinking forward:</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Segment 00:00:07: “What’s different about [September and December]?”</a:t>
            </a:r>
          </a:p>
          <a:p>
            <a:pPr marL="320040" indent="-137160">
              <a:buFont typeface="Arial" pitchFamily="34" charset="0"/>
              <a:buChar char="•"/>
            </a:pPr>
            <a:r>
              <a:rPr lang="en-US" sz="1200" kern="1200" dirty="0">
                <a:solidFill>
                  <a:schemeClr val="tx1"/>
                </a:solidFill>
                <a:latin typeface="+mn-lt"/>
                <a:ea typeface="+mn-ea"/>
                <a:cs typeface="+mn-cs"/>
              </a:rPr>
              <a:t>Segment 00:00:26: “How do you know that [there are more cold days than warm and hot days]?”</a:t>
            </a:r>
          </a:p>
          <a:p>
            <a:pPr marL="320040" indent="-137160">
              <a:buFont typeface="Arial" pitchFamily="34" charset="0"/>
              <a:buChar char="•"/>
            </a:pPr>
            <a:r>
              <a:rPr lang="en-US" sz="1200" kern="1200" dirty="0">
                <a:solidFill>
                  <a:schemeClr val="tx1"/>
                </a:solidFill>
                <a:latin typeface="+mn-lt"/>
                <a:ea typeface="+mn-ea"/>
                <a:cs typeface="+mn-cs"/>
              </a:rPr>
              <a:t>Segment 00:01:19: “Do you notice a couple other things that are different about December?”</a:t>
            </a:r>
          </a:p>
          <a:p>
            <a:pPr marL="320040" indent="-137160">
              <a:buFont typeface="Arial" pitchFamily="34" charset="0"/>
              <a:buChar char="•"/>
            </a:pPr>
            <a:r>
              <a:rPr lang="en-US" sz="1200" kern="1200" dirty="0">
                <a:solidFill>
                  <a:schemeClr val="tx1"/>
                </a:solidFill>
                <a:latin typeface="+mn-lt"/>
                <a:ea typeface="+mn-ea"/>
                <a:cs typeface="+mn-cs"/>
              </a:rPr>
              <a:t>Segment 00:01:56: “What about a pattern? Do you … notice anything different about these kind[s] of weather [patterns]?”</a:t>
            </a:r>
          </a:p>
        </p:txBody>
      </p:sp>
    </p:spTree>
    <p:extLst>
      <p:ext uri="{BB962C8B-B14F-4D97-AF65-F5344CB8AC3E}">
        <p14:creationId xmlns:p14="http://schemas.microsoft.com/office/powerpoint/2010/main" val="105384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baseline="0" dirty="0"/>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transcript for video clip 1 and come up with a claim, evidence, and reasoning to support your claim. For the second analysis question, consider alternative moves the teacher could have made as you identify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 shared their analyses, ask, “Were there any missed opportunities for engaging students in analyzing and interpreting data?”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4.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claims, evidence, and reasoning:</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Claim 1: </a:t>
            </a:r>
            <a:r>
              <a:rPr lang="en-US" sz="1200" kern="1200" dirty="0">
                <a:solidFill>
                  <a:schemeClr val="tx1"/>
                </a:solidFill>
                <a:latin typeface="+mn-lt"/>
                <a:ea typeface="+mn-ea"/>
                <a:cs typeface="+mn-cs"/>
              </a:rPr>
              <a:t>Students are using comparison language to describe weather patterns.</a:t>
            </a:r>
          </a:p>
          <a:p>
            <a:pPr marL="13716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video segments 00:00:19 (“more cold days than warm and hot”); 00:02:27 (“September doesn’t have the same”); 00:02:38 (“They’re not the same”).</a:t>
            </a:r>
          </a:p>
          <a:p>
            <a:pPr marL="137160" indent="-137160">
              <a:buFont typeface="Arial" pitchFamily="34" charset="0"/>
              <a:buChar char="•"/>
            </a:pPr>
            <a:r>
              <a:rPr lang="en-US" sz="1200" b="1" kern="1200" dirty="0">
                <a:solidFill>
                  <a:schemeClr val="tx1"/>
                </a:solidFill>
                <a:latin typeface="+mn-lt"/>
                <a:ea typeface="+mn-ea"/>
                <a:cs typeface="+mn-cs"/>
              </a:rPr>
              <a:t>Reasoning:</a:t>
            </a:r>
            <a:r>
              <a:rPr lang="en-US" sz="1200" kern="1200" dirty="0">
                <a:solidFill>
                  <a:schemeClr val="tx1"/>
                </a:solidFill>
                <a:latin typeface="+mn-lt"/>
                <a:ea typeface="+mn-ea"/>
                <a:cs typeface="+mn-cs"/>
              </a:rPr>
              <a:t> It’s common for kindergartners to describe only what they can visually see (on the calendar in this case). It’s more difficult for them to “see” (analyze/interpret) general patterns, so it’s especially impressive when they’re able to do so, especially since the calendars contain a lot of information. Students in the clip were able to focus on a particular aspect of the weather (cold, snow).</a:t>
            </a:r>
          </a:p>
          <a:p>
            <a:r>
              <a:rPr lang="en-US" sz="1200" kern="1200" dirty="0">
                <a:solidFill>
                  <a:schemeClr val="tx1"/>
                </a:solidFill>
                <a:latin typeface="+mn-lt"/>
                <a:ea typeface="+mn-ea"/>
                <a:cs typeface="+mn-cs"/>
              </a:rPr>
              <a:t> </a:t>
            </a:r>
          </a:p>
          <a:p>
            <a:pPr marL="137160" indent="-137160">
              <a:buFont typeface="Arial" pitchFamily="34" charset="0"/>
              <a:buChar char="•"/>
            </a:pPr>
            <a:r>
              <a:rPr lang="en-US" sz="1200" b="1" kern="1200" dirty="0">
                <a:solidFill>
                  <a:schemeClr val="tx1"/>
                </a:solidFill>
                <a:latin typeface="+mn-lt"/>
                <a:ea typeface="+mn-ea"/>
                <a:cs typeface="+mn-cs"/>
              </a:rPr>
              <a:t>Claim 2:</a:t>
            </a:r>
            <a:r>
              <a:rPr lang="en-US" sz="1200" kern="1200" dirty="0">
                <a:solidFill>
                  <a:schemeClr val="tx1"/>
                </a:solidFill>
                <a:latin typeface="+mn-lt"/>
                <a:ea typeface="+mn-ea"/>
                <a:cs typeface="+mn-cs"/>
              </a:rPr>
              <a:t> One student isn’t successful in identifying a pattern. </a:t>
            </a:r>
          </a:p>
          <a:p>
            <a:pPr marL="137160" indent="-137160">
              <a:buFont typeface="Arial" pitchFamily="34" charset="0"/>
              <a:buChar char="•"/>
            </a:pPr>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segment 00:01:43–01:56 (“There’s a little … </a:t>
            </a:r>
            <a:r>
              <a:rPr lang="en-US" sz="1200" kern="1200" dirty="0" err="1">
                <a:solidFill>
                  <a:schemeClr val="tx1"/>
                </a:solidFill>
                <a:latin typeface="+mn-lt"/>
                <a:ea typeface="+mn-ea"/>
                <a:cs typeface="+mn-cs"/>
              </a:rPr>
              <a:t>windys</a:t>
            </a:r>
            <a:r>
              <a:rPr lang="en-US" sz="1200" kern="1200" dirty="0">
                <a:solidFill>
                  <a:schemeClr val="tx1"/>
                </a:solidFill>
                <a:latin typeface="+mn-lt"/>
                <a:ea typeface="+mn-ea"/>
                <a:cs typeface="+mn-cs"/>
              </a:rPr>
              <a:t> on the green … and it’s kind of the same as the blue … ’cause it’s still kind of cold.”)</a:t>
            </a:r>
          </a:p>
          <a:p>
            <a:pPr marL="137160" indent="-137160">
              <a:buFont typeface="Arial" pitchFamily="34" charset="0"/>
              <a:buChar char="•"/>
            </a:pPr>
            <a:r>
              <a:rPr lang="en-US" sz="1200" b="1" kern="1200" dirty="0">
                <a:solidFill>
                  <a:schemeClr val="tx1"/>
                </a:solidFill>
                <a:latin typeface="+mn-lt"/>
                <a:ea typeface="+mn-ea"/>
                <a:cs typeface="+mn-cs"/>
              </a:rPr>
              <a:t>Reasoning:</a:t>
            </a:r>
            <a:r>
              <a:rPr lang="en-US" sz="1200" kern="1200" dirty="0">
                <a:solidFill>
                  <a:schemeClr val="tx1"/>
                </a:solidFill>
                <a:latin typeface="+mn-lt"/>
                <a:ea typeface="+mn-ea"/>
                <a:cs typeface="+mn-cs"/>
              </a:rPr>
              <a:t> This student is simply pointing out a windy sticker on a green square and a blue square on the December calendar. She isn’t comparing weather patterns in December and September.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Missed opportunities: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00:00:19–00:00:26:</a:t>
            </a:r>
            <a:r>
              <a:rPr lang="en-US" sz="1200" kern="1200" dirty="0">
                <a:solidFill>
                  <a:schemeClr val="tx1"/>
                </a:solidFill>
                <a:latin typeface="+mn-lt"/>
                <a:ea typeface="+mn-ea"/>
                <a:cs typeface="+mn-cs"/>
              </a:rPr>
              <a:t> When Alessandra observes that December has more cold days than warm and hot days (segment 00:00:19), the teacher could have asked a question to clarify whether Alessandra meant that December is colder than September.</a:t>
            </a:r>
          </a:p>
          <a:p>
            <a:pPr marL="137160" indent="-137160">
              <a:buFont typeface="Arial" pitchFamily="34" charset="0"/>
              <a:buChar char="•"/>
            </a:pPr>
            <a:r>
              <a:rPr lang="en-US" sz="1200" b="1" kern="1200" dirty="0">
                <a:solidFill>
                  <a:schemeClr val="tx1"/>
                </a:solidFill>
                <a:latin typeface="+mn-lt"/>
                <a:ea typeface="+mn-ea"/>
                <a:cs typeface="+mn-cs"/>
              </a:rPr>
              <a:t>Segment 00:00:50–01:16:</a:t>
            </a:r>
            <a:r>
              <a:rPr lang="en-US" sz="1200" kern="1200" dirty="0">
                <a:solidFill>
                  <a:schemeClr val="tx1"/>
                </a:solidFill>
                <a:latin typeface="+mn-lt"/>
                <a:ea typeface="+mn-ea"/>
                <a:cs typeface="+mn-cs"/>
              </a:rPr>
              <a:t> Instead of doing the cognitive work for students, the teacher could have asked them to point out and/or count the cold and cool days on the December calendar to show that there were more than September.</a:t>
            </a:r>
          </a:p>
          <a:p>
            <a:pPr marL="137160" indent="-137160">
              <a:buFont typeface="Arial" pitchFamily="34" charset="0"/>
              <a:buChar char="•"/>
            </a:pPr>
            <a:r>
              <a:rPr lang="en-US" sz="1200" b="1" kern="1200" dirty="0">
                <a:solidFill>
                  <a:schemeClr val="tx1"/>
                </a:solidFill>
                <a:latin typeface="+mn-lt"/>
                <a:ea typeface="+mn-ea"/>
                <a:cs typeface="+mn-cs"/>
              </a:rPr>
              <a:t>Segment 00:01:43–01:56:</a:t>
            </a:r>
            <a:r>
              <a:rPr lang="en-US" sz="1200" kern="1200" dirty="0">
                <a:solidFill>
                  <a:schemeClr val="tx1"/>
                </a:solidFill>
                <a:latin typeface="+mn-lt"/>
                <a:ea typeface="+mn-ea"/>
                <a:cs typeface="+mn-cs"/>
              </a:rPr>
              <a:t> The teacher could have asked a probe or challenge question to see if this student was trying to describe a pattern. Examples: “Can you tell me more about the wind?” (probe question) or “How does this compare with the month of September?” (challenge question).</a:t>
            </a:r>
            <a:endParaRPr lang="en-US" baseline="0" dirty="0"/>
          </a:p>
        </p:txBody>
      </p:sp>
    </p:spTree>
    <p:extLst>
      <p:ext uri="{BB962C8B-B14F-4D97-AF65-F5344CB8AC3E}">
        <p14:creationId xmlns:p14="http://schemas.microsoft.com/office/powerpoint/2010/main" val="118188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an important activity, but it can be cut if time is short.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“Before we watch the video clip again to look for evidence of strategy 5, let’s practice analyzing one of the examples of strategy 5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Read the sample transcript in the “About Weather” section and see if you can find any evidence of the teacher engaging students in constructing explanations and arguments. Refer to the action list on the slide for guidance.”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 work time (5 min).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share-out:</a:t>
            </a:r>
            <a:r>
              <a:rPr lang="en-US" sz="1200" kern="1200" dirty="0">
                <a:solidFill>
                  <a:schemeClr val="tx1"/>
                </a:solidFill>
                <a:latin typeface="+mn-lt"/>
                <a:ea typeface="+mn-ea"/>
                <a:cs typeface="+mn-cs"/>
              </a:rPr>
              <a:t> Have participants share evidence from the transcript of students engaging in strategy 5, noting the specific action illustrated from the list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of strategy 5 in transcript:</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Student 1:</a:t>
            </a:r>
            <a:endParaRPr lang="en-US" sz="1200" kern="1200" dirty="0">
              <a:solidFill>
                <a:schemeClr val="tx1"/>
              </a:solidFill>
              <a:latin typeface="+mn-lt"/>
              <a:ea typeface="+mn-ea"/>
              <a:cs typeface="+mn-cs"/>
            </a:endParaRPr>
          </a:p>
          <a:p>
            <a:pPr marL="320040" indent="-137160">
              <a:buFont typeface="Arial" pitchFamily="34" charset="0"/>
              <a:buChar char="•"/>
            </a:pPr>
            <a:r>
              <a:rPr lang="en-US" sz="1200" i="1" kern="1200" dirty="0">
                <a:solidFill>
                  <a:schemeClr val="tx1"/>
                </a:solidFill>
                <a:latin typeface="+mn-lt"/>
                <a:ea typeface="+mn-ea"/>
                <a:cs typeface="+mn-cs"/>
              </a:rPr>
              <a:t>Claim:</a:t>
            </a:r>
            <a:r>
              <a:rPr lang="en-US" sz="1200" kern="1200" dirty="0">
                <a:solidFill>
                  <a:schemeClr val="tx1"/>
                </a:solidFill>
                <a:latin typeface="+mn-lt"/>
                <a:ea typeface="+mn-ea"/>
                <a:cs typeface="+mn-cs"/>
              </a:rPr>
              <a:t> “I think our place is sunnier than Place B.” </a:t>
            </a:r>
          </a:p>
          <a:p>
            <a:pPr marL="32004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“Our place has more sunny days than cloudy days.… There were 18 sunny days this month and only five cloudy days.”</a:t>
            </a:r>
          </a:p>
          <a:p>
            <a:r>
              <a:rPr lang="en-US" sz="1200" b="1" kern="1200" dirty="0">
                <a:solidFill>
                  <a:schemeClr val="tx1"/>
                </a:solidFill>
                <a:latin typeface="+mn-lt"/>
                <a:ea typeface="+mn-ea"/>
                <a:cs typeface="+mn-cs"/>
              </a:rPr>
              <a:t>Student 2:</a:t>
            </a:r>
            <a:endParaRPr lang="en-US" sz="1200" kern="1200" dirty="0">
              <a:solidFill>
                <a:schemeClr val="tx1"/>
              </a:solidFill>
              <a:latin typeface="+mn-lt"/>
              <a:ea typeface="+mn-ea"/>
              <a:cs typeface="+mn-cs"/>
            </a:endParaRPr>
          </a:p>
          <a:p>
            <a:pPr marL="320040" indent="-137160">
              <a:buFont typeface="Arial" pitchFamily="34" charset="0"/>
              <a:buChar char="•"/>
            </a:pPr>
            <a:r>
              <a:rPr lang="en-US" sz="1200" i="1" kern="1200" dirty="0">
                <a:solidFill>
                  <a:schemeClr val="tx1"/>
                </a:solidFill>
                <a:latin typeface="+mn-lt"/>
                <a:ea typeface="+mn-ea"/>
                <a:cs typeface="+mn-cs"/>
              </a:rPr>
              <a:t>Claim:</a:t>
            </a:r>
            <a:r>
              <a:rPr lang="en-US" sz="1200" kern="1200" dirty="0">
                <a:solidFill>
                  <a:schemeClr val="tx1"/>
                </a:solidFill>
                <a:latin typeface="+mn-lt"/>
                <a:ea typeface="+mn-ea"/>
                <a:cs typeface="+mn-cs"/>
              </a:rPr>
              <a:t> “Our weather is mostly sunny during November.… Place B isn’t sunny at all.”</a:t>
            </a:r>
          </a:p>
          <a:p>
            <a:pPr marL="32004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“Because 18 is more than five, so that means it’s sunny.… Almost all [Place B’s] days are cloudy.”</a:t>
            </a:r>
          </a:p>
          <a:p>
            <a:r>
              <a:rPr lang="en-US" sz="1200" b="1" kern="1200" dirty="0">
                <a:solidFill>
                  <a:schemeClr val="tx1"/>
                </a:solidFill>
                <a:latin typeface="+mn-lt"/>
                <a:ea typeface="+mn-ea"/>
                <a:cs typeface="+mn-cs"/>
              </a:rPr>
              <a:t>Student 3:</a:t>
            </a:r>
            <a:r>
              <a:rPr lang="en-US" sz="1200" kern="1200" dirty="0">
                <a:solidFill>
                  <a:schemeClr val="tx1"/>
                </a:solidFill>
                <a:latin typeface="+mn-lt"/>
                <a:ea typeface="+mn-ea"/>
                <a:cs typeface="+mn-cs"/>
              </a:rPr>
              <a:t> </a:t>
            </a:r>
          </a:p>
          <a:p>
            <a:pPr marL="320040" indent="-137160">
              <a:buFont typeface="Arial" pitchFamily="34" charset="0"/>
              <a:buChar char="•"/>
            </a:pPr>
            <a:r>
              <a:rPr lang="en-US" sz="1200" i="1" kern="1200" dirty="0">
                <a:solidFill>
                  <a:schemeClr val="tx1"/>
                </a:solidFill>
                <a:latin typeface="+mn-lt"/>
                <a:ea typeface="+mn-ea"/>
                <a:cs typeface="+mn-cs"/>
              </a:rPr>
              <a:t>Claim:</a:t>
            </a:r>
            <a:r>
              <a:rPr lang="en-US" sz="1200" kern="1200" dirty="0">
                <a:solidFill>
                  <a:schemeClr val="tx1"/>
                </a:solidFill>
                <a:latin typeface="+mn-lt"/>
                <a:ea typeface="+mn-ea"/>
                <a:cs typeface="+mn-cs"/>
              </a:rPr>
              <a:t> “The weather isn’t the same everywhere.”</a:t>
            </a:r>
          </a:p>
          <a:p>
            <a:pPr marL="32004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“We found out about the weather differences in these two places.… We have more sunny days than Place B.”</a:t>
            </a:r>
          </a:p>
          <a:p>
            <a:pPr marL="320040" indent="-137160">
              <a:buFont typeface="Arial" pitchFamily="34" charset="0"/>
              <a:buChar char="•"/>
            </a:pPr>
            <a:r>
              <a:rPr lang="en-US" sz="1200" i="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“There must be some difference between Pomona and Place B.… Maybe Place B is at a higher altitude, because …it’s cooler at higher altitudes. Maybe it’s cooler because it’s cloudy.”</a:t>
            </a:r>
          </a:p>
          <a:p>
            <a:r>
              <a:rPr lang="en-US" sz="1200" b="1" kern="1200" dirty="0">
                <a:solidFill>
                  <a:schemeClr val="tx1"/>
                </a:solidFill>
                <a:latin typeface="+mn-lt"/>
                <a:ea typeface="+mn-ea"/>
                <a:cs typeface="+mn-cs"/>
              </a:rPr>
              <a:t>Student 4:</a:t>
            </a:r>
            <a:endParaRPr lang="en-US" sz="1200" kern="1200" dirty="0">
              <a:solidFill>
                <a:schemeClr val="tx1"/>
              </a:solidFill>
              <a:latin typeface="+mn-lt"/>
              <a:ea typeface="+mn-ea"/>
              <a:cs typeface="+mn-cs"/>
            </a:endParaRPr>
          </a:p>
          <a:p>
            <a:pPr marL="320040" indent="-137160">
              <a:buFont typeface="Arial" pitchFamily="34" charset="0"/>
              <a:buChar char="•"/>
            </a:pPr>
            <a:r>
              <a:rPr lang="en-US" sz="1200" i="1" kern="1200" dirty="0">
                <a:solidFill>
                  <a:schemeClr val="tx1"/>
                </a:solidFill>
                <a:latin typeface="+mn-lt"/>
                <a:ea typeface="+mn-ea"/>
                <a:cs typeface="+mn-cs"/>
              </a:rPr>
              <a:t>Argument:</a:t>
            </a:r>
            <a:r>
              <a:rPr lang="en-US" sz="1200" kern="1200" dirty="0">
                <a:solidFill>
                  <a:schemeClr val="tx1"/>
                </a:solidFill>
                <a:latin typeface="+mn-lt"/>
                <a:ea typeface="+mn-ea"/>
                <a:cs typeface="+mn-cs"/>
              </a:rPr>
              <a:t> “I agree with the idea that maybe Place B is at a higher altitude.”</a:t>
            </a:r>
          </a:p>
          <a:p>
            <a:pPr marL="32004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“I sometimes see clouds covering up Mount Baldy when it’s sunny down here.”</a:t>
            </a:r>
          </a:p>
          <a:p>
            <a:r>
              <a:rPr lang="en-US" sz="1200" b="1" kern="1200" dirty="0">
                <a:solidFill>
                  <a:schemeClr val="tx1"/>
                </a:solidFill>
                <a:latin typeface="+mn-lt"/>
                <a:ea typeface="+mn-ea"/>
                <a:cs typeface="+mn-cs"/>
              </a:rPr>
              <a:t>Student 5:</a:t>
            </a:r>
            <a:endParaRPr lang="en-US" sz="1200" kern="1200" dirty="0">
              <a:solidFill>
                <a:schemeClr val="tx1"/>
              </a:solidFill>
              <a:latin typeface="+mn-lt"/>
              <a:ea typeface="+mn-ea"/>
              <a:cs typeface="+mn-cs"/>
            </a:endParaRPr>
          </a:p>
          <a:p>
            <a:pPr marL="320040" indent="-137160">
              <a:buFont typeface="Arial" pitchFamily="34" charset="0"/>
              <a:buChar char="•"/>
            </a:pPr>
            <a:r>
              <a:rPr lang="en-US" sz="1200" i="1" kern="1200" dirty="0">
                <a:solidFill>
                  <a:schemeClr val="tx1"/>
                </a:solidFill>
                <a:latin typeface="+mn-lt"/>
                <a:ea typeface="+mn-ea"/>
                <a:cs typeface="+mn-cs"/>
              </a:rPr>
              <a:t>Argument:</a:t>
            </a:r>
            <a:r>
              <a:rPr lang="en-US" sz="1200" kern="1200" dirty="0">
                <a:solidFill>
                  <a:schemeClr val="tx1"/>
                </a:solidFill>
                <a:latin typeface="+mn-lt"/>
                <a:ea typeface="+mn-ea"/>
                <a:cs typeface="+mn-cs"/>
              </a:rPr>
              <a:t> “Place B could be cloudy for another reason.” </a:t>
            </a:r>
          </a:p>
          <a:p>
            <a:pPr marL="320040" indent="-137160">
              <a:buFont typeface="Arial" pitchFamily="34" charset="0"/>
              <a:buChar char="•"/>
            </a:pPr>
            <a:r>
              <a:rPr lang="en-US" sz="1200" i="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“Maybe it’s more polluted in Place B.”</a:t>
            </a:r>
          </a:p>
          <a:p>
            <a:r>
              <a:rPr lang="en-US" sz="1200" b="1" kern="1200" dirty="0">
                <a:solidFill>
                  <a:schemeClr val="tx1"/>
                </a:solidFill>
                <a:latin typeface="+mn-lt"/>
                <a:ea typeface="+mn-ea"/>
                <a:cs typeface="+mn-cs"/>
              </a:rPr>
              <a:t>Student 6:</a:t>
            </a:r>
            <a:endParaRPr lang="en-US" sz="1200" kern="1200" dirty="0">
              <a:solidFill>
                <a:schemeClr val="tx1"/>
              </a:solidFill>
              <a:latin typeface="+mn-lt"/>
              <a:ea typeface="+mn-ea"/>
              <a:cs typeface="+mn-cs"/>
            </a:endParaRPr>
          </a:p>
          <a:p>
            <a:pPr marL="320040" indent="-137160">
              <a:buFont typeface="Arial" pitchFamily="34" charset="0"/>
              <a:buChar char="•"/>
            </a:pPr>
            <a:r>
              <a:rPr lang="en-US" sz="1200" i="1" kern="1200" dirty="0">
                <a:solidFill>
                  <a:schemeClr val="tx1"/>
                </a:solidFill>
                <a:latin typeface="+mn-lt"/>
                <a:ea typeface="+mn-ea"/>
                <a:cs typeface="+mn-cs"/>
              </a:rPr>
              <a:t>Argument and evidence:</a:t>
            </a:r>
            <a:r>
              <a:rPr lang="en-US" sz="1200" kern="1200" dirty="0">
                <a:solidFill>
                  <a:schemeClr val="tx1"/>
                </a:solidFill>
                <a:latin typeface="+mn-lt"/>
                <a:ea typeface="+mn-ea"/>
                <a:cs typeface="+mn-cs"/>
              </a:rPr>
              <a:t> “But it’s really polluted here, and we have lots of sunny days.”</a:t>
            </a:r>
          </a:p>
          <a:p>
            <a:r>
              <a:rPr lang="en-US" sz="1200" b="1" kern="1200" dirty="0">
                <a:solidFill>
                  <a:schemeClr val="tx1"/>
                </a:solidFill>
                <a:latin typeface="+mn-lt"/>
                <a:ea typeface="+mn-ea"/>
                <a:cs typeface="+mn-cs"/>
              </a:rPr>
              <a:t>Student 7:</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i="1" kern="1200" dirty="0">
                <a:solidFill>
                  <a:schemeClr val="tx1"/>
                </a:solidFill>
                <a:latin typeface="+mn-lt"/>
                <a:ea typeface="+mn-ea"/>
                <a:cs typeface="+mn-cs"/>
              </a:rPr>
              <a:t>Argument:</a:t>
            </a:r>
            <a:r>
              <a:rPr lang="en-US" sz="1200" kern="1200" dirty="0">
                <a:solidFill>
                  <a:schemeClr val="tx1"/>
                </a:solidFill>
                <a:latin typeface="+mn-lt"/>
                <a:ea typeface="+mn-ea"/>
                <a:cs typeface="+mn-cs"/>
              </a:rPr>
              <a:t>  “I agree with S3 that weather isn’t the same everywhere, and I agree with his evidence. But I have a different reason.”</a:t>
            </a:r>
          </a:p>
          <a:p>
            <a:pPr marL="32004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“[In San Francisco], it was … cloudy and foggy every morning.”</a:t>
            </a:r>
          </a:p>
          <a:p>
            <a:pPr marL="320040" indent="-137160">
              <a:buFont typeface="Arial" pitchFamily="34" charset="0"/>
              <a:buChar char="•"/>
            </a:pPr>
            <a:r>
              <a:rPr lang="en-US" sz="1200" i="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“I think it was because it was right next to the ocean.”</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65760" indent="-18288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6183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a:t>
            </a:r>
            <a:r>
              <a:rPr lang="en-US" dirty="0"/>
              <a:t> min</a:t>
            </a:r>
          </a:p>
          <a:p>
            <a:pPr marL="0" indent="0">
              <a:buNone/>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“Next, we’re going to watch the same video clip,</a:t>
            </a:r>
            <a:r>
              <a:rPr lang="en-US" sz="1200" kern="1200" baseline="0" dirty="0">
                <a:solidFill>
                  <a:schemeClr val="tx1"/>
                </a:solidFill>
                <a:latin typeface="+mn-lt"/>
                <a:ea typeface="+mn-ea"/>
                <a:cs typeface="+mn-cs"/>
              </a:rPr>
              <a:t> but this time we’ll </a:t>
            </a:r>
            <a:r>
              <a:rPr lang="en-US" sz="1200" kern="1200" dirty="0">
                <a:solidFill>
                  <a:schemeClr val="tx1"/>
                </a:solidFill>
                <a:latin typeface="+mn-lt"/>
                <a:ea typeface="+mn-ea"/>
                <a:cs typeface="+mn-cs"/>
              </a:rPr>
              <a:t>focus on identifying strategy 5: Engage students in constructing explanations and arguments.”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lesson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context at the top of the transcript for video clip 1 (handout 3.3 in the PD program</a:t>
            </a:r>
            <a:r>
              <a:rPr lang="en-US" sz="1200" kern="1200" baseline="0" dirty="0">
                <a:solidFill>
                  <a:schemeClr val="tx1"/>
                </a:solidFill>
                <a:latin typeface="+mn-lt"/>
                <a:ea typeface="+mn-ea"/>
                <a:cs typeface="+mn-cs"/>
              </a:rPr>
              <a:t> binder</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17</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“As you watch the video clip,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instances where students are engaged in </a:t>
            </a:r>
            <a:r>
              <a:rPr lang="en-US" sz="1200" b="0" kern="1200" dirty="0">
                <a:solidFill>
                  <a:schemeClr val="tx1"/>
                </a:solidFill>
                <a:latin typeface="+mn-lt"/>
                <a:ea typeface="+mn-ea"/>
                <a:cs typeface="+mn-cs"/>
              </a:rPr>
              <a:t>constructing explanations and arguments </a:t>
            </a:r>
            <a:r>
              <a:rPr lang="en-US" sz="1200" kern="1200" dirty="0">
                <a:solidFill>
                  <a:schemeClr val="tx1"/>
                </a:solidFill>
                <a:latin typeface="+mn-lt"/>
                <a:ea typeface="+mn-ea"/>
                <a:cs typeface="+mn-cs"/>
              </a:rPr>
              <a:t>(strategy 5). Also notice the kinds of questions the teacher asks (elicit, probe, or challenge).”</a:t>
            </a:r>
            <a:r>
              <a:rPr lang="en-US" dirty="0"/>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Before showing the video clip again, read the list of actions on the slide</a:t>
            </a:r>
            <a:r>
              <a:rPr lang="en-US" sz="1200" kern="1200" baseline="0" dirty="0">
                <a:solidFill>
                  <a:schemeClr val="tx1"/>
                </a:solidFill>
                <a:latin typeface="+mn-lt"/>
                <a:ea typeface="+mn-ea"/>
                <a:cs typeface="+mn-cs"/>
              </a:rPr>
              <a:t>.</a:t>
            </a:r>
          </a:p>
          <a:p>
            <a:endParaRPr lang="en-US" sz="1200" b="0" kern="1200" baseline="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strategy 5 actions listed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a:t>
            </a:r>
            <a:r>
              <a:rPr lang="en-US" sz="1200" kern="1200" baseline="0" dirty="0">
                <a:solidFill>
                  <a:schemeClr val="tx1"/>
                </a:solidFill>
                <a:latin typeface="+mn-lt"/>
                <a:ea typeface="+mn-ea"/>
                <a:cs typeface="+mn-cs"/>
              </a:rPr>
              <a:t> the question on the slide</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Make</a:t>
            </a:r>
            <a:r>
              <a:rPr lang="en-US" sz="120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“Strategy 5 is designed to help move student thinking forward toward deeper understandings of science ideas, so we should see challenge questions as</a:t>
            </a:r>
            <a:r>
              <a:rPr lang="en-US" sz="1200" kern="1200" baseline="0" dirty="0">
                <a:solidFill>
                  <a:schemeClr val="tx1"/>
                </a:solidFill>
                <a:latin typeface="+mn-lt"/>
                <a:ea typeface="+mn-ea"/>
                <a:cs typeface="+mn-cs"/>
              </a:rPr>
              <a:t> well as </a:t>
            </a:r>
            <a:r>
              <a:rPr lang="en-US" sz="1200" kern="1200" dirty="0">
                <a:solidFill>
                  <a:schemeClr val="tx1"/>
                </a:solidFill>
                <a:latin typeface="+mn-lt"/>
                <a:ea typeface="+mn-ea"/>
                <a:cs typeface="+mn-cs"/>
              </a:rPr>
              <a:t>probe questions in the video clip.”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strategy 5 in video clip:</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00:00:19:</a:t>
            </a:r>
            <a:r>
              <a:rPr lang="en-US" sz="1200" kern="1200" dirty="0">
                <a:solidFill>
                  <a:schemeClr val="tx1"/>
                </a:solidFill>
                <a:latin typeface="+mn-lt"/>
                <a:ea typeface="+mn-ea"/>
                <a:cs typeface="+mn-cs"/>
              </a:rPr>
              <a:t> When the teacher asks Alessandra to explain what’s different about September and December, she explains, “There’s more cold days [in December] than warm and hot.”</a:t>
            </a:r>
          </a:p>
          <a:p>
            <a:pPr marL="137160" indent="-137160">
              <a:buFont typeface="Arial" pitchFamily="34" charset="0"/>
              <a:buChar char="•"/>
            </a:pPr>
            <a:r>
              <a:rPr lang="en-US" sz="1200" b="1" kern="1200" dirty="0">
                <a:solidFill>
                  <a:schemeClr val="tx1"/>
                </a:solidFill>
                <a:latin typeface="+mn-lt"/>
                <a:ea typeface="+mn-ea"/>
                <a:cs typeface="+mn-cs"/>
              </a:rPr>
              <a:t>Segment 00:02:27:</a:t>
            </a:r>
            <a:r>
              <a:rPr lang="en-US" sz="1200" kern="1200" dirty="0">
                <a:solidFill>
                  <a:schemeClr val="tx1"/>
                </a:solidFill>
                <a:latin typeface="+mn-lt"/>
                <a:ea typeface="+mn-ea"/>
                <a:cs typeface="+mn-cs"/>
              </a:rPr>
              <a:t> Elise explains that September and December aren’t the same because “I see December has snow, and I see [September] has Sun.”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Paisley’s comments at segment 00:01:43–02:15 don’t represent an explanation because they don’t seem to answer the investigation question. </a:t>
            </a:r>
            <a:endParaRPr lang="en-US" baseline="0" dirty="0"/>
          </a:p>
        </p:txBody>
      </p:sp>
    </p:spTree>
    <p:extLst>
      <p:ext uri="{BB962C8B-B14F-4D97-AF65-F5344CB8AC3E}">
        <p14:creationId xmlns:p14="http://schemas.microsoft.com/office/powerpoint/2010/main" val="52556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video transcript and come up with a claim, evidence, and reasoning to support your claim. For the second analysis question, consider alternative moves the teacher could have made as you identify any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shared their analyses, ask, “Were there any missed opportunities for engaging students in constructing explanations and arguments?”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5.</a:t>
            </a:r>
          </a:p>
          <a:p>
            <a:endParaRPr lang="en-US" sz="1200"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Sample analysis of strategy 5 in video clip:</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00:00:19–01:16:</a:t>
            </a:r>
            <a:r>
              <a:rPr lang="en-US" sz="1200" kern="1200" dirty="0">
                <a:solidFill>
                  <a:schemeClr val="tx1"/>
                </a:solidFill>
                <a:latin typeface="+mn-lt"/>
                <a:ea typeface="+mn-ea"/>
                <a:cs typeface="+mn-cs"/>
              </a:rPr>
              <a:t> Alessandra gives a partial explanation of her claim that there are more cold days in December than warm and hot days by pointing to the thermometer on the calendar. But instead of allowing her to finish her explanation, the teacher steps in and gives a complete description of the evidence.  </a:t>
            </a:r>
          </a:p>
          <a:p>
            <a:pPr marL="137160" indent="-137160">
              <a:buFont typeface="Arial" pitchFamily="34" charset="0"/>
              <a:buChar char="•"/>
            </a:pPr>
            <a:r>
              <a:rPr lang="en-US" sz="1200" b="1" kern="1200" dirty="0">
                <a:solidFill>
                  <a:schemeClr val="tx1"/>
                </a:solidFill>
                <a:latin typeface="+mn-lt"/>
                <a:ea typeface="+mn-ea"/>
                <a:cs typeface="+mn-cs"/>
              </a:rPr>
              <a:t>Segment 00:02:27–02:38:</a:t>
            </a:r>
            <a:r>
              <a:rPr lang="en-US" sz="1200" kern="1200" dirty="0">
                <a:solidFill>
                  <a:schemeClr val="tx1"/>
                </a:solidFill>
                <a:latin typeface="+mn-lt"/>
                <a:ea typeface="+mn-ea"/>
                <a:cs typeface="+mn-cs"/>
              </a:rPr>
              <a:t> Elise explains the difference between December and September by noting on the calendar that “December has snow” and September “has Sun.” </a:t>
            </a:r>
            <a:endParaRPr lang="en-US" baseline="0" dirty="0"/>
          </a:p>
        </p:txBody>
      </p:sp>
    </p:spTree>
    <p:extLst>
      <p:ext uri="{BB962C8B-B14F-4D97-AF65-F5344CB8AC3E}">
        <p14:creationId xmlns:p14="http://schemas.microsoft.com/office/powerpoint/2010/main" val="366800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lvl="0"/>
            <a:r>
              <a:rPr lang="en-US" sz="1200" kern="1200" dirty="0">
                <a:solidFill>
                  <a:schemeClr val="tx1"/>
                </a:solidFill>
                <a:latin typeface="+mn-lt"/>
                <a:ea typeface="+mn-ea"/>
                <a:cs typeface="+mn-cs"/>
              </a:rPr>
              <a:t>a. “Let’s reflect on some key ideas you can take away from your lesson analysis experiences. These ideas may not reflect your personal experiences with lesson analysis so far, but hopefully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you’ll see their value in the lesson analysis process over time.”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Read</a:t>
            </a:r>
            <a:r>
              <a:rPr lang="en-US" sz="1200" kern="1200" dirty="0">
                <a:solidFill>
                  <a:schemeClr val="tx1"/>
                </a:solidFill>
                <a:latin typeface="+mn-lt"/>
                <a:ea typeface="+mn-ea"/>
                <a:cs typeface="+mn-cs"/>
              </a:rPr>
              <a:t> the key ideas on the slide.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Ask participants </a:t>
            </a:r>
            <a:r>
              <a:rPr lang="en-US" sz="1200" kern="1200" dirty="0">
                <a:solidFill>
                  <a:schemeClr val="tx1"/>
                </a:solidFill>
                <a:latin typeface="+mn-lt"/>
                <a:ea typeface="+mn-ea"/>
                <a:cs typeface="+mn-cs"/>
              </a:rPr>
              <a:t>for their reactions to these ideas.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34388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Skip this activity if time is short.</a:t>
            </a:r>
          </a:p>
          <a:p>
            <a:pPr lvl="0"/>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To summarize strategies 4 and 5, have participants work independently to create visuals that </a:t>
            </a:r>
            <a:r>
              <a:rPr lang="en-US" sz="1200" kern="1200" dirty="0">
                <a:solidFill>
                  <a:schemeClr val="tx1"/>
                </a:solidFill>
                <a:effectLst/>
                <a:latin typeface="+mn-lt"/>
                <a:ea typeface="+mn-ea"/>
                <a:cs typeface="+mn-cs"/>
              </a:rPr>
              <a:t>show how analysis and interpretation, (strategy 4) are related to explanation and argumentation (strategy</a:t>
            </a:r>
            <a:r>
              <a:rPr lang="en-US" sz="1200" kern="1200" baseline="0" dirty="0">
                <a:solidFill>
                  <a:schemeClr val="tx1"/>
                </a:solidFill>
                <a:effectLst/>
                <a:latin typeface="+mn-lt"/>
                <a:ea typeface="+mn-ea"/>
                <a:cs typeface="+mn-cs"/>
              </a:rPr>
              <a:t> 5)</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“Share and compare your visuals with a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questions did this activity raise for you?”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78648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Review today’s lesson analysis focus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“Think for a moment about this focus question and how you might convince parents or colleagues that analyzing data and constructing explanations moves student thinking forward toward deeper understandings of science ideas. Then share your ideas with an elbow partner.”</a:t>
            </a:r>
            <a:endParaRPr 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1DA0CA1-E2FD-44FC-84B6-D8C2863FF42D}" type="slidenum">
              <a:rPr lang="en-US" smtClean="0"/>
              <a:pPr eaLnBrk="1" hangingPunct="1"/>
              <a:t>22</a:t>
            </a:fld>
            <a:endParaRPr lang="en-US"/>
          </a:p>
        </p:txBody>
      </p:sp>
    </p:spTree>
    <p:extLst>
      <p:ext uri="{BB962C8B-B14F-4D97-AF65-F5344CB8AC3E}">
        <p14:creationId xmlns:p14="http://schemas.microsoft.com/office/powerpoint/2010/main" val="246175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8574" indent="-295605" eaLnBrk="0" hangingPunct="0">
              <a:spcBef>
                <a:spcPct val="30000"/>
              </a:spcBef>
              <a:defRPr sz="1200">
                <a:solidFill>
                  <a:schemeClr val="tx1"/>
                </a:solidFill>
                <a:latin typeface="Arial" charset="0"/>
              </a:defRPr>
            </a:lvl2pPr>
            <a:lvl3pPr marL="1182421" indent="-236484" eaLnBrk="0" hangingPunct="0">
              <a:spcBef>
                <a:spcPct val="30000"/>
              </a:spcBef>
              <a:defRPr sz="1200">
                <a:solidFill>
                  <a:schemeClr val="tx1"/>
                </a:solidFill>
                <a:latin typeface="Arial" charset="0"/>
              </a:defRPr>
            </a:lvl3pPr>
            <a:lvl4pPr marL="1655389" indent="-236484" eaLnBrk="0" hangingPunct="0">
              <a:spcBef>
                <a:spcPct val="30000"/>
              </a:spcBef>
              <a:defRPr sz="1200">
                <a:solidFill>
                  <a:schemeClr val="tx1"/>
                </a:solidFill>
                <a:latin typeface="Arial" charset="0"/>
              </a:defRPr>
            </a:lvl4pPr>
            <a:lvl5pPr marL="2128357" indent="-236484" eaLnBrk="0" hangingPunct="0">
              <a:spcBef>
                <a:spcPct val="30000"/>
              </a:spcBef>
              <a:defRPr sz="1200">
                <a:solidFill>
                  <a:schemeClr val="tx1"/>
                </a:solidFill>
                <a:latin typeface="Arial" charset="0"/>
              </a:defRPr>
            </a:lvl5pPr>
            <a:lvl6pPr marL="2601326" indent="-236484" eaLnBrk="0" fontAlgn="base" hangingPunct="0">
              <a:spcBef>
                <a:spcPct val="30000"/>
              </a:spcBef>
              <a:spcAft>
                <a:spcPct val="0"/>
              </a:spcAft>
              <a:defRPr sz="1200">
                <a:solidFill>
                  <a:schemeClr val="tx1"/>
                </a:solidFill>
                <a:latin typeface="Arial" charset="0"/>
              </a:defRPr>
            </a:lvl6pPr>
            <a:lvl7pPr marL="3074293" indent="-236484" eaLnBrk="0" fontAlgn="base" hangingPunct="0">
              <a:spcBef>
                <a:spcPct val="30000"/>
              </a:spcBef>
              <a:spcAft>
                <a:spcPct val="0"/>
              </a:spcAft>
              <a:defRPr sz="1200">
                <a:solidFill>
                  <a:schemeClr val="tx1"/>
                </a:solidFill>
                <a:latin typeface="Arial" charset="0"/>
              </a:defRPr>
            </a:lvl7pPr>
            <a:lvl8pPr marL="3547262" indent="-236484" eaLnBrk="0" fontAlgn="base" hangingPunct="0">
              <a:spcBef>
                <a:spcPct val="30000"/>
              </a:spcBef>
              <a:spcAft>
                <a:spcPct val="0"/>
              </a:spcAft>
              <a:defRPr sz="1200">
                <a:solidFill>
                  <a:schemeClr val="tx1"/>
                </a:solidFill>
                <a:latin typeface="Arial" charset="0"/>
              </a:defRPr>
            </a:lvl8pPr>
            <a:lvl9pPr marL="4020230" indent="-23648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28600" indent="-228600">
              <a:buNone/>
            </a:pPr>
            <a:r>
              <a:rPr lang="en-US" dirty="0"/>
              <a:t>Less than 1 min</a:t>
            </a:r>
          </a:p>
          <a:p>
            <a:pPr marL="228600" indent="-228600">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“Now let’s dig into today’s content deepening work.”</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Refer to the content background document and the Common Student Ideas about Weather and Seasons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 needed throughout this phase.</a:t>
            </a:r>
          </a:p>
          <a:p>
            <a:pPr marL="228600" indent="-228600">
              <a:buNone/>
            </a:pPr>
            <a:endParaRPr lang="en-US" dirty="0"/>
          </a:p>
          <a:p>
            <a:pPr marL="228600" indent="-228600">
              <a:buNone/>
            </a:pPr>
            <a:endParaRPr lang="en-US" dirty="0"/>
          </a:p>
        </p:txBody>
      </p:sp>
    </p:spTree>
    <p:extLst>
      <p:ext uri="{BB962C8B-B14F-4D97-AF65-F5344CB8AC3E}">
        <p14:creationId xmlns:p14="http://schemas.microsoft.com/office/powerpoint/2010/main" val="1750259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“Today’s content deepening work will focus on science ideas from lessons 4 and 5 of the Weather and Seasons unit. We’ll also explore ideas about temperature variation that are related to weather but aren’t part of this lesson series.”</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Review the unit central questions</a:t>
            </a:r>
            <a:r>
              <a:rPr lang="en-US" baseline="0" dirty="0"/>
              <a:t> on the slide.</a:t>
            </a:r>
          </a:p>
          <a:p>
            <a:pPr marL="232943" indent="-232943"/>
            <a:endParaRPr lang="en-US" baseline="0" dirty="0"/>
          </a:p>
          <a:p>
            <a:r>
              <a:rPr lang="en-US" dirty="0"/>
              <a:t>b. Remind participants that these question</a:t>
            </a:r>
            <a:r>
              <a:rPr lang="en-US" baseline="0" dirty="0"/>
              <a:t>s will guide student learning throughout the Weather and Seasons lesson sequence.</a:t>
            </a:r>
          </a:p>
          <a:p>
            <a:endParaRPr lang="en-US" baseline="0" dirty="0"/>
          </a:p>
          <a:p>
            <a:r>
              <a:rPr lang="en-US" baseline="0" dirty="0"/>
              <a:t>c. </a:t>
            </a:r>
            <a:r>
              <a:rPr lang="en-US" dirty="0"/>
              <a:t>“Today we’ll continue exploring the key science ideas that will help us answer these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“First, we’ll explore key science ideas about weather from lesson 4.”</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Read the focus question on the slide. </a:t>
            </a:r>
          </a:p>
          <a:p>
            <a:endParaRPr lang="en-US" dirty="0"/>
          </a:p>
          <a:p>
            <a:pPr marL="0" lvl="1"/>
            <a:r>
              <a:rPr lang="en-US" dirty="0"/>
              <a:t>b. </a:t>
            </a:r>
            <a:r>
              <a:rPr lang="en-US" sz="1200" kern="1200" dirty="0">
                <a:solidFill>
                  <a:schemeClr val="tx1"/>
                </a:solidFill>
                <a:latin typeface="+mn-lt"/>
                <a:ea typeface="+mn-ea"/>
                <a:cs typeface="+mn-cs"/>
              </a:rPr>
              <a:t>Emphasize that this question will guide student learning throughout lessons 4a and 4b.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this question in their science notebooks and draw a box around it to reinforce the practice they’ll follow with students in the lessons. Make sure they leave space below the question to write a response later. </a:t>
            </a:r>
            <a:endParaRPr lang="en-US" sz="28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pPr marL="228587" indent="-228587"/>
            <a:endParaRPr lang="en-US" dirty="0"/>
          </a:p>
          <a:p>
            <a:pPr marL="0" lvl="1" indent="0">
              <a:buNone/>
            </a:pPr>
            <a:r>
              <a:rPr lang="en-US" b="0" dirty="0"/>
              <a:t>a. </a:t>
            </a:r>
            <a:r>
              <a:rPr lang="en-US" b="1" dirty="0"/>
              <a:t>Think-Pair-Share:</a:t>
            </a:r>
            <a:r>
              <a:rPr lang="en-US" dirty="0"/>
              <a:t> “Think for a moment about what the weather is typically like in Pomona compared</a:t>
            </a:r>
            <a:r>
              <a:rPr lang="en-US" baseline="0" dirty="0"/>
              <a:t> with San Francisco, Colorado Springs, or St. Louis</a:t>
            </a:r>
            <a:r>
              <a:rPr lang="en-US" dirty="0"/>
              <a:t>.</a:t>
            </a:r>
            <a:r>
              <a:rPr lang="en-US" baseline="0" dirty="0"/>
              <a:t> </a:t>
            </a:r>
            <a:r>
              <a:rPr lang="en-US" dirty="0"/>
              <a:t>Then pair up with an elbow partner and discuss</a:t>
            </a:r>
            <a:r>
              <a:rPr lang="en-US" baseline="0" dirty="0"/>
              <a:t> the questions on the slide. W</a:t>
            </a:r>
            <a:r>
              <a:rPr lang="en-US" dirty="0"/>
              <a:t>ork together to develop concise answers, and be prepared to share your ideas and reasoning with the group.”</a:t>
            </a:r>
          </a:p>
          <a:p>
            <a:pPr marL="228600" lvl="1" indent="-228600">
              <a:buNone/>
            </a:pPr>
            <a:endParaRPr lang="en-US" dirty="0"/>
          </a:p>
          <a:p>
            <a:pPr marL="0" lvl="1" indent="0">
              <a:buNone/>
            </a:pPr>
            <a:r>
              <a:rPr lang="en-US" dirty="0"/>
              <a:t>b.</a:t>
            </a:r>
            <a:r>
              <a:rPr lang="en-US" baseline="0" dirty="0"/>
              <a:t> </a:t>
            </a:r>
            <a:r>
              <a:rPr lang="en-US" sz="1200" kern="1200" dirty="0">
                <a:solidFill>
                  <a:schemeClr val="tx1"/>
                </a:solidFill>
                <a:latin typeface="+mn-lt"/>
                <a:ea typeface="+mn-ea"/>
                <a:cs typeface="+mn-cs"/>
              </a:rPr>
              <a:t>“Don’t worry if you aren’t familiar with the weather patterns in these locations. The purpose of this activity is to elicit ideas, not factually ‘correct’ answers.”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3608628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a:r>
              <a:rPr lang="en-US" dirty="0"/>
              <a:t>a. </a:t>
            </a:r>
            <a:r>
              <a:rPr lang="en-US" sz="1200" kern="1200" dirty="0">
                <a:solidFill>
                  <a:schemeClr val="tx1"/>
                </a:solidFill>
                <a:latin typeface="+mn-lt"/>
                <a:ea typeface="+mn-ea"/>
                <a:cs typeface="+mn-cs"/>
              </a:rPr>
              <a:t>“First let’s compare the weather in Pomona with the weather in San Francisco. What are some similarities and differences between the weather in these locations? What do you think causes the similarities and differences?”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Create a two-column table on chart paper like the one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Record similarities and differences on the table, as well as possible causes of any differences. Elicit differing points of view and ask questions to probe and challenge participants’ thinking. </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253596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a. Invite participants to look at your feedback on their reflections from day 2 and offer reactions, comments, or follow-up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Give participants an opportunity to refine the norms for working together.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dirty="0"/>
              <a:t>a. </a:t>
            </a:r>
            <a:r>
              <a:rPr lang="en-US" sz="1200" kern="1200" dirty="0">
                <a:solidFill>
                  <a:schemeClr val="tx1"/>
                </a:solidFill>
                <a:latin typeface="+mn-lt"/>
                <a:ea typeface="+mn-ea"/>
                <a:cs typeface="+mn-cs"/>
              </a:rPr>
              <a:t>“Now let’s compare the weather in San Francisco with the weather in Colorado Springs or St. Louis.”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Create a three-column table on chart paper like the one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Record similarities and differences on the table, as well as possible causes of any differences. Elicit differing points of view and ask questions to probe and challenge participants’ thinking.</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2535960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min</a:t>
            </a:r>
          </a:p>
          <a:p>
            <a:pPr marL="228600" lvl="0" indent="-228600">
              <a:buFont typeface="+mj-lt"/>
              <a:buAutoNum type="alphaLcPeriod"/>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“How would you describe the weather in each of these photos?”</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919957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a:t>
            </a:r>
          </a:p>
          <a:p>
            <a:pPr marL="228600" lvl="0" indent="-228600">
              <a:buFont typeface="+mj-lt"/>
              <a:buAutoNum type="alphaLcPeriod"/>
            </a:pPr>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“In lesson 4, students will compare weather data for Pomona and Detroit, Michigan. This slide</a:t>
            </a:r>
            <a:r>
              <a:rPr lang="en-US" sz="1200" kern="1200" baseline="0" dirty="0">
                <a:solidFill>
                  <a:schemeClr val="tx1"/>
                </a:solidFill>
                <a:latin typeface="+mn-lt"/>
                <a:ea typeface="+mn-ea"/>
                <a:cs typeface="+mn-cs"/>
              </a:rPr>
              <a:t> shows a photograph of Detroit in January.”</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“Do you think that Detroit and Pomona have the same or different weather in January?”</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As participants share their ideas, record them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Then ask, “How do you think your students will answer this question?”</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496385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pPr marL="228600" lvl="0" indent="-228600">
              <a:buFont typeface="+mj-lt"/>
              <a:buNone/>
            </a:pPr>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“In lesson 4, students will create bar graphs</a:t>
            </a:r>
            <a:r>
              <a:rPr lang="en-US" sz="1200" kern="1200" baseline="0" dirty="0">
                <a:solidFill>
                  <a:schemeClr val="tx1"/>
                </a:solidFill>
                <a:latin typeface="+mn-lt"/>
                <a:ea typeface="+mn-ea"/>
                <a:cs typeface="+mn-cs"/>
              </a:rPr>
              <a:t> like the one on the right side of this slide, </a:t>
            </a:r>
            <a:r>
              <a:rPr lang="en-US" sz="1200" kern="1200" dirty="0">
                <a:solidFill>
                  <a:schemeClr val="tx1"/>
                </a:solidFill>
                <a:latin typeface="+mn-lt"/>
                <a:ea typeface="+mn-ea"/>
                <a:cs typeface="+mn-cs"/>
              </a:rPr>
              <a:t>using January weather data on weather calendars for Detroit, Michigan, and Pomona. On the graphs, they’ll show the number of warm and hot days and the number of cool and cold days in January for each location. Then they’ll compare the two graphs and look for temperature patterns in Pomona and Detroit.”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challenges do you think your students will encounter with this activity?”</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04384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“Students will also compare the number of snowy days on their January weather calendars for Detroit and Pomona.”</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“What pattern do you think your students will discover? What challenges might your students encounter when they compare the data?”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out that the data will likely show that Pomona doesn’t receive any snow at all in January, while the pattern in Detroit is snowy.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a:r>
              <a:rPr lang="en-US" sz="1200" kern="1200" dirty="0">
                <a:solidFill>
                  <a:schemeClr val="tx1"/>
                </a:solidFill>
                <a:latin typeface="+mn-lt"/>
                <a:ea typeface="+mn-ea"/>
                <a:cs typeface="+mn-cs"/>
              </a:rPr>
              <a:t>a. “After students compare their January weather calendars and graphs for Detroit and Pomona, they describe the weather patterns they identified for each city using the sentence starters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would you complete these statements based on what you know about the weather in Pomona and Detroit in January?”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2932814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“How would you complete the sentence starter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share their responses in a round-robin and support their conclusions with evidence.</a:t>
            </a:r>
            <a:r>
              <a:rPr lang="en-US" sz="1050" kern="1200" dirty="0">
                <a:solidFill>
                  <a:schemeClr val="tx1"/>
                </a:solidFill>
                <a:latin typeface="+mn-lt"/>
                <a:ea typeface="+mn-ea"/>
                <a:cs typeface="+mn-cs"/>
              </a:rPr>
              <a:t> Work toward a group consensus that Pomona and Detroit have different weather patterns.</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3850092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dirty="0"/>
              <a:t>a. Review the focus question on the slide. </a:t>
            </a:r>
          </a:p>
          <a:p>
            <a:pPr marL="0" lvl="1"/>
            <a:endParaRPr lang="en-US" dirty="0"/>
          </a:p>
          <a:p>
            <a:r>
              <a:rPr lang="en-US" dirty="0"/>
              <a:t>b. </a:t>
            </a:r>
            <a:r>
              <a:rPr lang="en-US" b="1" dirty="0"/>
              <a:t>Individuals: </a:t>
            </a:r>
            <a:r>
              <a:rPr lang="en-US" dirty="0"/>
              <a:t>Have participants answer the question in their science notebooks. </a:t>
            </a:r>
          </a:p>
          <a:p>
            <a:pPr marL="0" lvl="1"/>
            <a:endParaRPr lang="en-US" dirty="0"/>
          </a:p>
          <a:p>
            <a:pPr marL="0" lvl="1"/>
            <a:r>
              <a:rPr lang="en-US" dirty="0"/>
              <a:t>c. </a:t>
            </a:r>
            <a:r>
              <a:rPr lang="en-US" b="1" dirty="0"/>
              <a:t>Whole group: </a:t>
            </a:r>
            <a:r>
              <a:rPr lang="en-US" dirty="0"/>
              <a:t>Invite a few participants to share their answers, using ideas and evidence from the investigation they just completed.</a:t>
            </a:r>
          </a:p>
          <a:p>
            <a:endParaRPr lang="en-US" dirty="0"/>
          </a:p>
          <a:p>
            <a:r>
              <a:rPr lang="en-US" dirty="0"/>
              <a:t>d. As participants share their answers, write down key ideas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a:t>
            </a:r>
            <a:r>
              <a:rPr lang="en-US" baseline="0" dirty="0"/>
              <a:t> Read the key science ideas on the slide.</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8232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“Next, we’ll explore science ideas from lesson 5.”</a:t>
            </a: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79270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2 min</a:t>
            </a:r>
          </a:p>
          <a:p>
            <a:endParaRPr lang="en-US" baseline="0" dirty="0"/>
          </a:p>
          <a:p>
            <a:pPr lvl="0"/>
            <a:r>
              <a:rPr lang="en-US" dirty="0"/>
              <a:t>a. Introduce the focus questions that will guide today’s session.</a:t>
            </a:r>
          </a:p>
          <a:p>
            <a:pPr lvl="0"/>
            <a:endParaRPr lang="en-US" dirty="0"/>
          </a:p>
          <a:p>
            <a:pPr lvl="0"/>
            <a:r>
              <a:rPr lang="en-US" dirty="0"/>
              <a:t>b. </a:t>
            </a:r>
            <a:r>
              <a:rPr lang="en-US" sz="1200" kern="1200" dirty="0">
                <a:solidFill>
                  <a:schemeClr val="tx1"/>
                </a:solidFill>
                <a:latin typeface="+mn-lt"/>
                <a:ea typeface="+mn-ea"/>
                <a:cs typeface="+mn-cs"/>
              </a:rPr>
              <a:t>“The words </a:t>
            </a:r>
            <a:r>
              <a:rPr lang="en-US" sz="1200" i="1" kern="1200" dirty="0">
                <a:solidFill>
                  <a:schemeClr val="tx1"/>
                </a:solidFill>
                <a:latin typeface="+mn-lt"/>
                <a:ea typeface="+mn-ea"/>
                <a:cs typeface="+mn-cs"/>
              </a:rPr>
              <a:t>move forward</a:t>
            </a:r>
            <a:r>
              <a:rPr lang="en-US" sz="1200" kern="1200" dirty="0">
                <a:solidFill>
                  <a:schemeClr val="tx1"/>
                </a:solidFill>
                <a:latin typeface="+mn-lt"/>
                <a:ea typeface="+mn-ea"/>
                <a:cs typeface="+mn-cs"/>
              </a:rPr>
              <a:t> are in bold on the slide because that’s our theme for today and the rest of the week. Yesterday we practiced asking elicit and probe questions, which are great for revealing student ideas. But what do we do with those ideas once we’ve elicited them? How do we support students in moving forward toward deeper understandings of science ideas?”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dirty="0"/>
              <a:t>a. Read the focus question on the slide and note that this is also a use-and-apply</a:t>
            </a:r>
            <a:r>
              <a:rPr lang="en-US" baseline="0" dirty="0"/>
              <a:t> question</a:t>
            </a:r>
            <a:r>
              <a:rPr lang="en-US" dirty="0"/>
              <a:t>. </a:t>
            </a:r>
          </a:p>
          <a:p>
            <a:endParaRPr lang="en-US" dirty="0"/>
          </a:p>
          <a:p>
            <a:r>
              <a:rPr lang="en-US" dirty="0"/>
              <a:t>b. Emphasize that this focus question wil</a:t>
            </a:r>
            <a:r>
              <a:rPr lang="en-US" baseline="0" dirty="0"/>
              <a:t>l guide student learning throughout lesson 5.</a:t>
            </a:r>
            <a:endParaRPr lang="en-US" dirty="0"/>
          </a:p>
          <a:p>
            <a:endParaRPr lang="en-US" dirty="0"/>
          </a:p>
          <a:p>
            <a:r>
              <a:rPr lang="en-US" dirty="0"/>
              <a:t>c. Have participants copy the question into their science notebooks  and leave space to write a response.</a:t>
            </a:r>
            <a:endParaRPr lang="en-US" sz="18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“In lesson 5, students will review key science ideas from previous lessons, and then they’ll use and apply what they’ve learned about weather to solve a mystery.”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key ideas on the slide.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a:t>
            </a:r>
            <a:r>
              <a:rPr lang="en-US" sz="1200" kern="1200" dirty="0">
                <a:solidFill>
                  <a:schemeClr val="tx1"/>
                </a:solidFill>
                <a:latin typeface="+mn-lt"/>
                <a:ea typeface="+mn-ea"/>
                <a:cs typeface="+mn-cs"/>
              </a:rPr>
              <a:t>Review the key idea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Review the key idea</a:t>
            </a:r>
            <a:r>
              <a:rPr lang="en-US" baseline="0" dirty="0"/>
              <a:t>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Review the key ideas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1235046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“In lesson 5, students become weather detectives and apply their new science knowledge about weather and weather patterns to solve a mystery.”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“Using bar graphs like the ones on this slide, students compare January weather data for Pomona and a mystery city to see if they can figure out whether this mystery city is Pomona. First, they count the number of sunny, cloudy, and rainy days for each city, and then they look for similarities and differences in weather patterns.”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a:t>
            </a:r>
            <a:r>
              <a:rPr lang="en-US" sz="1200" kern="1200" dirty="0">
                <a:solidFill>
                  <a:schemeClr val="tx1"/>
                </a:solidFill>
                <a:latin typeface="+mn-lt"/>
                <a:ea typeface="+mn-ea"/>
                <a:cs typeface="+mn-cs"/>
              </a:rPr>
              <a:t>“What challenges do you think your students might encounter in this use-and-apply activity?”</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651635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a:r>
              <a:rPr lang="en-US" sz="1200" kern="1200" dirty="0">
                <a:solidFill>
                  <a:schemeClr val="tx1"/>
                </a:solidFill>
                <a:latin typeface="+mn-lt"/>
                <a:ea typeface="+mn-ea"/>
                <a:cs typeface="+mn-cs"/>
              </a:rPr>
              <a:t>a. “Next, students make claims about the identity of the mystery city and support their claims with evidence from their bar graphs.”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“Then students present their claims and evidence to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class, and their classmates </a:t>
            </a:r>
            <a:r>
              <a:rPr lang="en-US" sz="1200" kern="1200" baseline="0" dirty="0">
                <a:solidFill>
                  <a:schemeClr val="tx1"/>
                </a:solidFill>
                <a:latin typeface="+mn-lt"/>
                <a:ea typeface="+mn-ea"/>
                <a:cs typeface="+mn-cs"/>
              </a:rPr>
              <a:t>engage in scientific communication by </a:t>
            </a:r>
            <a:r>
              <a:rPr lang="en-US" sz="1200" kern="1200" dirty="0">
                <a:solidFill>
                  <a:schemeClr val="tx1"/>
                </a:solidFill>
                <a:latin typeface="+mn-lt"/>
                <a:ea typeface="+mn-ea"/>
                <a:cs typeface="+mn-cs"/>
              </a:rPr>
              <a:t>agreeing or disagreeing with the claims and explaining their reasoning.”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“What challenges do you think your students might encounter with constructing claims and presenting their claims and evidence to the class?”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participants where they think the mystery city is located based on the weather pattern. Then reveal that the mystery city is Seattle, Washington, which has a weather pattern in January that’s mostly cloudy and rainy compared to Pomona’s mostly sunny weather.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extLst>
      <p:ext uri="{BB962C8B-B14F-4D97-AF65-F5344CB8AC3E}">
        <p14:creationId xmlns:p14="http://schemas.microsoft.com/office/powerpoint/2010/main" val="2932814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dirty="0"/>
              <a:t>a. </a:t>
            </a:r>
            <a:r>
              <a:rPr lang="en-US" sz="1200" kern="1200" dirty="0">
                <a:solidFill>
                  <a:schemeClr val="tx1"/>
                </a:solidFill>
                <a:latin typeface="+mn-lt"/>
                <a:ea typeface="+mn-ea"/>
                <a:cs typeface="+mn-cs"/>
              </a:rPr>
              <a:t>Review the focus question on the slide.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answer the question in their science notebooks.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a few participants to share their answers, using ideas and evidence from the investigation they just completed.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their answers, write down key ideas on chart paper.</a:t>
            </a:r>
            <a:endParaRPr lang="en-US" sz="28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dirty="0"/>
              <a:t>a. </a:t>
            </a:r>
            <a:r>
              <a:rPr lang="en-US" sz="1200" kern="1200" dirty="0">
                <a:solidFill>
                  <a:schemeClr val="tx1"/>
                </a:solidFill>
                <a:latin typeface="+mn-lt"/>
                <a:ea typeface="+mn-ea"/>
                <a:cs typeface="+mn-cs"/>
              </a:rPr>
              <a:t>“Next, we’ll explore science ideas that aren’t part of the kindergarten lessons on weather but are designed to enhance your knowledge. Our goal for this segment is to investigate why weather is different in different places. What causes variations in weather and temperature patterns from place to place?”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“Earlier, we compared the weather in San Francisco with the weather in Colorado Springs and St. Louis and listed some similarities and differences. Now we’ll investigate the possible causes behind these differences.”</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2535960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Tell participants that the investigation they’ll be conducting comes from the 6th-grade unit on the Sun’s effect on climate.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Direct participants to locate handout 3.4 (Map of Three Cities in the United States) in their PD program binders.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“The three cities on this map—San Francisco, California; Colorado Springs, Colorado; and St. Louis, Missouri—are located at approximately the same latitude.”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295910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a. Point out the strategies highlighted on the slide. </a:t>
            </a:r>
            <a:endParaRPr lang="en-US" sz="1600" kern="1200" dirty="0">
              <a:solidFill>
                <a:schemeClr val="tx1"/>
              </a:solidFill>
              <a:effectLst/>
              <a:latin typeface="+mn-lt"/>
              <a:ea typeface="+mn-ea"/>
              <a:cs typeface="+mn-cs"/>
            </a:endParaRPr>
          </a:p>
          <a:p>
            <a:pPr marL="228600" indent="-228600">
              <a:buNone/>
            </a:pPr>
            <a:endParaRPr lang="en-US" sz="1600" kern="1200" dirty="0">
              <a:solidFill>
                <a:schemeClr val="tx1"/>
              </a:solidFill>
              <a:effectLst/>
              <a:latin typeface="+mn-lt"/>
              <a:ea typeface="+mn-ea"/>
              <a:cs typeface="+mn-cs"/>
            </a:endParaRPr>
          </a:p>
          <a:p>
            <a:pPr marL="0" indent="0">
              <a:buNone/>
            </a:pPr>
            <a:r>
              <a:rPr lang="en-US" sz="1200" kern="1200" dirty="0">
                <a:solidFill>
                  <a:schemeClr val="tx1"/>
                </a:solidFill>
                <a:latin typeface="+mn-lt"/>
                <a:ea typeface="+mn-ea"/>
                <a:cs typeface="+mn-cs"/>
              </a:rPr>
              <a:t>b. “We’ll continue working on understanding and using the Student Thinking Lens </a:t>
            </a:r>
            <a:r>
              <a:rPr lang="en-US" sz="1200" i="1" kern="1200" dirty="0">
                <a:solidFill>
                  <a:schemeClr val="tx1"/>
                </a:solidFill>
                <a:latin typeface="+mn-lt"/>
                <a:ea typeface="+mn-ea"/>
                <a:cs typeface="+mn-cs"/>
              </a:rPr>
              <a:t>questioning</a:t>
            </a:r>
            <a:r>
              <a:rPr lang="en-US" sz="1200" kern="1200" dirty="0">
                <a:solidFill>
                  <a:schemeClr val="tx1"/>
                </a:solidFill>
                <a:latin typeface="+mn-lt"/>
                <a:ea typeface="+mn-ea"/>
                <a:cs typeface="+mn-cs"/>
              </a:rPr>
              <a:t> strategies, but today we’ll focus on two closely related </a:t>
            </a:r>
            <a:r>
              <a:rPr lang="en-US" sz="1200" i="1" kern="1200" dirty="0">
                <a:solidFill>
                  <a:schemeClr val="tx1"/>
                </a:solidFill>
                <a:latin typeface="+mn-lt"/>
                <a:ea typeface="+mn-ea"/>
                <a:cs typeface="+mn-cs"/>
              </a:rPr>
              <a:t>activity</a:t>
            </a:r>
            <a:r>
              <a:rPr lang="en-US" sz="1200" kern="1200" dirty="0">
                <a:solidFill>
                  <a:schemeClr val="tx1"/>
                </a:solidFill>
                <a:latin typeface="+mn-lt"/>
                <a:ea typeface="+mn-ea"/>
                <a:cs typeface="+mn-cs"/>
              </a:rPr>
              <a:t> strategies. Strategy 4 engages students in analyzing and interpreting data and observations, and strategy 5 engages students in constructing explanations and arguments.”</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167688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“The data table on this slide shows the average annual monthly temperatures for the three cities on the map. The names of the cities are listed in the first column, and the second column shows their latitude and elevation above sea level. The third column shows the average monthly temperatures for each city from January through December.”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locate handout 3.5 (Investigating Temperatures at the Same Altitude) in their PD program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“For this investigation, you’ll work with an elbow partner to graph the temperature data.”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2252186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lvl="1"/>
            <a:r>
              <a:rPr lang="en-US" sz="1200" kern="1200" dirty="0">
                <a:solidFill>
                  <a:schemeClr val="tx1"/>
                </a:solidFill>
                <a:latin typeface="+mn-lt"/>
                <a:ea typeface="+mn-ea"/>
                <a:cs typeface="+mn-cs"/>
              </a:rPr>
              <a:t>a. Read the instructions on the slide and highlight the note. Emphasize the importance of carefully following the instructions on the handout.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Walk</a:t>
            </a:r>
            <a:r>
              <a:rPr lang="en-US" sz="1200" kern="1200" baseline="0" dirty="0">
                <a:solidFill>
                  <a:schemeClr val="tx1"/>
                </a:solidFill>
                <a:latin typeface="+mn-lt"/>
                <a:ea typeface="+mn-ea"/>
                <a:cs typeface="+mn-cs"/>
              </a:rPr>
              <a:t> participants </a:t>
            </a:r>
            <a:r>
              <a:rPr lang="en-US" sz="1200" kern="1200" dirty="0">
                <a:solidFill>
                  <a:schemeClr val="tx1"/>
                </a:solidFill>
                <a:latin typeface="+mn-lt"/>
                <a:ea typeface="+mn-ea"/>
                <a:cs typeface="+mn-cs"/>
              </a:rPr>
              <a:t>through the instructions on the handout for making a graph. Then ask if they have any questions before they begin the investigation.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Make sure participants have three different-colored pencils to plot the temperature data for the three cities on their graphs.</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1118679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min</a:t>
            </a:r>
          </a:p>
          <a:p>
            <a:pPr marL="228600" lvl="0" indent="-228600">
              <a:buFont typeface="+mj-lt"/>
              <a:buNone/>
            </a:pPr>
            <a:endParaRPr lang="en-US" sz="1200" kern="1200" dirty="0">
              <a:solidFill>
                <a:schemeClr val="tx1"/>
              </a:solidFill>
              <a:effectLst/>
              <a:latin typeface="+mn-lt"/>
              <a:ea typeface="+mn-ea"/>
              <a:cs typeface="+mn-cs"/>
            </a:endParaRPr>
          </a:p>
          <a:p>
            <a:pPr marL="0" lvl="1"/>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Read the instructions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Have participants work in pairs to develop hypotheses that explain the temperature trends for the three cities.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a few pairs to share their hypotheses. Elicit differing points of view and record ideas on chart paper. Ask probe and challenge questions to clarify participants’ thinking.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Work together to reach a consensus on the most likely hypothesis that explains the temperature trend for each city.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data should lead the group to conclude that elevation is one factor that causes temperature variations.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993208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min</a:t>
            </a:r>
          </a:p>
          <a:p>
            <a:pPr marL="228600" lvl="0" indent="-228600">
              <a:buFont typeface="+mj-lt"/>
              <a:buAutoNum type="alphaLcPeriod"/>
            </a:pPr>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“So elevation is one factor that causes temperature variations in different places. But are there other causes? That’s what we’ll investigate next.”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Tell participants that the investigation they’ll be conducting also comes from the 6th-grade unit on the Sun’s effect on climate.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“For this investigation, we’ll work together as a group to investigate temperature variations in soil and water samples when they’re heated and then allowed to cool.”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Have participants locate handout 3.7 (Uneven Heating) in their PD program binders and direct their attention to the list of supplies they’ll need.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Direct participants to check the supplies against the list on the handout. They should have a heat lamp; two plastic cups, one filled two thirds with fresh water, and one filled two thirds with soil; two thermometers; masking tape; a watch with a second hand; and two colored pencils for each participant.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Let participants know that they’ll only be completing the “Collecting Data” and “Graphing Data” sections in part 1 of handout 3.7 for this investigation.</a:t>
            </a:r>
            <a:r>
              <a:rPr lang="en-US" dirty="0"/>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pPr marL="228600" lvl="0" indent="-228600">
              <a:buFont typeface="+mj-lt"/>
              <a:buNone/>
            </a:pP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711969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“In this investigation, you’ll measure the temperatures of water and soil samples at 3-minute intervals and record them on a data table like the one on this slide. First, you’ll take a baseline temperature before turning on the heat lamp. Then you’ll take readings every 3 minutes and record the temperatures in the corresponding columns on the data table. At 9 minutes, you’ll measure and record the temperatures and then turn off the heat lamp. As the soil and water samples cool, you’ll continue measuring and recording temperatures every 3 minutes. After the investigation is over, you’ll plot the data on graph paper.”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2975715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pPr marL="0" lvl="1"/>
            <a:r>
              <a:rPr lang="en-US" sz="1200" kern="1200" dirty="0">
                <a:solidFill>
                  <a:schemeClr val="tx1"/>
                </a:solidFill>
                <a:latin typeface="+mn-lt"/>
                <a:ea typeface="+mn-ea"/>
                <a:cs typeface="+mn-cs"/>
              </a:rPr>
              <a:t>a. Have participants locate handout 3.6 (Lab Instructions for Uneven-Heating Demonstration) in their PD program binders.</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the instructions on the slide and go over the instructions on handout 3.6 for setting up the experiment. Emphasize the importance of following the directions carefully.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Rather than asking volunteers to track the time for this investigation, it may be more efficient to track it yourself (using a wall clock with a second hand, a stopwatch, or the clock on your cell phone). However,</a:t>
            </a:r>
            <a:r>
              <a:rPr lang="en-US" sz="1200" kern="1200" baseline="0" dirty="0">
                <a:solidFill>
                  <a:schemeClr val="tx1"/>
                </a:solidFill>
                <a:latin typeface="+mn-lt"/>
                <a:ea typeface="+mn-ea"/>
                <a:cs typeface="+mn-cs"/>
              </a:rPr>
              <a:t> you may want to ask for one or more volunteers to take the temperature readings.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Before turning on the heat lamp, make sure participants record the baseline temperature of the soil and water samples on their data tables.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turning on the heat lamp, take temperature readings every 3 minutes. After the 9-minute reading, turn off the heat lamp and take three more readings at 12, 15, and 18 minutes.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After participants have recorded all the temperature readings on their data tables, have them plot the data on the graph in handout 3.7 (page 2).</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Emphasize that participants won’t answer the questions on the handout.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a:p>
        </p:txBody>
      </p:sp>
    </p:spTree>
    <p:extLst>
      <p:ext uri="{BB962C8B-B14F-4D97-AF65-F5344CB8AC3E}">
        <p14:creationId xmlns:p14="http://schemas.microsoft.com/office/powerpoint/2010/main" val="63905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sz="1200" kern="1200" dirty="0">
                <a:solidFill>
                  <a:schemeClr val="tx1"/>
                </a:solidFill>
                <a:latin typeface="+mn-lt"/>
                <a:ea typeface="+mn-ea"/>
                <a:cs typeface="+mn-cs"/>
              </a:rPr>
              <a:t>a. Read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Have participants pair up to discuss their observations and work together to develop concise answers to the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a few pairs to share their observations and answers to the questions. Elicit differing points of view and ask probe and challenge questions to clarify participants’ thinking.</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a:p>
        </p:txBody>
      </p:sp>
    </p:spTree>
    <p:extLst>
      <p:ext uri="{BB962C8B-B14F-4D97-AF65-F5344CB8AC3E}">
        <p14:creationId xmlns:p14="http://schemas.microsoft.com/office/powerpoint/2010/main" val="39899377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dirty="0"/>
              <a:t>a.</a:t>
            </a:r>
            <a:r>
              <a:rPr lang="en-US" baseline="0" dirty="0"/>
              <a:t> </a:t>
            </a:r>
            <a:r>
              <a:rPr lang="en-US" sz="1200" kern="1200" dirty="0">
                <a:solidFill>
                  <a:schemeClr val="tx1"/>
                </a:solidFill>
                <a:latin typeface="+mn-lt"/>
                <a:ea typeface="+mn-ea"/>
                <a:cs typeface="+mn-cs"/>
              </a:rPr>
              <a:t>“How would you answer these questions based on what we’ve learned so far about weather and weather patterns from our content deepening work?”</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this with an elbow partner and work together to develop concise answers to the unit central questions. Make sure to include evidence from our investigations. You can use any available resources for this activity, including your science notebooks, handouts, and charts.”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evidence with the group. Elicit a variety of responses and ask probe and challenge questions to clarify participants’ thinking. Work toward a consensus.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a:t>
            </a:r>
            <a:r>
              <a:rPr lang="en-US" baseline="0" dirty="0"/>
              <a:t> Read the key science ideas on the slide.</a:t>
            </a:r>
            <a:endParaRPr lang="en-US" dirty="0"/>
          </a:p>
        </p:txBody>
      </p:sp>
      <p:sp>
        <p:nvSpPr>
          <p:cNvPr id="4" name="Slide Number Placeholder 3"/>
          <p:cNvSpPr>
            <a:spLocks noGrp="1"/>
          </p:cNvSpPr>
          <p:nvPr>
            <p:ph type="sldNum" sz="quarter" idx="10"/>
          </p:nvPr>
        </p:nvSpPr>
        <p:spPr/>
        <p:txBody>
          <a:bodyPr/>
          <a:lstStyle/>
          <a:p>
            <a:fld id="{EFE315EB-4175-7F4B-AC0C-CDE7D3D37019}"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82322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 share ideas about the first question on the slide. Then ask, “What are some things we’ve discussed today that address this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the Effective Science Teaching chart from day 1 and discuss the remaining questions on the slide. Modify the chart as participants share their ideas.</a:t>
            </a:r>
            <a:r>
              <a:rPr lang="en-US" dirty="0"/>
              <a:t>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a:p>
        </p:txBody>
      </p:sp>
    </p:spTree>
    <p:extLst>
      <p:ext uri="{BB962C8B-B14F-4D97-AF65-F5344CB8AC3E}">
        <p14:creationId xmlns:p14="http://schemas.microsoft.com/office/powerpoint/2010/main" val="179231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Initially, reveal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the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think about the question for a minute; then open up a brief conversation about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the following questions to stimulate discussion if participants are struggling:</a:t>
            </a:r>
          </a:p>
          <a:p>
            <a:pPr marL="320040" indent="-137160">
              <a:buFont typeface="Arial" pitchFamily="34" charset="0"/>
              <a:buChar char="•"/>
            </a:pPr>
            <a:r>
              <a:rPr lang="en-US" sz="1200" kern="1200" dirty="0">
                <a:solidFill>
                  <a:schemeClr val="tx1"/>
                </a:solidFill>
                <a:latin typeface="+mn-lt"/>
                <a:ea typeface="+mn-ea"/>
                <a:cs typeface="+mn-cs"/>
              </a:rPr>
              <a:t>What was your experience as a science student in school or college? </a:t>
            </a:r>
          </a:p>
          <a:p>
            <a:pPr marL="320040" indent="-137160">
              <a:buFont typeface="Arial" pitchFamily="34" charset="0"/>
              <a:buChar char="•"/>
            </a:pPr>
            <a:r>
              <a:rPr lang="en-US" sz="1200" kern="1200" dirty="0">
                <a:solidFill>
                  <a:schemeClr val="tx1"/>
                </a:solidFill>
                <a:latin typeface="+mn-lt"/>
                <a:ea typeface="+mn-ea"/>
                <a:cs typeface="+mn-cs"/>
              </a:rPr>
              <a:t>How were you expected to learn science ideas? What learning methods were used?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Did you ever have the opportunity in science classes to make sense of the experiments you performed (instead of just recording the correct answers in a lab report)? </a:t>
            </a:r>
          </a:p>
          <a:p>
            <a:pPr marL="320040" indent="-137160">
              <a:buFont typeface="Arial" pitchFamily="34" charset="0"/>
              <a:buChar char="•"/>
            </a:pPr>
            <a:r>
              <a:rPr lang="en-US" sz="1200" kern="1200" dirty="0">
                <a:solidFill>
                  <a:schemeClr val="tx1"/>
                </a:solidFill>
                <a:latin typeface="+mn-lt"/>
                <a:ea typeface="+mn-ea"/>
                <a:cs typeface="+mn-cs"/>
              </a:rPr>
              <a:t>Did science teachers ever support your learning in ways that went beyond merely having you take lecture notes, read from a textbook, or record the correct answers in lab reports?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discussing the questions, reveal the second part of the slide and emphasize</a:t>
            </a:r>
            <a:r>
              <a:rPr lang="en-US" sz="1200" kern="1200" baseline="0" dirty="0">
                <a:solidFill>
                  <a:schemeClr val="tx1"/>
                </a:solidFill>
                <a:latin typeface="+mn-lt"/>
                <a:ea typeface="+mn-ea"/>
                <a:cs typeface="+mn-cs"/>
              </a:rPr>
              <a:t> the following points: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“Strategies 4 and 5 (as well as 6, 7, and 8) are designed to move student thinking forward by engaging students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as they observe data. Rather than just spoon-feeding</a:t>
            </a:r>
            <a:r>
              <a:rPr lang="en-US" sz="1200" kern="1200" baseline="0" dirty="0">
                <a:solidFill>
                  <a:schemeClr val="tx1"/>
                </a:solidFill>
                <a:latin typeface="+mn-lt"/>
                <a:ea typeface="+mn-ea"/>
                <a:cs typeface="+mn-cs"/>
              </a:rPr>
              <a:t> students science content to read or memorize, t</a:t>
            </a:r>
            <a:r>
              <a:rPr lang="en-US" sz="1200" kern="1200" dirty="0">
                <a:solidFill>
                  <a:schemeClr val="tx1"/>
                </a:solidFill>
                <a:latin typeface="+mn-lt"/>
                <a:ea typeface="+mn-ea"/>
                <a:cs typeface="+mn-cs"/>
              </a:rPr>
              <a:t>hese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activities lead them toward deeper understandings of science ideas as they construct meaning from evidence.”</a:t>
            </a:r>
            <a:endParaRPr lang="en-US" sz="1200" b="1" kern="1200" dirty="0">
              <a:solidFill>
                <a:schemeClr val="tx1"/>
              </a:solidFill>
              <a:latin typeface="+mn-lt"/>
              <a:ea typeface="+mn-ea"/>
              <a:cs typeface="+mn-cs"/>
            </a:endParaRPr>
          </a:p>
          <a:p>
            <a:pPr marL="320040" indent="-137160">
              <a:buFont typeface="Arial" pitchFamily="34" charset="0"/>
              <a:buChar char="•"/>
            </a:pPr>
            <a:r>
              <a:rPr lang="en-US" sz="1200" b="0" kern="1200" dirty="0">
                <a:solidFill>
                  <a:schemeClr val="tx1"/>
                </a:solidFill>
                <a:latin typeface="+mn-lt"/>
                <a:ea typeface="+mn-ea"/>
                <a:cs typeface="+mn-cs"/>
              </a:rPr>
              <a:t>“Telling students about science ideas is important, b</a:t>
            </a:r>
            <a:r>
              <a:rPr lang="en-US" sz="1200" kern="1200" dirty="0">
                <a:solidFill>
                  <a:schemeClr val="tx1"/>
                </a:solidFill>
                <a:latin typeface="+mn-lt"/>
                <a:ea typeface="+mn-ea"/>
                <a:cs typeface="+mn-cs"/>
              </a:rPr>
              <a:t>ut teachers tend to tell students too much. Instead of doing the hard cognitive work for them, we need to create more opportunities for students to do the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themselves</a:t>
            </a:r>
            <a:r>
              <a:rPr lang="en-US" sz="1200" kern="1200" dirty="0">
                <a:solidFill>
                  <a:schemeClr val="tx1"/>
                </a:solidFill>
                <a:latin typeface="+mn-lt"/>
                <a:ea typeface="+mn-ea"/>
                <a:cs typeface="+mn-cs"/>
              </a:rPr>
              <a:t> so they can truly understand the science concepts. So don’t be in such a hurry to tell students the right answers. </a:t>
            </a:r>
            <a:r>
              <a:rPr lang="en-US" sz="1200" b="1" kern="1200" dirty="0">
                <a:solidFill>
                  <a:schemeClr val="tx1"/>
                </a:solidFill>
                <a:latin typeface="+mn-lt"/>
                <a:ea typeface="+mn-ea"/>
                <a:cs typeface="+mn-cs"/>
              </a:rPr>
              <a:t>Slow down and give them a chance to think!</a:t>
            </a:r>
            <a:r>
              <a:rPr lang="en-US" sz="1200" b="0" kern="1200" dirty="0">
                <a:solidFill>
                  <a:schemeClr val="tx1"/>
                </a:solidFill>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25467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r>
              <a:rPr lang="en-US" dirty="0"/>
              <a:t>5 min </a:t>
            </a:r>
          </a:p>
          <a:p>
            <a:pPr eaLnBrk="1" hangingPunct="1"/>
            <a:endParaRPr lang="en-US" dirty="0"/>
          </a:p>
          <a:p>
            <a:pPr lvl="0"/>
            <a:r>
              <a:rPr lang="en-US" sz="1200" kern="1200" dirty="0">
                <a:solidFill>
                  <a:schemeClr val="tx1"/>
                </a:solidFill>
                <a:latin typeface="+mn-lt"/>
                <a:ea typeface="+mn-ea"/>
                <a:cs typeface="+mn-cs"/>
              </a:rPr>
              <a:t>a. Review today’s focus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Discuss:</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claims that strategies 4 and 5 are ways of moving student thinking forward. How would you support or challenge that claim? In other words, are you convinced that letting students analyze data and construct explanations will help them move forward toward deeper understandings of science ideas?</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“What key ideas do you now have about how to address our content</a:t>
            </a:r>
            <a:r>
              <a:rPr lang="en-US" sz="1200" kern="1200" baseline="0" dirty="0">
                <a:solidFill>
                  <a:schemeClr val="tx1"/>
                </a:solidFill>
                <a:latin typeface="+mn-lt"/>
                <a:ea typeface="+mn-ea"/>
                <a:cs typeface="+mn-cs"/>
              </a:rPr>
              <a:t> deepening</a:t>
            </a:r>
            <a:r>
              <a:rPr lang="en-US" sz="1200" kern="1200" dirty="0">
                <a:solidFill>
                  <a:schemeClr val="tx1"/>
                </a:solidFill>
                <a:latin typeface="+mn-lt"/>
                <a:ea typeface="+mn-ea"/>
                <a:cs typeface="+mn-cs"/>
              </a:rPr>
              <a:t> focus question?”</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t>1 min </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“Tomorrow we’ll focus on another strategy to help move student thinking forward </a:t>
            </a:r>
            <a:r>
              <a:rPr lang="en-US" sz="1200" kern="1200">
                <a:solidFill>
                  <a:schemeClr val="tx1"/>
                </a:solidFill>
                <a:latin typeface="+mn-lt"/>
                <a:ea typeface="+mn-ea"/>
                <a:cs typeface="+mn-cs"/>
              </a:rPr>
              <a:t>toward deeper understandings </a:t>
            </a:r>
            <a:r>
              <a:rPr lang="en-US" sz="1200" kern="1200" dirty="0">
                <a:solidFill>
                  <a:schemeClr val="tx1"/>
                </a:solidFill>
                <a:latin typeface="+mn-lt"/>
                <a:ea typeface="+mn-ea"/>
                <a:cs typeface="+mn-cs"/>
              </a:rPr>
              <a:t>of science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homework assignment and have participants copy it into their science notebooks. </a:t>
            </a: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1760EA5-FB00-4593-8455-6AFD80252969}" type="slidenum">
              <a:rPr lang="en-US" smtClean="0"/>
              <a:pPr eaLnBrk="1" hangingPunct="1"/>
              <a:t>61</a:t>
            </a:fld>
            <a:endParaRPr lang="en-US"/>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4533045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62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4</a:t>
            </a:r>
            <a:r>
              <a:rPr lang="en-US" baseline="0" dirty="0"/>
              <a:t> min </a:t>
            </a:r>
          </a:p>
          <a:p>
            <a:pPr eaLnBrk="1" hangingPunct="1"/>
            <a:endParaRPr lang="en-US" sz="1200" kern="1200" baseline="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Have participants reflect on today’s session and answer the questions on the Daily Reflections sheet (handout 3.8 in PD program binder).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support this task, encourage participants to refer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the charts they created for STL strategies 4 and 5, the Effective Science Teaching chart, and their STL Z-fold summary charts.</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7137104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a:t>
            </a:r>
            <a:r>
              <a:rPr lang="en-US" sz="1200" kern="1200" dirty="0">
                <a:solidFill>
                  <a:schemeClr val="tx1"/>
                </a:solidFill>
                <a:latin typeface="+mn-lt"/>
                <a:ea typeface="+mn-ea"/>
                <a:cs typeface="+mn-cs"/>
              </a:rPr>
              <a:t>—a</a:t>
            </a:r>
            <a:r>
              <a:rPr lang="en-US" altLang="en-US" baseline="0" dirty="0">
                <a:solidFill>
                  <a:srgbClr val="000000"/>
                </a:solidFill>
              </a:rPr>
              <a:t>vailable for use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a:t>
            </a:r>
            <a:r>
              <a:rPr lang="en-US" sz="1200" kern="1200" dirty="0">
                <a:solidFill>
                  <a:schemeClr val="tx1"/>
                </a:solidFill>
                <a:latin typeface="+mn-lt"/>
                <a:ea typeface="+mn-ea"/>
                <a:cs typeface="+mn-cs"/>
              </a:rPr>
              <a:t>—a</a:t>
            </a:r>
            <a:r>
              <a:rPr lang="en-US" altLang="en-US" baseline="0" dirty="0">
                <a:solidFill>
                  <a:srgbClr val="000000"/>
                </a:solidFill>
              </a:rPr>
              <a:t>vailable for use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i="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a:t>
            </a:r>
            <a:r>
              <a:rPr lang="en-US" sz="1200" kern="1200" baseline="0" dirty="0">
                <a:solidFill>
                  <a:schemeClr val="tx1"/>
                </a:solidFill>
                <a:latin typeface="+mn-lt"/>
                <a:ea typeface="+mn-ea"/>
                <a:cs typeface="+mn-cs"/>
              </a:rPr>
              <a:t> l</a:t>
            </a:r>
            <a:r>
              <a:rPr lang="en-US" sz="1200" kern="1200" dirty="0">
                <a:solidFill>
                  <a:schemeClr val="tx1"/>
                </a:solidFill>
                <a:latin typeface="+mn-lt"/>
                <a:ea typeface="+mn-ea"/>
                <a:cs typeface="+mn-cs"/>
              </a:rPr>
              <a:t>ook at the slide representation of the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patterns do you notice?”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Elicit and probe questions are designed </a:t>
            </a:r>
            <a:r>
              <a:rPr lang="en-US" sz="1200" b="0" i="1" kern="1200" dirty="0">
                <a:solidFill>
                  <a:schemeClr val="tx1"/>
                </a:solidFill>
                <a:latin typeface="+mn-lt"/>
                <a:ea typeface="+mn-ea"/>
                <a:cs typeface="+mn-cs"/>
              </a:rPr>
              <a:t>only</a:t>
            </a:r>
            <a:r>
              <a:rPr lang="en-US" sz="1200" kern="1200" dirty="0">
                <a:solidFill>
                  <a:schemeClr val="tx1"/>
                </a:solidFill>
                <a:latin typeface="+mn-lt"/>
                <a:ea typeface="+mn-ea"/>
                <a:cs typeface="+mn-cs"/>
              </a:rPr>
              <a:t> to reveal student thinking, not to challenge it.</a:t>
            </a:r>
          </a:p>
          <a:p>
            <a:pPr marL="228600" indent="-137160">
              <a:buFont typeface="Arial" pitchFamily="34" charset="0"/>
              <a:buChar char="•"/>
            </a:pPr>
            <a:r>
              <a:rPr lang="en-US" sz="1200" kern="1200" dirty="0">
                <a:solidFill>
                  <a:schemeClr val="tx1"/>
                </a:solidFill>
                <a:latin typeface="+mn-lt"/>
                <a:ea typeface="+mn-ea"/>
                <a:cs typeface="+mn-cs"/>
              </a:rPr>
              <a:t>The rest of the strategies reveal </a:t>
            </a:r>
            <a:r>
              <a:rPr lang="en-US" sz="1200" b="0" i="1" kern="1200" dirty="0">
                <a:solidFill>
                  <a:schemeClr val="tx1"/>
                </a:solidFill>
                <a:latin typeface="+mn-lt"/>
                <a:ea typeface="+mn-ea"/>
                <a:cs typeface="+mn-cs"/>
              </a:rPr>
              <a:t>and</a:t>
            </a:r>
            <a:r>
              <a:rPr lang="en-US" sz="1200" kern="1200" dirty="0">
                <a:solidFill>
                  <a:schemeClr val="tx1"/>
                </a:solidFill>
                <a:latin typeface="+mn-lt"/>
                <a:ea typeface="+mn-ea"/>
                <a:cs typeface="+mn-cs"/>
              </a:rPr>
              <a:t> challenge student thinking.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84219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b="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briefly examine the summary chart of STL strategies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Direct participants to the correct page in the strategies booklet or have them consult </a:t>
            </a:r>
            <a:r>
              <a:rPr lang="en-US" sz="1200" b="0" kern="1200" baseline="0" dirty="0">
                <a:solidFill>
                  <a:schemeClr val="tx1"/>
                </a:solidFill>
                <a:latin typeface="+mn-lt"/>
                <a:ea typeface="+mn-ea"/>
                <a:cs typeface="+mn-cs"/>
              </a:rPr>
              <a:t>the table of contents.</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are the first three strategies different from the rest?”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p>
          <a:p>
            <a:pPr marL="365760" indent="-182880">
              <a:buFont typeface="Arial" pitchFamily="34" charset="0"/>
              <a:buChar char="•"/>
            </a:pPr>
            <a:r>
              <a:rPr lang="en-US" sz="1200" kern="1200" dirty="0">
                <a:solidFill>
                  <a:schemeClr val="tx1"/>
                </a:solidFill>
                <a:latin typeface="+mn-lt"/>
                <a:ea typeface="+mn-ea"/>
                <a:cs typeface="+mn-cs"/>
              </a:rPr>
              <a:t>Strategies 1–3 are questions; the rest are activities. </a:t>
            </a:r>
          </a:p>
          <a:p>
            <a:pPr marL="365760" indent="-182880">
              <a:buFont typeface="Arial" pitchFamily="34" charset="0"/>
              <a:buChar char="•"/>
            </a:pPr>
            <a:r>
              <a:rPr lang="en-US" sz="1200" kern="1200" dirty="0">
                <a:solidFill>
                  <a:schemeClr val="tx1"/>
                </a:solidFill>
                <a:latin typeface="+mn-lt"/>
                <a:ea typeface="+mn-ea"/>
                <a:cs typeface="+mn-cs"/>
              </a:rPr>
              <a:t>Probe and challenge questions can and should be asked during all types of activities.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11333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dirty="0"/>
              <a:t>30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(12 min): </a:t>
            </a:r>
            <a:r>
              <a:rPr lang="en-US" sz="1200" kern="1200" dirty="0">
                <a:solidFill>
                  <a:schemeClr val="tx1"/>
                </a:solidFill>
                <a:latin typeface="+mn-lt"/>
                <a:ea typeface="+mn-ea"/>
                <a:cs typeface="+mn-cs"/>
              </a:rPr>
              <a:t>Divide participants into two groups and assign one strategy to each group. Have one group create a chart listing the purpose and key features of strategy 4, and have the other group chart the purpose and key features of strategy 5. Each group should be prepared to answer the discussion question for the assigned strategy.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(18 min):</a:t>
            </a:r>
            <a:r>
              <a:rPr lang="en-US" sz="1200" kern="1200" dirty="0">
                <a:solidFill>
                  <a:schemeClr val="tx1"/>
                </a:solidFill>
                <a:latin typeface="+mn-lt"/>
                <a:ea typeface="+mn-ea"/>
                <a:cs typeface="+mn-cs"/>
              </a:rPr>
              <a:t> Have groups report the purpose and key features of each strategy.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Strategy 4 involves activities that engage students in organizing their data and/or observations and looking for patterns and meaning</a:t>
            </a:r>
            <a:r>
              <a:rPr lang="en-US" sz="1200" kern="1200" baseline="0" dirty="0">
                <a:solidFill>
                  <a:schemeClr val="tx1"/>
                </a:solidFill>
                <a:latin typeface="+mn-lt"/>
                <a:ea typeface="+mn-ea"/>
                <a:cs typeface="+mn-cs"/>
              </a:rPr>
              <a:t> in them</a:t>
            </a:r>
            <a:r>
              <a:rPr lang="en-US" sz="1200" kern="1200" dirty="0">
                <a:solidFill>
                  <a:schemeClr val="tx1"/>
                </a:solidFill>
                <a:latin typeface="+mn-lt"/>
                <a:ea typeface="+mn-ea"/>
                <a:cs typeface="+mn-cs"/>
              </a:rPr>
              <a:t>. They aren’t just “doing” activities or describing their observations. </a:t>
            </a:r>
          </a:p>
          <a:p>
            <a:pPr marL="137160" indent="-137160">
              <a:buFont typeface="Arial" pitchFamily="34" charset="0"/>
              <a:buChar char="•"/>
            </a:pPr>
            <a:r>
              <a:rPr lang="en-US" sz="1200" kern="1200" dirty="0">
                <a:solidFill>
                  <a:schemeClr val="tx1"/>
                </a:solidFill>
                <a:latin typeface="+mn-lt"/>
                <a:ea typeface="+mn-ea"/>
                <a:cs typeface="+mn-cs"/>
              </a:rPr>
              <a:t>Strategy 5 engages students in learning how to use logical thinking, evidence, and science ideas to construct explanations of scientific data or phenomena they have observed. It also engages them in critiquing various proposed explanations through scientific argumentation.</a:t>
            </a:r>
          </a:p>
          <a:p>
            <a:pPr marL="137160" indent="-137160">
              <a:buFont typeface="Arial" pitchFamily="34" charset="0"/>
              <a:buChar char="•"/>
            </a:pPr>
            <a:r>
              <a:rPr lang="en-US" sz="1200" u="none"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that these strategies are closely related and will overlap in some activities. However, each has a specific purpose and unique attributes.</a:t>
            </a:r>
            <a:r>
              <a:rPr lang="en-US" dirty="0"/>
              <a:t> </a:t>
            </a:r>
            <a:endParaRPr lang="en-US" sz="1200" kern="1200" dirty="0">
              <a:solidFill>
                <a:schemeClr val="tx1"/>
              </a:solidFill>
              <a:latin typeface="+mn-lt"/>
              <a:ea typeface="+mn-ea"/>
              <a:cs typeface="+mn-cs"/>
            </a:endParaRPr>
          </a:p>
          <a:p>
            <a:pPr marL="228600" indent="-228600">
              <a:buFont typeface="+mj-lt"/>
              <a:buAutoNum type="alphaLcParenR"/>
            </a:pPr>
            <a:endParaRPr lang="en-US" sz="1600" dirty="0"/>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55771C1-120E-4335-85AD-AA644CB5C253}" type="slidenum">
              <a:rPr lang="en-US" smtClean="0"/>
              <a:pPr eaLnBrk="1" hangingPunct="1"/>
              <a:t>9</a:t>
            </a:fld>
            <a:endParaRPr lang="en-US"/>
          </a:p>
        </p:txBody>
      </p:sp>
    </p:spTree>
    <p:extLst>
      <p:ext uri="{BB962C8B-B14F-4D97-AF65-F5344CB8AC3E}">
        <p14:creationId xmlns:p14="http://schemas.microsoft.com/office/powerpoint/2010/main" val="343064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87264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F58F8E8D-CCF4-42A3-97FD-9805C969D99B}"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9851798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79149636"/>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pWcTv-8lb8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embed/pWcTv-8lb8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282950" y="2514600"/>
            <a:ext cx="2127250" cy="646331"/>
          </a:xfrm>
          <a:prstGeom prst="rect">
            <a:avLst/>
          </a:prstGeom>
          <a:noFill/>
        </p:spPr>
        <p:txBody>
          <a:bodyPr wrap="square" rtlCol="0">
            <a:spAutoFit/>
          </a:bodyPr>
          <a:lstStyle/>
          <a:p>
            <a:pPr algn="ctr"/>
            <a:r>
              <a:rPr lang="en-US" sz="3600" dirty="0">
                <a:solidFill>
                  <a:srgbClr val="1F497D"/>
                </a:solidFill>
                <a:latin typeface="Calibri" pitchFamily="34" charset="0"/>
              </a:rPr>
              <a:t>Day 3</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fontScale="90000"/>
          </a:bodyPr>
          <a:lstStyle/>
          <a:p>
            <a:br>
              <a:rPr lang="en-US" dirty="0"/>
            </a:br>
            <a:r>
              <a:rPr lang="en-US" sz="4400" dirty="0"/>
              <a:t>Relationships between Strategies 4 and 5</a:t>
            </a:r>
            <a:br>
              <a:rPr lang="en-US" dirty="0"/>
            </a:br>
            <a:endParaRPr lang="en-US" dirty="0"/>
          </a:p>
        </p:txBody>
      </p:sp>
      <p:sp>
        <p:nvSpPr>
          <p:cNvPr id="3" name="Content Placeholder 2"/>
          <p:cNvSpPr>
            <a:spLocks noGrp="1"/>
          </p:cNvSpPr>
          <p:nvPr>
            <p:ph idx="1"/>
          </p:nvPr>
        </p:nvSpPr>
        <p:spPr>
          <a:xfrm>
            <a:off x="533400" y="1219200"/>
            <a:ext cx="8153400" cy="5257800"/>
          </a:xfrm>
        </p:spPr>
        <p:txBody>
          <a:bodyPr/>
          <a:lstStyle/>
          <a:p>
            <a:pPr marL="0" lvl="1" indent="0" eaLnBrk="1" hangingPunct="1">
              <a:spcAft>
                <a:spcPts val="1200"/>
              </a:spcAft>
              <a:buNone/>
              <a:tabLst>
                <a:tab pos="137160" algn="l"/>
              </a:tabLst>
            </a:pPr>
            <a:r>
              <a:rPr lang="en-US" sz="2800" dirty="0"/>
              <a:t>Discuss the question assigned to your group and be ready to share your ideas:</a:t>
            </a:r>
          </a:p>
          <a:p>
            <a:pPr marL="274320" lvl="1" indent="0" eaLnBrk="1" hangingPunct="1">
              <a:spcBef>
                <a:spcPts val="0"/>
              </a:spcBef>
              <a:spcAft>
                <a:spcPts val="600"/>
              </a:spcAft>
              <a:buNone/>
            </a:pPr>
            <a:r>
              <a:rPr lang="en-US" sz="2800" b="1" dirty="0"/>
              <a:t>Group 1:</a:t>
            </a:r>
            <a:r>
              <a:rPr lang="en-US" sz="2800" dirty="0"/>
              <a:t> How is analyzing/interpreting different from describing observations? </a:t>
            </a:r>
          </a:p>
          <a:p>
            <a:pPr marL="274637" lvl="1" indent="0" eaLnBrk="1" hangingPunct="1">
              <a:spcBef>
                <a:spcPts val="0"/>
              </a:spcBef>
              <a:spcAft>
                <a:spcPts val="600"/>
              </a:spcAft>
              <a:buNone/>
            </a:pPr>
            <a:r>
              <a:rPr lang="en-US" sz="2800" b="1" dirty="0"/>
              <a:t>Group 2:</a:t>
            </a:r>
            <a:r>
              <a:rPr lang="en-US" sz="2800" dirty="0"/>
              <a:t> How are strategy 4 and strategy 5 different? How are they related? </a:t>
            </a:r>
            <a:endParaRPr lang="en-US" sz="2800" b="1" dirty="0"/>
          </a:p>
          <a:p>
            <a:pPr marL="274637" lvl="1" indent="0" eaLnBrk="1" hangingPunct="1">
              <a:spcBef>
                <a:spcPts val="0"/>
              </a:spcBef>
              <a:spcAft>
                <a:spcPts val="600"/>
              </a:spcAft>
              <a:buNone/>
            </a:pPr>
            <a:r>
              <a:rPr lang="en-US" sz="2800" b="1" dirty="0"/>
              <a:t>Group 3: </a:t>
            </a:r>
            <a:r>
              <a:rPr lang="en-US" sz="2800" dirty="0"/>
              <a:t>How are scientific explanation and scientific argumentation related? How are they different? How are arguments in science </a:t>
            </a:r>
            <a:br>
              <a:rPr lang="en-US" sz="2800" dirty="0"/>
            </a:br>
            <a:r>
              <a:rPr lang="en-US" sz="2800" dirty="0"/>
              <a:t>different from arguments </a:t>
            </a:r>
            <a:br>
              <a:rPr lang="en-US" sz="2800" dirty="0"/>
            </a:br>
            <a:r>
              <a:rPr lang="en-US" sz="2800" dirty="0"/>
              <a:t>in everyday situations? </a:t>
            </a:r>
          </a:p>
          <a:p>
            <a:pPr lvl="4"/>
            <a:endParaRPr lang="en-US" dirty="0"/>
          </a:p>
        </p:txBody>
      </p:sp>
      <p:sp>
        <p:nvSpPr>
          <p:cNvPr id="4" name="TextBox 3"/>
          <p:cNvSpPr txBox="1"/>
          <p:nvPr/>
        </p:nvSpPr>
        <p:spPr>
          <a:xfrm>
            <a:off x="5029200" y="5257800"/>
            <a:ext cx="3810000" cy="1323439"/>
          </a:xfrm>
          <a:prstGeom prst="rect">
            <a:avLst/>
          </a:prstGeom>
          <a:noFill/>
        </p:spPr>
        <p:txBody>
          <a:bodyPr wrap="square" rtlCol="0">
            <a:spAutoFit/>
          </a:bodyPr>
          <a:lstStyle/>
          <a:p>
            <a:r>
              <a:rPr lang="en-US" sz="2000" dirty="0">
                <a:solidFill>
                  <a:srgbClr val="0070C0"/>
                </a:solidFill>
                <a:latin typeface="Calibri" pitchFamily="34" charset="0"/>
              </a:rPr>
              <a:t>To support your responses, use the </a:t>
            </a:r>
            <a:r>
              <a:rPr lang="en-US" sz="2000" dirty="0" err="1">
                <a:solidFill>
                  <a:srgbClr val="0070C0"/>
                </a:solidFill>
                <a:latin typeface="Calibri" pitchFamily="34" charset="0"/>
              </a:rPr>
              <a:t>STeLLA</a:t>
            </a:r>
            <a:r>
              <a:rPr lang="en-US" sz="2000" dirty="0">
                <a:solidFill>
                  <a:srgbClr val="0070C0"/>
                </a:solidFill>
                <a:latin typeface="Calibri" pitchFamily="34" charset="0"/>
              </a:rPr>
              <a:t> strategies booklet and Quick Reference Tools for Strategies 4 and 5 (handout 3.1).</a:t>
            </a:r>
          </a:p>
        </p:txBody>
      </p:sp>
    </p:spTree>
    <p:extLst>
      <p:ext uri="{BB962C8B-B14F-4D97-AF65-F5344CB8AC3E}">
        <p14:creationId xmlns:p14="http://schemas.microsoft.com/office/powerpoint/2010/main" val="1938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Practice Identifying Strategies 4 and 5</a:t>
            </a:r>
          </a:p>
        </p:txBody>
      </p:sp>
      <p:sp>
        <p:nvSpPr>
          <p:cNvPr id="3" name="Content Placeholder 2"/>
          <p:cNvSpPr>
            <a:spLocks noGrp="1"/>
          </p:cNvSpPr>
          <p:nvPr>
            <p:ph idx="1"/>
          </p:nvPr>
        </p:nvSpPr>
        <p:spPr>
          <a:xfrm>
            <a:off x="533400" y="1219200"/>
            <a:ext cx="8305800" cy="5334000"/>
          </a:xfrm>
        </p:spPr>
        <p:txBody>
          <a:bodyPr/>
          <a:lstStyle/>
          <a:p>
            <a:pPr marL="0" indent="0">
              <a:spcBef>
                <a:spcPts val="600"/>
              </a:spcBef>
              <a:spcAft>
                <a:spcPts val="600"/>
              </a:spcAft>
              <a:buNone/>
            </a:pPr>
            <a:r>
              <a:rPr lang="en-US" sz="2800" dirty="0"/>
              <a:t>Examine student statements made during a science-class activity. Decide whether each statement represents the following:</a:t>
            </a:r>
          </a:p>
          <a:p>
            <a:pPr marL="731520" lvl="1" indent="-365760">
              <a:spcBef>
                <a:spcPts val="0"/>
              </a:spcBef>
              <a:spcAft>
                <a:spcPts val="600"/>
              </a:spcAft>
            </a:pPr>
            <a:r>
              <a:rPr lang="en-US" sz="2800" dirty="0"/>
              <a:t>An observation</a:t>
            </a:r>
          </a:p>
          <a:p>
            <a:pPr marL="731520" lvl="1" indent="-365760">
              <a:spcBef>
                <a:spcPts val="0"/>
              </a:spcBef>
              <a:spcAft>
                <a:spcPts val="600"/>
              </a:spcAft>
            </a:pPr>
            <a:r>
              <a:rPr lang="en-US" sz="2800" dirty="0"/>
              <a:t>An analysis or interpretation of the observations </a:t>
            </a:r>
            <a:br>
              <a:rPr lang="en-US" sz="2800" dirty="0"/>
            </a:br>
            <a:r>
              <a:rPr lang="en-US" sz="2800" dirty="0"/>
              <a:t>(e.g., describing a pattern) (strategy 4)</a:t>
            </a:r>
          </a:p>
          <a:p>
            <a:pPr marL="731520" lvl="1" indent="-365760">
              <a:spcBef>
                <a:spcPts val="0"/>
              </a:spcBef>
              <a:spcAft>
                <a:spcPts val="600"/>
              </a:spcAft>
            </a:pPr>
            <a:r>
              <a:rPr lang="en-US" sz="2800" dirty="0"/>
              <a:t>An attempt to construct an explanation that has a </a:t>
            </a:r>
            <a:br>
              <a:rPr lang="en-US" sz="2800" dirty="0"/>
            </a:br>
            <a:r>
              <a:rPr lang="en-US" sz="2800" dirty="0"/>
              <a:t>claim, evidence, and/or reasoning that uses science ideas (strategy 5)</a:t>
            </a:r>
          </a:p>
          <a:p>
            <a:pPr marL="731520" lvl="1" indent="-365760">
              <a:spcBef>
                <a:spcPts val="0"/>
              </a:spcBef>
              <a:spcAft>
                <a:spcPts val="600"/>
              </a:spcAft>
            </a:pPr>
            <a:r>
              <a:rPr lang="en-US" sz="2800" dirty="0"/>
              <a:t>An attempt to construct an argument (strategy 5)</a:t>
            </a:r>
          </a:p>
        </p:txBody>
      </p:sp>
      <p:sp>
        <p:nvSpPr>
          <p:cNvPr id="4" name="TextBox 3"/>
          <p:cNvSpPr txBox="1"/>
          <p:nvPr/>
        </p:nvSpPr>
        <p:spPr>
          <a:xfrm>
            <a:off x="4419600" y="5943600"/>
            <a:ext cx="4524555" cy="707886"/>
          </a:xfrm>
          <a:prstGeom prst="rect">
            <a:avLst/>
          </a:prstGeom>
          <a:noFill/>
        </p:spPr>
        <p:txBody>
          <a:bodyPr wrap="square" rtlCol="0">
            <a:spAutoFit/>
          </a:bodyPr>
          <a:lstStyle/>
          <a:p>
            <a:r>
              <a:rPr lang="en-US" sz="2000" dirty="0">
                <a:solidFill>
                  <a:srgbClr val="0070C0"/>
                </a:solidFill>
                <a:latin typeface="Calibri" pitchFamily="34" charset="0"/>
              </a:rPr>
              <a:t>Refer to Practice Identifying Strategies 4 and 5 in Student Work (handout 3.2).</a:t>
            </a:r>
          </a:p>
        </p:txBody>
      </p:sp>
    </p:spTree>
    <p:extLst>
      <p:ext uri="{BB962C8B-B14F-4D97-AF65-F5344CB8AC3E}">
        <p14:creationId xmlns:p14="http://schemas.microsoft.com/office/powerpoint/2010/main" val="38913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1 (handout 3.3 in your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05242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781800" cy="990600"/>
          </a:xfrm>
        </p:spPr>
        <p:txBody>
          <a:bodyPr>
            <a:noAutofit/>
          </a:bodyPr>
          <a:lstStyle/>
          <a:p>
            <a:pPr eaLnBrk="1" hangingPunct="1"/>
            <a:r>
              <a:rPr lang="en-US" sz="3800" dirty="0"/>
              <a:t>Lesson Analysis: </a:t>
            </a:r>
            <a:r>
              <a:rPr lang="en-US" sz="3800" b="1" dirty="0"/>
              <a:t>Identify</a:t>
            </a:r>
            <a:r>
              <a:rPr lang="en-US" sz="3800" dirty="0"/>
              <a:t> Strategy 4</a:t>
            </a:r>
          </a:p>
        </p:txBody>
      </p:sp>
      <p:sp>
        <p:nvSpPr>
          <p:cNvPr id="22531" name="Rectangle 3"/>
          <p:cNvSpPr>
            <a:spLocks noGrp="1" noChangeArrowheads="1"/>
          </p:cNvSpPr>
          <p:nvPr>
            <p:ph type="body" idx="1"/>
          </p:nvPr>
        </p:nvSpPr>
        <p:spPr>
          <a:xfrm>
            <a:off x="457200" y="1371600"/>
            <a:ext cx="8229600" cy="5257800"/>
          </a:xfrm>
        </p:spPr>
        <p:txBody>
          <a:bodyPr/>
          <a:lstStyle/>
          <a:p>
            <a:pPr marL="0" indent="0" eaLnBrk="1" hangingPunct="1">
              <a:buNone/>
            </a:pPr>
            <a:r>
              <a:rPr lang="en-US" sz="2600" dirty="0">
                <a:solidFill>
                  <a:srgbClr val="FF0000"/>
                </a:solidFill>
              </a:rPr>
              <a:t>Identify</a:t>
            </a:r>
            <a:r>
              <a:rPr lang="en-US" sz="2600" dirty="0"/>
              <a:t> instances where the teacher or the students are engaged in </a:t>
            </a:r>
            <a:r>
              <a:rPr lang="en-US" sz="2600" b="1" dirty="0"/>
              <a:t>analyzing and interpreting data and observations</a:t>
            </a:r>
            <a:r>
              <a:rPr lang="en-US" sz="2600" dirty="0"/>
              <a:t> by</a:t>
            </a:r>
          </a:p>
          <a:p>
            <a:pPr marL="731520" lvl="2" indent="-365760"/>
            <a:r>
              <a:rPr lang="en-US" sz="2600" dirty="0"/>
              <a:t>clarifying key observations,</a:t>
            </a:r>
          </a:p>
          <a:p>
            <a:pPr marL="731520" lvl="2" indent="-365760"/>
            <a:r>
              <a:rPr lang="en-US" sz="2600" dirty="0"/>
              <a:t>identifying a pattern in the observations,</a:t>
            </a:r>
          </a:p>
          <a:p>
            <a:pPr marL="731520" lvl="2" indent="-365760"/>
            <a:r>
              <a:rPr lang="en-US" sz="2600" dirty="0"/>
              <a:t>identifying what needs to be explained,</a:t>
            </a:r>
          </a:p>
          <a:p>
            <a:pPr marL="731520" lvl="2" indent="-365760"/>
            <a:r>
              <a:rPr lang="en-US" sz="2600" dirty="0"/>
              <a:t>organizing data/observations, and/or</a:t>
            </a:r>
          </a:p>
          <a:p>
            <a:pPr marL="731520" lvl="2" indent="-365760"/>
            <a:r>
              <a:rPr lang="en-US" sz="2600" dirty="0"/>
              <a:t>trying to make sense of the observations (analyzing, interpreting).</a:t>
            </a:r>
          </a:p>
          <a:p>
            <a:pPr marL="0" lvl="2" indent="0">
              <a:buNone/>
            </a:pPr>
            <a:r>
              <a:rPr lang="en-US" sz="2600" b="1" dirty="0"/>
              <a:t>Discuss: </a:t>
            </a:r>
            <a:r>
              <a:rPr lang="en-US" sz="2600" dirty="0"/>
              <a:t>How are these actions implemented in the video? </a:t>
            </a:r>
          </a:p>
        </p:txBody>
      </p:sp>
      <p:sp>
        <p:nvSpPr>
          <p:cNvPr id="6" name="TextBox 5"/>
          <p:cNvSpPr txBox="1"/>
          <p:nvPr/>
        </p:nvSpPr>
        <p:spPr>
          <a:xfrm>
            <a:off x="76200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
        <p:nvSpPr>
          <p:cNvPr id="8" name="TextBox 7">
            <a:hlinkClick r:id="rId3" action="ppaction://hlinkfile"/>
          </p:cNvPr>
          <p:cNvSpPr txBox="1"/>
          <p:nvPr/>
        </p:nvSpPr>
        <p:spPr>
          <a:xfrm>
            <a:off x="1676400" y="6248400"/>
            <a:ext cx="6994222" cy="369332"/>
          </a:xfrm>
          <a:prstGeom prst="rect">
            <a:avLst/>
          </a:prstGeom>
          <a:noFill/>
        </p:spPr>
        <p:txBody>
          <a:bodyPr wrap="none" rtlCol="0">
            <a:spAutoFit/>
          </a:bodyPr>
          <a:lstStyle/>
          <a:p>
            <a:r>
              <a:rPr lang="en-US" b="1" dirty="0">
                <a:solidFill>
                  <a:srgbClr val="0070C0"/>
                </a:solidFill>
              </a:rPr>
              <a:t>Link to video clip 1: </a:t>
            </a:r>
            <a:r>
              <a:rPr lang="en-US" b="1" dirty="0">
                <a:solidFill>
                  <a:srgbClr val="0070C0"/>
                </a:solidFill>
                <a:hlinkClick r:id="rId4"/>
              </a:rPr>
              <a:t>3.1_mspcp_kinder_weather_gaines_L2_c1</a:t>
            </a:r>
            <a:endParaRPr lang="en-US" b="1" dirty="0">
              <a:solidFill>
                <a:srgbClr val="0070C0"/>
              </a:solidFill>
            </a:endParaRPr>
          </a:p>
        </p:txBody>
      </p:sp>
    </p:spTree>
    <p:extLst>
      <p:ext uri="{BB962C8B-B14F-4D97-AF65-F5344CB8AC3E}">
        <p14:creationId xmlns:p14="http://schemas.microsoft.com/office/powerpoint/2010/main" val="3455973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6705600" cy="990600"/>
          </a:xfrm>
        </p:spPr>
        <p:txBody>
          <a:bodyPr>
            <a:noAutofit/>
          </a:bodyPr>
          <a:lstStyle/>
          <a:p>
            <a:pPr eaLnBrk="1" hangingPunct="1"/>
            <a:r>
              <a:rPr lang="en-US" sz="3800" dirty="0"/>
              <a:t>Lesson Analysis: </a:t>
            </a:r>
            <a:r>
              <a:rPr lang="en-US" sz="3800" b="1" dirty="0"/>
              <a:t>Analyze </a:t>
            </a:r>
            <a:r>
              <a:rPr lang="en-US" sz="3800" dirty="0"/>
              <a:t>Strategy 4 and </a:t>
            </a:r>
            <a:r>
              <a:rPr lang="en-US" sz="3800" b="1" dirty="0"/>
              <a:t>Reflect</a:t>
            </a:r>
          </a:p>
        </p:txBody>
      </p:sp>
      <p:sp>
        <p:nvSpPr>
          <p:cNvPr id="22531" name="Rectangle 3"/>
          <p:cNvSpPr>
            <a:spLocks noGrp="1" noChangeArrowheads="1"/>
          </p:cNvSpPr>
          <p:nvPr>
            <p:ph type="body" idx="1"/>
          </p:nvPr>
        </p:nvSpPr>
        <p:spPr>
          <a:xfrm>
            <a:off x="457200" y="1648414"/>
            <a:ext cx="8229600" cy="4904786"/>
          </a:xfrm>
        </p:spPr>
        <p:txBody>
          <a:bodyPr/>
          <a:lstStyle/>
          <a:p>
            <a:pPr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spcBef>
                <a:spcPts val="600"/>
              </a:spcBef>
            </a:pPr>
            <a:r>
              <a:rPr lang="en-US" sz="2600" dirty="0"/>
              <a:t>What student thinking is revealed in the video clip by engaging students in analysis and interpretation?</a:t>
            </a:r>
          </a:p>
          <a:p>
            <a:pPr marL="731520" lvl="1" indent="-365760" eaLnBrk="1" hangingPunct="1">
              <a:spcBef>
                <a:spcPts val="600"/>
              </a:spcBef>
            </a:pPr>
            <a:r>
              <a:rPr lang="en-US" sz="2600" dirty="0"/>
              <a:t>Were any opportunities missed for engaging students in analyzing and interpreting data and observations?</a:t>
            </a:r>
          </a:p>
          <a:p>
            <a:pPr>
              <a:buNone/>
            </a:pPr>
            <a:r>
              <a:rPr lang="en-US" sz="2600" b="1" dirty="0">
                <a:solidFill>
                  <a:srgbClr val="FF0000"/>
                </a:solidFill>
              </a:rPr>
              <a:t>Reflect</a:t>
            </a:r>
          </a:p>
          <a:p>
            <a:pPr marL="731520" lvl="1" indent="-365760">
              <a:spcBef>
                <a:spcPts val="600"/>
              </a:spcBef>
            </a:pPr>
            <a:r>
              <a:rPr lang="en-US" sz="2600" dirty="0"/>
              <a:t>What did you learn about strategy 4 from analyzing this video clip? </a:t>
            </a:r>
          </a:p>
          <a:p>
            <a:pPr marL="731520" lvl="1" indent="-365760">
              <a:spcBef>
                <a:spcPts val="600"/>
              </a:spcBef>
            </a:pPr>
            <a:r>
              <a:rPr lang="en-US" sz="2600" dirty="0"/>
              <a:t>Did the analysis process focus your attention on aspects you might not have noticed before? If yes, what is one example? </a:t>
            </a:r>
          </a:p>
          <a:p>
            <a:pPr marL="274637" lvl="1" indent="0">
              <a:buNone/>
            </a:pPr>
            <a:r>
              <a:rPr lang="en-US" dirty="0"/>
              <a:t> </a:t>
            </a:r>
            <a:endParaRPr lang="en-US" sz="2000" dirty="0"/>
          </a:p>
        </p:txBody>
      </p:sp>
      <p:sp>
        <p:nvSpPr>
          <p:cNvPr id="5" name="TextBox 4"/>
          <p:cNvSpPr txBox="1"/>
          <p:nvPr/>
        </p:nvSpPr>
        <p:spPr>
          <a:xfrm>
            <a:off x="76200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0349575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43900" cy="1371600"/>
          </a:xfrm>
        </p:spPr>
        <p:txBody>
          <a:bodyPr>
            <a:normAutofit/>
          </a:bodyPr>
          <a:lstStyle/>
          <a:p>
            <a:pPr>
              <a:spcBef>
                <a:spcPts val="0"/>
              </a:spcBef>
            </a:pPr>
            <a:r>
              <a:rPr lang="en-US" sz="3800" dirty="0"/>
              <a:t>Strategy 5 Practice: Explanation and Argumentation</a:t>
            </a:r>
            <a:r>
              <a:rPr lang="en-US" dirty="0"/>
              <a:t>			</a:t>
            </a:r>
          </a:p>
        </p:txBody>
      </p:sp>
      <p:sp>
        <p:nvSpPr>
          <p:cNvPr id="3" name="Content Placeholder 2"/>
          <p:cNvSpPr>
            <a:spLocks noGrp="1"/>
          </p:cNvSpPr>
          <p:nvPr>
            <p:ph idx="1"/>
          </p:nvPr>
        </p:nvSpPr>
        <p:spPr>
          <a:xfrm>
            <a:off x="533400" y="1752600"/>
            <a:ext cx="8305800" cy="4800600"/>
          </a:xfrm>
        </p:spPr>
        <p:txBody>
          <a:bodyPr/>
          <a:lstStyle/>
          <a:p>
            <a:pPr marL="0" indent="0">
              <a:buNone/>
            </a:pPr>
            <a:r>
              <a:rPr lang="en-US" sz="2800" dirty="0"/>
              <a:t>Analyze the weather sample transcript in the strategies booklet to find evidence of students engaged in </a:t>
            </a:r>
            <a:r>
              <a:rPr lang="en-US" sz="2800" b="1" dirty="0"/>
              <a:t>constructing explanations and arguments </a:t>
            </a:r>
            <a:r>
              <a:rPr lang="en-US" sz="2800" dirty="0"/>
              <a:t>by</a:t>
            </a:r>
          </a:p>
          <a:p>
            <a:pPr marL="731520" lvl="2" indent="-365760">
              <a:spcBef>
                <a:spcPts val="300"/>
              </a:spcBef>
            </a:pPr>
            <a:r>
              <a:rPr lang="en-US" sz="2800" dirty="0"/>
              <a:t>making a claim that answers the investigation question,</a:t>
            </a:r>
          </a:p>
          <a:p>
            <a:pPr marL="731520" lvl="2" indent="-365760">
              <a:spcBef>
                <a:spcPts val="300"/>
              </a:spcBef>
            </a:pPr>
            <a:r>
              <a:rPr lang="en-US" sz="2800" dirty="0"/>
              <a:t>making a claim and supporting it with evidence,</a:t>
            </a:r>
          </a:p>
          <a:p>
            <a:pPr marL="731520" lvl="2" indent="-365760">
              <a:spcBef>
                <a:spcPts val="300"/>
              </a:spcBef>
            </a:pPr>
            <a:r>
              <a:rPr lang="en-US" sz="2800" dirty="0"/>
              <a:t>making a claim and supporting it with science ideas,</a:t>
            </a:r>
          </a:p>
          <a:p>
            <a:pPr marL="731520" lvl="2" indent="-365760">
              <a:spcBef>
                <a:spcPts val="300"/>
              </a:spcBef>
            </a:pPr>
            <a:r>
              <a:rPr lang="en-US" sz="2800" dirty="0"/>
              <a:t>using logical reasoning to explain why the evidence supports a claim, and/or </a:t>
            </a:r>
          </a:p>
          <a:p>
            <a:pPr marL="731520" lvl="2" indent="-365760">
              <a:spcBef>
                <a:spcPts val="300"/>
              </a:spcBef>
            </a:pPr>
            <a:r>
              <a:rPr lang="en-US" sz="2800" dirty="0"/>
              <a:t>making an argument. </a:t>
            </a:r>
          </a:p>
          <a:p>
            <a:pPr marL="60325" lvl="2" indent="0">
              <a:buNone/>
            </a:pPr>
            <a:endParaRPr lang="en-US" sz="2800" dirty="0"/>
          </a:p>
        </p:txBody>
      </p:sp>
    </p:spTree>
    <p:extLst>
      <p:ext uri="{BB962C8B-B14F-4D97-AF65-F5344CB8AC3E}">
        <p14:creationId xmlns:p14="http://schemas.microsoft.com/office/powerpoint/2010/main" val="22198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the same video clip (handout 3.3 in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05242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8458200" cy="990600"/>
          </a:xfrm>
        </p:spPr>
        <p:txBody>
          <a:bodyPr>
            <a:noAutofit/>
          </a:bodyPr>
          <a:lstStyle/>
          <a:p>
            <a:pPr eaLnBrk="1" hangingPunct="1">
              <a:spcBef>
                <a:spcPts val="600"/>
              </a:spcBef>
            </a:pPr>
            <a:r>
              <a:rPr lang="en-US" sz="3800" dirty="0"/>
              <a:t>Lesson Analysis: </a:t>
            </a:r>
            <a:r>
              <a:rPr lang="en-US" sz="3800" b="1" dirty="0"/>
              <a:t>Identify</a:t>
            </a:r>
            <a:r>
              <a:rPr lang="en-US" sz="3800" dirty="0"/>
              <a:t> Strategy 5</a:t>
            </a:r>
            <a:br>
              <a:rPr lang="en-US" sz="3600" dirty="0"/>
            </a:br>
            <a:endParaRPr lang="en-US" sz="3600" dirty="0"/>
          </a:p>
        </p:txBody>
      </p:sp>
      <p:sp>
        <p:nvSpPr>
          <p:cNvPr id="22531" name="Rectangle 3"/>
          <p:cNvSpPr>
            <a:spLocks noGrp="1" noChangeArrowheads="1"/>
          </p:cNvSpPr>
          <p:nvPr>
            <p:ph type="body" idx="1"/>
          </p:nvPr>
        </p:nvSpPr>
        <p:spPr>
          <a:xfrm>
            <a:off x="457200" y="1447800"/>
            <a:ext cx="8382000" cy="5105400"/>
          </a:xfrm>
        </p:spPr>
        <p:txBody>
          <a:bodyPr/>
          <a:lstStyle/>
          <a:p>
            <a:pPr marL="0" indent="0" eaLnBrk="1" hangingPunct="1">
              <a:buNone/>
            </a:pPr>
            <a:r>
              <a:rPr lang="en-US" sz="2500" dirty="0">
                <a:solidFill>
                  <a:srgbClr val="FF0000"/>
                </a:solidFill>
              </a:rPr>
              <a:t>Identify</a:t>
            </a:r>
            <a:r>
              <a:rPr lang="en-US" sz="2500" dirty="0"/>
              <a:t> instances in the video clip where students are </a:t>
            </a:r>
            <a:r>
              <a:rPr lang="en-US" sz="2500" b="1" dirty="0"/>
              <a:t>constructing explanations or arguments</a:t>
            </a:r>
            <a:r>
              <a:rPr lang="en-US" sz="2500" dirty="0"/>
              <a:t> by</a:t>
            </a:r>
          </a:p>
          <a:p>
            <a:pPr marL="731520" lvl="2" indent="-365760">
              <a:spcBef>
                <a:spcPts val="400"/>
              </a:spcBef>
            </a:pPr>
            <a:r>
              <a:rPr lang="en-US" sz="2500" dirty="0"/>
              <a:t>stating an explanation or claim, </a:t>
            </a:r>
          </a:p>
          <a:p>
            <a:pPr marL="731520" lvl="2" indent="-365760">
              <a:spcBef>
                <a:spcPts val="400"/>
              </a:spcBef>
            </a:pPr>
            <a:r>
              <a:rPr lang="en-US" sz="2500" dirty="0"/>
              <a:t>using evidence from observations to support or develop the explanation/claim,</a:t>
            </a:r>
          </a:p>
          <a:p>
            <a:pPr marL="731520" lvl="2" indent="-365760">
              <a:spcBef>
                <a:spcPts val="400"/>
              </a:spcBef>
            </a:pPr>
            <a:r>
              <a:rPr lang="en-US" sz="2500" dirty="0"/>
              <a:t>using science ideas to support or develop the explanation/claim,</a:t>
            </a:r>
          </a:p>
          <a:p>
            <a:pPr marL="731520" lvl="2" indent="-365760">
              <a:spcBef>
                <a:spcPts val="400"/>
              </a:spcBef>
            </a:pPr>
            <a:r>
              <a:rPr lang="en-US" sz="2500" dirty="0"/>
              <a:t>using logical reasoning to develop the explanation/claim, and/or</a:t>
            </a:r>
          </a:p>
          <a:p>
            <a:pPr marL="731520" lvl="2" indent="-365760">
              <a:spcBef>
                <a:spcPts val="400"/>
              </a:spcBef>
            </a:pPr>
            <a:r>
              <a:rPr lang="en-US" sz="2500" dirty="0"/>
              <a:t>engaging in argumentation (agreeing, disagreeing).</a:t>
            </a:r>
          </a:p>
          <a:p>
            <a:pPr marL="0" lvl="2" indent="0">
              <a:spcBef>
                <a:spcPts val="400"/>
              </a:spcBef>
              <a:buNone/>
            </a:pPr>
            <a:r>
              <a:rPr lang="en-US" sz="2500" b="1" dirty="0"/>
              <a:t>Discuss: </a:t>
            </a:r>
            <a:r>
              <a:rPr lang="en-US" sz="2500" dirty="0"/>
              <a:t>How are these actions implemented in the video? </a:t>
            </a:r>
          </a:p>
          <a:p>
            <a:pPr marL="731520" lvl="2" indent="-365760">
              <a:spcBef>
                <a:spcPts val="400"/>
              </a:spcBef>
            </a:pPr>
            <a:endParaRPr lang="en-US" sz="2500" dirty="0"/>
          </a:p>
        </p:txBody>
      </p:sp>
      <p:sp>
        <p:nvSpPr>
          <p:cNvPr id="11" name="TextBox 10"/>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
        <p:nvSpPr>
          <p:cNvPr id="6" name="TextBox 5">
            <a:hlinkClick r:id="rId3" action="ppaction://hlinkfile"/>
          </p:cNvPr>
          <p:cNvSpPr txBox="1"/>
          <p:nvPr/>
        </p:nvSpPr>
        <p:spPr>
          <a:xfrm>
            <a:off x="1676400" y="6248400"/>
            <a:ext cx="6994222" cy="369332"/>
          </a:xfrm>
          <a:prstGeom prst="rect">
            <a:avLst/>
          </a:prstGeom>
          <a:noFill/>
        </p:spPr>
        <p:txBody>
          <a:bodyPr wrap="none" rtlCol="0">
            <a:spAutoFit/>
          </a:bodyPr>
          <a:lstStyle/>
          <a:p>
            <a:r>
              <a:rPr lang="en-US" b="1" dirty="0">
                <a:solidFill>
                  <a:srgbClr val="0070C0"/>
                </a:solidFill>
              </a:rPr>
              <a:t>Link to video clip 1: </a:t>
            </a:r>
            <a:r>
              <a:rPr lang="en-US" b="1" dirty="0">
                <a:solidFill>
                  <a:srgbClr val="0070C0"/>
                </a:solidFill>
                <a:hlinkClick r:id="rId4"/>
              </a:rPr>
              <a:t>3.1_mspcp_kinder_weather_gaines_L2_c1</a:t>
            </a:r>
            <a:endParaRPr lang="en-US" b="1" dirty="0">
              <a:solidFill>
                <a:srgbClr val="0070C0"/>
              </a:solidFill>
            </a:endParaRPr>
          </a:p>
        </p:txBody>
      </p:sp>
    </p:spTree>
    <p:extLst>
      <p:ext uri="{BB962C8B-B14F-4D97-AF65-F5344CB8AC3E}">
        <p14:creationId xmlns:p14="http://schemas.microsoft.com/office/powerpoint/2010/main" val="105096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1000"/>
                                        <p:tgtEl>
                                          <p:spTgt spid="22531">
                                            <p:txEl>
                                              <p:pRg st="3" end="3"/>
                                            </p:txEl>
                                          </p:spTgt>
                                        </p:tgtEl>
                                      </p:cBhvr>
                                    </p:animEffect>
                                    <p:anim calcmode="lin" valueType="num">
                                      <p:cBhvr>
                                        <p:cTn id="23"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1000"/>
                                        <p:tgtEl>
                                          <p:spTgt spid="22531">
                                            <p:txEl>
                                              <p:pRg st="4" end="4"/>
                                            </p:txEl>
                                          </p:spTgt>
                                        </p:tgtEl>
                                      </p:cBhvr>
                                    </p:animEffect>
                                    <p:anim calcmode="lin" valueType="num">
                                      <p:cBhvr>
                                        <p:cTn id="28"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anim calcmode="lin" valueType="num">
                                      <p:cBhvr>
                                        <p:cTn id="3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1000"/>
                                        <p:tgtEl>
                                          <p:spTgt spid="22531">
                                            <p:txEl>
                                              <p:pRg st="6" end="6"/>
                                            </p:txEl>
                                          </p:spTgt>
                                        </p:tgtEl>
                                      </p:cBhvr>
                                    </p:animEffect>
                                    <p:anim calcmode="lin" valueType="num">
                                      <p:cBhvr>
                                        <p:cTn id="38"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6781800" cy="1219200"/>
          </a:xfrm>
        </p:spPr>
        <p:txBody>
          <a:bodyPr>
            <a:noAutofit/>
          </a:bodyPr>
          <a:lstStyle/>
          <a:p>
            <a:pPr eaLnBrk="1" hangingPunct="1">
              <a:spcBef>
                <a:spcPts val="1200"/>
              </a:spcBef>
            </a:pPr>
            <a:r>
              <a:rPr lang="en-US" sz="3800" dirty="0"/>
              <a:t>Lesson Analysis: </a:t>
            </a:r>
            <a:r>
              <a:rPr lang="en-US" sz="3800" b="1" dirty="0"/>
              <a:t>Analyze</a:t>
            </a:r>
            <a:r>
              <a:rPr lang="en-US" sz="3800" dirty="0"/>
              <a:t> Strategy 5 and </a:t>
            </a:r>
            <a:r>
              <a:rPr lang="en-US" sz="3800" b="1" dirty="0"/>
              <a:t>Reflect</a:t>
            </a:r>
            <a:endParaRPr lang="en-US" sz="3800" dirty="0"/>
          </a:p>
        </p:txBody>
      </p:sp>
      <p:sp>
        <p:nvSpPr>
          <p:cNvPr id="22531" name="Rectangle 3"/>
          <p:cNvSpPr>
            <a:spLocks noGrp="1" noChangeArrowheads="1"/>
          </p:cNvSpPr>
          <p:nvPr>
            <p:ph type="body" idx="1"/>
          </p:nvPr>
        </p:nvSpPr>
        <p:spPr>
          <a:xfrm>
            <a:off x="533400" y="1752600"/>
            <a:ext cx="8382000" cy="4800600"/>
          </a:xfrm>
        </p:spPr>
        <p:txBody>
          <a:bodyPr/>
          <a:lstStyle/>
          <a:p>
            <a:pPr marL="0" indent="0"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r>
              <a:rPr lang="en-US" sz="2600" dirty="0"/>
              <a:t>What student thinking is revealed by engaging students in constructing explanations of weather?</a:t>
            </a:r>
          </a:p>
          <a:p>
            <a:pPr marL="731520" lvl="1" indent="-365760" eaLnBrk="1" hangingPunct="1"/>
            <a:r>
              <a:rPr lang="en-US" sz="2600" dirty="0"/>
              <a:t>Were there any missed opportunities to support students in constructing explanations and arguments? </a:t>
            </a:r>
          </a:p>
          <a:p>
            <a:pPr marL="0" indent="0" eaLnBrk="1" hangingPunct="1">
              <a:buNone/>
            </a:pPr>
            <a:r>
              <a:rPr lang="en-US" sz="2600" b="1" dirty="0">
                <a:solidFill>
                  <a:srgbClr val="FF0000"/>
                </a:solidFill>
              </a:rPr>
              <a:t>Reflect</a:t>
            </a:r>
          </a:p>
          <a:p>
            <a:pPr marL="731520" lvl="1" indent="-365760"/>
            <a:r>
              <a:rPr lang="en-US" sz="2600" dirty="0"/>
              <a:t>What did you learn about strategy 5 from analyzing this video clip? </a:t>
            </a:r>
          </a:p>
          <a:p>
            <a:pPr marL="731520" lvl="1" indent="-365760"/>
            <a:r>
              <a:rPr lang="en-US" sz="2600" dirty="0"/>
              <a:t>Did the analysis process focus your attention on aspects you might not have noticed before? If yes, what is one example?</a:t>
            </a:r>
          </a:p>
        </p:txBody>
      </p:sp>
      <p:sp>
        <p:nvSpPr>
          <p:cNvPr id="5" name="TextBox 4"/>
          <p:cNvSpPr txBox="1"/>
          <p:nvPr/>
        </p:nvSpPr>
        <p:spPr>
          <a:xfrm>
            <a:off x="75438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22063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253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253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253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253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3</a:t>
            </a:r>
          </a:p>
        </p:txBody>
      </p:sp>
      <p:sp>
        <p:nvSpPr>
          <p:cNvPr id="3" name="Content Placeholder 2"/>
          <p:cNvSpPr>
            <a:spLocks noGrp="1"/>
          </p:cNvSpPr>
          <p:nvPr>
            <p:ph idx="1"/>
          </p:nvPr>
        </p:nvSpPr>
        <p:spPr>
          <a:xfrm>
            <a:off x="457200" y="1371600"/>
            <a:ext cx="8382000" cy="5105400"/>
          </a:xfrm>
        </p:spPr>
        <p:txBody>
          <a:bodyPr/>
          <a:lstStyle/>
          <a:p>
            <a:pPr marL="365760" indent="-365760">
              <a:spcBef>
                <a:spcPts val="600"/>
              </a:spcBef>
            </a:pPr>
            <a:r>
              <a:rPr lang="en-US" sz="3200" dirty="0"/>
              <a:t>Day-2 reflections</a:t>
            </a:r>
          </a:p>
          <a:p>
            <a:pPr marL="365760" indent="-365760">
              <a:spcBef>
                <a:spcPts val="600"/>
              </a:spcBef>
            </a:pPr>
            <a:r>
              <a:rPr lang="en-US" sz="3200" dirty="0"/>
              <a:t>Focus questions</a:t>
            </a:r>
          </a:p>
          <a:p>
            <a:pPr marL="365760" indent="-365760">
              <a:spcBef>
                <a:spcPts val="600"/>
              </a:spcBef>
            </a:pPr>
            <a:r>
              <a:rPr lang="en-US" sz="3200" dirty="0"/>
              <a:t>Purposes and key features of STL strategies 4 </a:t>
            </a:r>
            <a:br>
              <a:rPr lang="en-US" sz="3200" dirty="0"/>
            </a:br>
            <a:r>
              <a:rPr lang="en-US" sz="3200" dirty="0"/>
              <a:t>and 5</a:t>
            </a:r>
          </a:p>
          <a:p>
            <a:pPr marL="365760" indent="-365760">
              <a:spcBef>
                <a:spcPts val="600"/>
              </a:spcBef>
            </a:pPr>
            <a:r>
              <a:rPr lang="en-US" sz="3200" dirty="0"/>
              <a:t>Lesson analysis: STL strategies 4 and 5 </a:t>
            </a:r>
          </a:p>
          <a:p>
            <a:pPr marL="365760" indent="-365760">
              <a:spcBef>
                <a:spcPts val="600"/>
              </a:spcBef>
            </a:pPr>
            <a:r>
              <a:rPr lang="en-US" sz="3200" dirty="0"/>
              <a:t>Lunch</a:t>
            </a:r>
          </a:p>
          <a:p>
            <a:pPr marL="365760" indent="-365760">
              <a:spcBef>
                <a:spcPts val="600"/>
              </a:spcBef>
            </a:pPr>
            <a:r>
              <a:rPr lang="en-US" sz="3200" dirty="0"/>
              <a:t>Content deepening: weather and seasons</a:t>
            </a:r>
          </a:p>
          <a:p>
            <a:pPr marL="365760" indent="-365760">
              <a:spcBef>
                <a:spcPts val="600"/>
              </a:spcBef>
            </a:pPr>
            <a:r>
              <a:rPr lang="en-US" sz="3200" dirty="0"/>
              <a:t>Summary, homework, and reflections</a:t>
            </a:r>
          </a:p>
          <a:p>
            <a:pPr>
              <a:buNone/>
            </a:pPr>
            <a:endParaRPr lang="en-US" sz="2800" dirty="0"/>
          </a:p>
        </p:txBody>
      </p:sp>
    </p:spTree>
    <p:extLst>
      <p:ext uri="{BB962C8B-B14F-4D97-AF65-F5344CB8AC3E}">
        <p14:creationId xmlns:p14="http://schemas.microsoft.com/office/powerpoint/2010/main" val="230808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r>
              <a:rPr lang="en-US" dirty="0"/>
              <a:t>Reflect: Key Ideas about Lesson Analysis</a:t>
            </a:r>
          </a:p>
        </p:txBody>
      </p:sp>
      <p:sp>
        <p:nvSpPr>
          <p:cNvPr id="3" name="Content Placeholder 2"/>
          <p:cNvSpPr>
            <a:spLocks noGrp="1"/>
          </p:cNvSpPr>
          <p:nvPr>
            <p:ph idx="1"/>
          </p:nvPr>
        </p:nvSpPr>
        <p:spPr>
          <a:xfrm>
            <a:off x="533400" y="1219200"/>
            <a:ext cx="8305800" cy="5257800"/>
          </a:xfrm>
        </p:spPr>
        <p:txBody>
          <a:bodyPr/>
          <a:lstStyle/>
          <a:p>
            <a:pPr marL="365760" lvl="0" indent="-365760">
              <a:spcBef>
                <a:spcPts val="600"/>
              </a:spcBef>
              <a:spcAft>
                <a:spcPts val="0"/>
              </a:spcAft>
            </a:pPr>
            <a:r>
              <a:rPr lang="en-US" sz="3000" dirty="0"/>
              <a:t>Lesson analysis slows down classroom events so we can focus on specific student thinking.</a:t>
            </a:r>
          </a:p>
          <a:p>
            <a:pPr marL="365760" lvl="0" indent="-365760">
              <a:spcBef>
                <a:spcPts val="600"/>
              </a:spcBef>
              <a:spcAft>
                <a:spcPts val="0"/>
              </a:spcAft>
            </a:pPr>
            <a:r>
              <a:rPr lang="en-US" sz="3000" dirty="0"/>
              <a:t>Making a claim based on evidence challenges us to listen carefully to what students are saying and understanding. When we make quick assessments, we might think they understand things they’re actually still struggling with. </a:t>
            </a:r>
          </a:p>
          <a:p>
            <a:pPr marL="365760" indent="-365760">
              <a:spcBef>
                <a:spcPts val="600"/>
              </a:spcBef>
              <a:spcAft>
                <a:spcPts val="600"/>
              </a:spcAft>
            </a:pPr>
            <a:r>
              <a:rPr lang="en-US" sz="3000" dirty="0"/>
              <a:t>Even though events happen fast in classroom teaching, </a:t>
            </a:r>
            <a:r>
              <a:rPr lang="en-US" sz="3000" b="1" dirty="0"/>
              <a:t>we can get better at listening to students and making on-the-spot assessments </a:t>
            </a:r>
            <a:br>
              <a:rPr lang="en-US" sz="3000" b="1" dirty="0"/>
            </a:br>
            <a:r>
              <a:rPr lang="en-US" sz="3000" b="1" dirty="0"/>
              <a:t>of their understandings and confusion!</a:t>
            </a:r>
          </a:p>
          <a:p>
            <a:pPr marL="0" indent="0" algn="ctr">
              <a:spcBef>
                <a:spcPts val="600"/>
              </a:spcBef>
              <a:spcAft>
                <a:spcPts val="600"/>
              </a:spcAft>
              <a:buNone/>
            </a:pPr>
            <a:endParaRPr lang="en-US" sz="2800" dirty="0"/>
          </a:p>
        </p:txBody>
      </p:sp>
    </p:spTree>
    <p:extLst>
      <p:ext uri="{BB962C8B-B14F-4D97-AF65-F5344CB8AC3E}">
        <p14:creationId xmlns:p14="http://schemas.microsoft.com/office/powerpoint/2010/main" val="23831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rmAutofit/>
          </a:bodyPr>
          <a:lstStyle/>
          <a:p>
            <a:r>
              <a:rPr lang="en-US" dirty="0"/>
              <a:t> Summarizing Strategies 4 and 5</a:t>
            </a:r>
          </a:p>
        </p:txBody>
      </p:sp>
      <p:sp>
        <p:nvSpPr>
          <p:cNvPr id="3" name="Content Placeholder 2"/>
          <p:cNvSpPr>
            <a:spLocks noGrp="1"/>
          </p:cNvSpPr>
          <p:nvPr>
            <p:ph idx="1"/>
          </p:nvPr>
        </p:nvSpPr>
        <p:spPr>
          <a:xfrm>
            <a:off x="457200" y="1371600"/>
            <a:ext cx="8351520" cy="2286000"/>
          </a:xfrm>
        </p:spPr>
        <p:txBody>
          <a:bodyPr/>
          <a:lstStyle/>
          <a:p>
            <a:pPr marL="0" indent="0">
              <a:buNone/>
            </a:pPr>
            <a:r>
              <a:rPr lang="en-US" sz="2900" dirty="0"/>
              <a:t>Create a word picture (a concept map, a thinking map, or other visual) to show how analysis and interpretation (strategy 4) are related to explanation and argumentation (strategy 5). Label any connecting arrows. Suggested words to use: </a:t>
            </a:r>
          </a:p>
          <a:p>
            <a:endParaRPr lang="en-US" dirty="0"/>
          </a:p>
        </p:txBody>
      </p:sp>
      <p:sp>
        <p:nvSpPr>
          <p:cNvPr id="6" name="TextBox 5"/>
          <p:cNvSpPr txBox="1"/>
          <p:nvPr/>
        </p:nvSpPr>
        <p:spPr>
          <a:xfrm>
            <a:off x="838200" y="3733800"/>
            <a:ext cx="3810000" cy="2769989"/>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Analyze and interpret</a:t>
            </a:r>
          </a:p>
          <a:p>
            <a:pPr marL="274320" indent="-274320">
              <a:buClr>
                <a:schemeClr val="bg1">
                  <a:lumMod val="75000"/>
                </a:schemeClr>
              </a:buClr>
              <a:buFont typeface="Arial" pitchFamily="34" charset="0"/>
              <a:buChar char="•"/>
            </a:pPr>
            <a:r>
              <a:rPr lang="en-US" sz="2900" dirty="0">
                <a:latin typeface="Calibri" panose="020F0502020204030204" pitchFamily="34" charset="0"/>
              </a:rPr>
              <a:t>Argument</a:t>
            </a:r>
          </a:p>
          <a:p>
            <a:pPr marL="274320" indent="-274320">
              <a:buClr>
                <a:schemeClr val="bg1">
                  <a:lumMod val="75000"/>
                </a:schemeClr>
              </a:buClr>
              <a:buFont typeface="Arial" pitchFamily="34" charset="0"/>
              <a:buChar char="•"/>
            </a:pPr>
            <a:r>
              <a:rPr lang="en-US" sz="2900" dirty="0">
                <a:latin typeface="Calibri" panose="020F0502020204030204" pitchFamily="34" charset="0"/>
              </a:rPr>
              <a:t>Data</a:t>
            </a:r>
          </a:p>
          <a:p>
            <a:pPr marL="274320" indent="-274320">
              <a:buClr>
                <a:schemeClr val="bg1">
                  <a:lumMod val="75000"/>
                </a:schemeClr>
              </a:buClr>
              <a:buFont typeface="Arial" pitchFamily="34" charset="0"/>
              <a:buChar char="•"/>
            </a:pPr>
            <a:r>
              <a:rPr lang="en-US" sz="2900" dirty="0">
                <a:latin typeface="Calibri" panose="020F0502020204030204" pitchFamily="34" charset="0"/>
              </a:rPr>
              <a:t>Evidence</a:t>
            </a:r>
          </a:p>
          <a:p>
            <a:pPr marL="274320" indent="-274320">
              <a:buClr>
                <a:schemeClr val="bg1">
                  <a:lumMod val="75000"/>
                </a:schemeClr>
              </a:buClr>
              <a:buFont typeface="Arial" pitchFamily="34" charset="0"/>
              <a:buChar char="•"/>
            </a:pPr>
            <a:r>
              <a:rPr lang="en-US" sz="2900" dirty="0">
                <a:latin typeface="Calibri" panose="020F0502020204030204" pitchFamily="34" charset="0"/>
              </a:rPr>
              <a:t>Explanation</a:t>
            </a:r>
          </a:p>
          <a:p>
            <a:pPr marL="274320" indent="-274320">
              <a:buClr>
                <a:schemeClr val="bg1">
                  <a:lumMod val="75000"/>
                </a:schemeClr>
              </a:buClr>
              <a:buFont typeface="Arial" pitchFamily="34" charset="0"/>
              <a:buChar char="•"/>
            </a:pPr>
            <a:r>
              <a:rPr lang="en-US" sz="2900" dirty="0">
                <a:latin typeface="Calibri" panose="020F0502020204030204" pitchFamily="34" charset="0"/>
              </a:rPr>
              <a:t>Logical thinking </a:t>
            </a:r>
          </a:p>
        </p:txBody>
      </p:sp>
      <p:sp>
        <p:nvSpPr>
          <p:cNvPr id="7" name="TextBox 6"/>
          <p:cNvSpPr txBox="1"/>
          <p:nvPr/>
        </p:nvSpPr>
        <p:spPr>
          <a:xfrm>
            <a:off x="4876800" y="3728278"/>
            <a:ext cx="3810000" cy="2323713"/>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Organize</a:t>
            </a:r>
          </a:p>
          <a:p>
            <a:pPr marL="274320" indent="-274320">
              <a:buClr>
                <a:schemeClr val="bg1">
                  <a:lumMod val="75000"/>
                </a:schemeClr>
              </a:buClr>
              <a:buFont typeface="Arial" pitchFamily="34" charset="0"/>
              <a:buChar char="•"/>
            </a:pPr>
            <a:r>
              <a:rPr lang="en-US" sz="2900" dirty="0">
                <a:latin typeface="Calibri" panose="020F0502020204030204" pitchFamily="34" charset="0"/>
              </a:rPr>
              <a:t>Observe/observations</a:t>
            </a:r>
          </a:p>
          <a:p>
            <a:pPr marL="274320" indent="-274320">
              <a:buClr>
                <a:schemeClr val="bg1">
                  <a:lumMod val="75000"/>
                </a:schemeClr>
              </a:buClr>
              <a:buFont typeface="Arial" pitchFamily="34" charset="0"/>
              <a:buChar char="•"/>
            </a:pPr>
            <a:r>
              <a:rPr lang="en-US" sz="2900" dirty="0">
                <a:latin typeface="Calibri" panose="020F0502020204030204" pitchFamily="34" charset="0"/>
              </a:rPr>
              <a:t>Patterns </a:t>
            </a:r>
          </a:p>
          <a:p>
            <a:pPr marL="274320" indent="-274320">
              <a:buClr>
                <a:schemeClr val="bg1">
                  <a:lumMod val="75000"/>
                </a:schemeClr>
              </a:buClr>
              <a:buFont typeface="Arial" pitchFamily="34" charset="0"/>
              <a:buChar char="•"/>
            </a:pPr>
            <a:r>
              <a:rPr lang="en-US" sz="2900" dirty="0">
                <a:latin typeface="Calibri" panose="020F0502020204030204" pitchFamily="34" charset="0"/>
              </a:rPr>
              <a:t>Reasoning </a:t>
            </a:r>
          </a:p>
          <a:p>
            <a:pPr marL="274320" indent="-274320">
              <a:buClr>
                <a:schemeClr val="bg1">
                  <a:lumMod val="75000"/>
                </a:schemeClr>
              </a:buClr>
              <a:buFont typeface="Arial" pitchFamily="34" charset="0"/>
              <a:buChar char="•"/>
            </a:pPr>
            <a:r>
              <a:rPr lang="en-US" sz="2900" dirty="0">
                <a:latin typeface="Calibri" panose="020F0502020204030204" pitchFamily="34" charset="0"/>
              </a:rPr>
              <a:t>Science ideas</a:t>
            </a:r>
          </a:p>
        </p:txBody>
      </p:sp>
    </p:spTree>
    <p:extLst>
      <p:ext uri="{BB962C8B-B14F-4D97-AF65-F5344CB8AC3E}">
        <p14:creationId xmlns:p14="http://schemas.microsoft.com/office/powerpoint/2010/main" val="193750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Reflect: Lesson Analysis Focus Question</a:t>
            </a:r>
          </a:p>
        </p:txBody>
      </p:sp>
      <p:sp>
        <p:nvSpPr>
          <p:cNvPr id="24579" name="Rectangle 3"/>
          <p:cNvSpPr>
            <a:spLocks noGrp="1" noChangeArrowheads="1"/>
          </p:cNvSpPr>
          <p:nvPr>
            <p:ph type="body" idx="1"/>
          </p:nvPr>
        </p:nvSpPr>
        <p:spPr/>
        <p:txBody>
          <a:bodyPr/>
          <a:lstStyle/>
          <a:p>
            <a:pPr marL="0" indent="0" eaLnBrk="1" hangingPunct="1">
              <a:buNone/>
              <a:defRPr/>
            </a:pPr>
            <a:r>
              <a:rPr lang="en-US" sz="3200" dirty="0"/>
              <a:t>How can analyzing data and constructing explanations help students </a:t>
            </a:r>
            <a:r>
              <a:rPr lang="en-US" sz="3200" b="1" dirty="0"/>
              <a:t>move forward </a:t>
            </a:r>
            <a:r>
              <a:rPr lang="en-US" sz="3200" dirty="0"/>
              <a:t>toward deeper understandings of science ideas?</a:t>
            </a:r>
            <a:endParaRPr lang="en-US" sz="3200" dirty="0">
              <a:highlight>
                <a:srgbClr val="FFFF00"/>
              </a:highlight>
              <a:ea typeface="Times New Roman"/>
              <a:cs typeface="Arial" pitchFamily="34" charset="0"/>
            </a:endParaRPr>
          </a:p>
        </p:txBody>
      </p:sp>
    </p:spTree>
    <p:extLst>
      <p:ext uri="{BB962C8B-B14F-4D97-AF65-F5344CB8AC3E}">
        <p14:creationId xmlns:p14="http://schemas.microsoft.com/office/powerpoint/2010/main" val="154056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Weather and Seasons</a:t>
            </a:r>
            <a:endParaRPr lang="en-US" altLang="en-US" dirty="0"/>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
        <p:nvSpPr>
          <p:cNvPr id="10" name="Rectangle 1"/>
          <p:cNvSpPr>
            <a:spLocks noChangeArrowheads="1"/>
          </p:cNvSpPr>
          <p:nvPr/>
        </p:nvSpPr>
        <p:spPr bwMode="auto">
          <a:xfrm>
            <a:off x="762000" y="3657600"/>
            <a:ext cx="75438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Kindergarten</a:t>
            </a:r>
            <a:br>
              <a:rPr lang="en-US" sz="2000" dirty="0">
                <a:solidFill>
                  <a:srgbClr val="292934"/>
                </a:solidFill>
              </a:rPr>
            </a:br>
            <a:endParaRPr lang="en-US" altLang="en-US" sz="2000" dirty="0">
              <a:solidFill>
                <a:srgbClr val="1F497D"/>
              </a:solidFill>
              <a:latin typeface="Lucida Sans Unicode" pitchFamily="34" charset="0"/>
            </a:endParaRPr>
          </a:p>
        </p:txBody>
      </p:sp>
    </p:spTree>
    <p:extLst>
      <p:ext uri="{BB962C8B-B14F-4D97-AF65-F5344CB8AC3E}">
        <p14:creationId xmlns:p14="http://schemas.microsoft.com/office/powerpoint/2010/main" val="34709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2246769"/>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Content Deepening</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Day 3</a:t>
            </a:r>
            <a:endParaRPr lang="en-US" sz="24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5" name="TextBox 4"/>
          <p:cNvSpPr txBox="1"/>
          <p:nvPr/>
        </p:nvSpPr>
        <p:spPr>
          <a:xfrm>
            <a:off x="533400" y="5103674"/>
            <a:ext cx="4038600" cy="1477328"/>
          </a:xfrm>
          <a:prstGeom prst="rect">
            <a:avLst/>
          </a:prstGeom>
          <a:noFill/>
        </p:spPr>
        <p:txBody>
          <a:bodyPr wrap="square" rtlCol="0">
            <a:spAutoFit/>
          </a:bodyPr>
          <a:lstStyle/>
          <a:p>
            <a:r>
              <a:rPr lang="en-US" dirty="0">
                <a:solidFill>
                  <a:schemeClr val="bg1"/>
                </a:solidFill>
              </a:rPr>
              <a:t>Developed by</a:t>
            </a:r>
          </a:p>
          <a:p>
            <a:r>
              <a:rPr lang="en-US" dirty="0">
                <a:solidFill>
                  <a:schemeClr val="bg1"/>
                </a:solidFill>
              </a:rPr>
              <a:t>Dr. Jeff Marshall</a:t>
            </a:r>
          </a:p>
          <a:p>
            <a:r>
              <a:rPr lang="en-US" dirty="0">
                <a:solidFill>
                  <a:schemeClr val="bg1"/>
                </a:solidFill>
              </a:rPr>
              <a:t>Geological Sciences</a:t>
            </a:r>
          </a:p>
          <a:p>
            <a:r>
              <a:rPr lang="en-US" dirty="0">
                <a:solidFill>
                  <a:schemeClr val="bg1"/>
                </a:solidFill>
              </a:rPr>
              <a:t>Cal Poly Pomona</a:t>
            </a:r>
          </a:p>
          <a:p>
            <a:r>
              <a:rPr lang="en-US" dirty="0">
                <a:solidFill>
                  <a:schemeClr val="bg1"/>
                </a:solidFill>
              </a:rPr>
              <a:t>Used by permission</a:t>
            </a:r>
            <a:endParaRPr lang="en-US" dirty="0"/>
          </a:p>
        </p:txBody>
      </p:sp>
    </p:spTree>
    <p:extLst>
      <p:ext uri="{BB962C8B-B14F-4D97-AF65-F5344CB8AC3E}">
        <p14:creationId xmlns:p14="http://schemas.microsoft.com/office/powerpoint/2010/main" val="380249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Autofit/>
          </a:bodyPr>
          <a:lstStyle/>
          <a:p>
            <a:pPr lvl="0"/>
            <a:br>
              <a:rPr lang="en-US" sz="3600" dirty="0"/>
            </a:br>
            <a:r>
              <a:rPr lang="en-US" dirty="0"/>
              <a:t>Unit Central Questions</a:t>
            </a:r>
            <a:br>
              <a:rPr lang="en-US" sz="3600" dirty="0"/>
            </a:br>
            <a:endParaRPr lang="en-US" sz="3600" dirty="0"/>
          </a:p>
        </p:txBody>
      </p:sp>
      <p:sp>
        <p:nvSpPr>
          <p:cNvPr id="4"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lvl="0" algn="ctr" eaLnBrk="0" hangingPunct="0">
              <a:lnSpc>
                <a:spcPct val="110000"/>
              </a:lnSpc>
              <a:spcBef>
                <a:spcPts val="300"/>
              </a:spcBef>
              <a:buClr>
                <a:schemeClr val="accent1"/>
              </a:buClr>
              <a:buSzPct val="85000"/>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 </a:t>
            </a:r>
            <a:r>
              <a:rPr lang="en-US" sz="3200" dirty="0">
                <a:latin typeface="Calibri" pitchFamily="34" charset="0"/>
              </a:rPr>
              <a:t>weather the same everywhere </a:t>
            </a:r>
            <a:br>
              <a:rPr lang="en-US" sz="3200" dirty="0">
                <a:latin typeface="Calibri" pitchFamily="34" charset="0"/>
              </a:rPr>
            </a:br>
            <a:r>
              <a:rPr lang="en-US" sz="3200" dirty="0">
                <a:latin typeface="Calibri" pitchFamily="34" charset="0"/>
              </a:rPr>
              <a:t>all of the time? How do you know</a:t>
            </a:r>
            <a:r>
              <a:rPr kumimoji="0" lang="en-US" sz="3200" b="0" i="0" u="none" strike="noStrike" kern="1200" cap="none" spc="0" normalizeH="0" baseline="0" noProof="0" dirty="0">
                <a:ln>
                  <a:noFill/>
                </a:ln>
                <a:solidFill>
                  <a:schemeClr val="tx1"/>
                </a:solidFill>
                <a:effectLst/>
                <a:uLnTx/>
                <a:uFillTx/>
                <a:latin typeface="Calibri" pitchFamily="34" charset="0"/>
              </a:rPr>
              <a:t>?</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673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1477328"/>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Lesson 4</a:t>
            </a:r>
            <a:endParaRPr lang="en-US" sz="4000" b="1" dirty="0">
              <a:solidFill>
                <a:srgbClr val="FFFF00"/>
              </a:solidFill>
              <a:effectLst>
                <a:outerShdw blurRad="50800" dist="38100" dir="2700000" algn="tl" rotWithShape="0">
                  <a:prstClr val="black">
                    <a:alpha val="40000"/>
                  </a:prstClr>
                </a:outerShdw>
              </a:effectLst>
              <a:latin typeface="Calibri"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380249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How is weather the same or different in different places?</a:t>
            </a:r>
          </a:p>
        </p:txBody>
      </p:sp>
    </p:spTree>
    <p:extLst>
      <p:ext uri="{BB962C8B-B14F-4D97-AF65-F5344CB8AC3E}">
        <p14:creationId xmlns:p14="http://schemas.microsoft.com/office/powerpoint/2010/main" val="360162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762000" y="381000"/>
            <a:ext cx="7924800" cy="990600"/>
          </a:xfrm>
        </p:spPr>
        <p:txBody>
          <a:bodyPr>
            <a:normAutofit/>
          </a:bodyPr>
          <a:lstStyle/>
          <a:p>
            <a:r>
              <a:rPr lang="en-US" dirty="0"/>
              <a:t>Weather in Different Places</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762000" y="1371600"/>
            <a:ext cx="7924800" cy="5029200"/>
          </a:xfrm>
        </p:spPr>
        <p:txBody>
          <a:bodyPr/>
          <a:lstStyle/>
          <a:p>
            <a:pPr marL="0" indent="0">
              <a:spcBef>
                <a:spcPts val="1200"/>
              </a:spcBef>
              <a:buNone/>
            </a:pPr>
            <a:r>
              <a:rPr lang="en-US" sz="2900" dirty="0"/>
              <a:t>Discuss these questions with an elbow partner:</a:t>
            </a:r>
          </a:p>
          <a:p>
            <a:pPr marL="731520" indent="-365760">
              <a:spcBef>
                <a:spcPts val="1200"/>
              </a:spcBef>
              <a:buFont typeface="+mj-lt"/>
              <a:buAutoNum type="arabicPeriod"/>
            </a:pPr>
            <a:r>
              <a:rPr lang="en-US" sz="2900" dirty="0"/>
              <a:t>How would you compare the weather in Pomona with the weather in San Francisco?</a:t>
            </a:r>
          </a:p>
          <a:p>
            <a:pPr marL="731520" indent="-365760">
              <a:spcBef>
                <a:spcPts val="1200"/>
              </a:spcBef>
              <a:buFont typeface="+mj-lt"/>
              <a:buAutoNum type="arabicPeriod"/>
            </a:pPr>
            <a:r>
              <a:rPr lang="en-US" sz="2900" dirty="0"/>
              <a:t>How would you compare the weather in San Francisco with the weather in Colorado Springs, or St. Louis?</a:t>
            </a:r>
          </a:p>
          <a:p>
            <a:pPr marL="731520" indent="-365760">
              <a:spcBef>
                <a:spcPts val="1200"/>
              </a:spcBef>
              <a:buFont typeface="+mj-lt"/>
              <a:buAutoNum type="arabicPeriod"/>
            </a:pPr>
            <a:r>
              <a:rPr lang="en-US" sz="2900" dirty="0"/>
              <a:t>What do you think causes any similarities or differences?</a:t>
            </a:r>
          </a:p>
          <a:p>
            <a:pPr marL="0" indent="0">
              <a:spcBef>
                <a:spcPts val="1200"/>
              </a:spcBef>
              <a:buNone/>
            </a:pPr>
            <a:r>
              <a:rPr lang="en-US" sz="2900" b="1" dirty="0"/>
              <a:t>Note:</a:t>
            </a:r>
            <a:r>
              <a:rPr lang="en-US" sz="2900" dirty="0"/>
              <a:t> It’s OK if you aren’t familiar with the weather in these places. Just share your initial ideas.</a:t>
            </a:r>
          </a:p>
        </p:txBody>
      </p:sp>
    </p:spTree>
    <p:extLst>
      <p:ext uri="{BB962C8B-B14F-4D97-AF65-F5344CB8AC3E}">
        <p14:creationId xmlns:p14="http://schemas.microsoft.com/office/powerpoint/2010/main" val="3052326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762000" y="533400"/>
            <a:ext cx="7924800" cy="990600"/>
          </a:xfrm>
        </p:spPr>
        <p:txBody>
          <a:bodyPr/>
          <a:lstStyle/>
          <a:p>
            <a:r>
              <a:rPr lang="en-US" dirty="0"/>
              <a:t>Weather in Different Places</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None/>
            </a:pPr>
            <a:r>
              <a:rPr lang="en-US" sz="3200" b="1" dirty="0"/>
              <a:t>		</a:t>
            </a:r>
          </a:p>
        </p:txBody>
      </p:sp>
      <p:graphicFrame>
        <p:nvGraphicFramePr>
          <p:cNvPr id="8" name="Table 7"/>
          <p:cNvGraphicFramePr>
            <a:graphicFrameLocks noGrp="1"/>
          </p:cNvGraphicFramePr>
          <p:nvPr/>
        </p:nvGraphicFramePr>
        <p:xfrm>
          <a:off x="838200" y="1676400"/>
          <a:ext cx="7315200" cy="4571916"/>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858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Calibri" pitchFamily="34" charset="0"/>
                        </a:rPr>
                        <a:t>Similarities and Differences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594360">
                <a:tc>
                  <a:txBody>
                    <a:bodyPr/>
                    <a:lstStyle/>
                    <a:p>
                      <a:pPr algn="ctr"/>
                      <a:r>
                        <a:rPr lang="en-US" sz="2800" b="1" dirty="0">
                          <a:latin typeface="Calibri" pitchFamily="34" charset="0"/>
                        </a:rPr>
                        <a:t>Pomona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San Francisco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765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232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838200" y="533400"/>
            <a:ext cx="7848600" cy="990600"/>
          </a:xfrm>
        </p:spPr>
        <p:txBody>
          <a:bodyPr/>
          <a:lstStyle/>
          <a:p>
            <a:r>
              <a:rPr lang="en-US" dirty="0"/>
              <a:t>Weather in Different Places</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None/>
            </a:pPr>
            <a:r>
              <a:rPr lang="en-US" sz="3200" b="1" dirty="0"/>
              <a:t>		</a:t>
            </a:r>
          </a:p>
        </p:txBody>
      </p:sp>
      <p:graphicFrame>
        <p:nvGraphicFramePr>
          <p:cNvPr id="8" name="Table 7"/>
          <p:cNvGraphicFramePr>
            <a:graphicFrameLocks noGrp="1"/>
          </p:cNvGraphicFramePr>
          <p:nvPr/>
        </p:nvGraphicFramePr>
        <p:xfrm>
          <a:off x="838200" y="1676400"/>
          <a:ext cx="7315200" cy="457191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6858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Calibri" pitchFamily="34" charset="0"/>
                        </a:rPr>
                        <a:t>Similarities and Differences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94360">
                <a:tc>
                  <a:txBody>
                    <a:bodyPr/>
                    <a:lstStyle/>
                    <a:p>
                      <a:pPr algn="ctr"/>
                      <a:r>
                        <a:rPr lang="en-US" sz="2800" b="1" dirty="0">
                          <a:latin typeface="Calibri" pitchFamily="34" charset="0"/>
                        </a:rPr>
                        <a:t>San Francisco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Colorado Springs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St. Louis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765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2326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F6BBD33-7F3A-4012-9C9A-467A9FE14E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94"/>
          <a:stretch/>
        </p:blipFill>
        <p:spPr>
          <a:xfrm>
            <a:off x="-18114" y="424917"/>
            <a:ext cx="4435041" cy="3004083"/>
          </a:xfrm>
          <a:prstGeom prst="rect">
            <a:avLst/>
          </a:prstGeom>
        </p:spPr>
      </p:pic>
      <p:pic>
        <p:nvPicPr>
          <p:cNvPr id="22" name="Picture 5" descr="\\biome\shared\Professional Development\Combination\RESPeCT\2.0 PD Curriculum Modules\Cohort 2\0k.2_Weather and Seasons\0.0 Production\final art\RES.C2.W.L0HO.009.jpg">
            <a:extLst>
              <a:ext uri="{FF2B5EF4-FFF2-40B4-BE49-F238E27FC236}">
                <a16:creationId xmlns:a16="http://schemas.microsoft.com/office/drawing/2014/main" id="{BCC198DE-2C12-4465-907B-8F4DEFF175A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647"/>
          <a:stretch/>
        </p:blipFill>
        <p:spPr bwMode="auto">
          <a:xfrm>
            <a:off x="4519245" y="3574785"/>
            <a:ext cx="4700955" cy="311575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a:extLst>
              <a:ext uri="{FF2B5EF4-FFF2-40B4-BE49-F238E27FC236}">
                <a16:creationId xmlns:a16="http://schemas.microsoft.com/office/drawing/2014/main" id="{1429AD3D-3A17-425E-ABB3-EA5D7AACE9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36103" y="419695"/>
            <a:ext cx="4607898" cy="3004083"/>
          </a:xfrm>
          <a:prstGeom prst="rect">
            <a:avLst/>
          </a:prstGeom>
        </p:spPr>
      </p:pic>
      <p:pic>
        <p:nvPicPr>
          <p:cNvPr id="19" name="Picture 18">
            <a:extLst>
              <a:ext uri="{FF2B5EF4-FFF2-40B4-BE49-F238E27FC236}">
                <a16:creationId xmlns:a16="http://schemas.microsoft.com/office/drawing/2014/main" id="{120A4701-5A8B-402C-AA0D-89C284A9D6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574785"/>
            <a:ext cx="4416927" cy="3115750"/>
          </a:xfrm>
          <a:prstGeom prst="rect">
            <a:avLst/>
          </a:prstGeom>
        </p:spPr>
      </p:pic>
      <p:sp>
        <p:nvSpPr>
          <p:cNvPr id="3" name="TextBox 2"/>
          <p:cNvSpPr txBox="1"/>
          <p:nvPr/>
        </p:nvSpPr>
        <p:spPr>
          <a:xfrm>
            <a:off x="6553200" y="6670775"/>
            <a:ext cx="2590800" cy="215444"/>
          </a:xfrm>
          <a:prstGeom prst="rect">
            <a:avLst/>
          </a:prstGeom>
          <a:noFill/>
        </p:spPr>
        <p:txBody>
          <a:bodyPr wrap="square" rtlCol="0">
            <a:spAutoFit/>
          </a:bodyPr>
          <a:lstStyle/>
          <a:p>
            <a:pPr algn="r"/>
            <a:r>
              <a:rPr lang="en-US" sz="800" dirty="0">
                <a:latin typeface="Calibri" panose="020F0502020204030204" pitchFamily="34" charset="0"/>
              </a:rPr>
              <a:t>Photo courtesy of Publicdomainpictures.net</a:t>
            </a:r>
          </a:p>
        </p:txBody>
      </p:sp>
      <p:sp>
        <p:nvSpPr>
          <p:cNvPr id="13" name="TextBox 12"/>
          <p:cNvSpPr txBox="1"/>
          <p:nvPr/>
        </p:nvSpPr>
        <p:spPr>
          <a:xfrm>
            <a:off x="2561331" y="3415792"/>
            <a:ext cx="1828800" cy="215444"/>
          </a:xfrm>
          <a:prstGeom prst="rect">
            <a:avLst/>
          </a:prstGeom>
          <a:noFill/>
        </p:spPr>
        <p:txBody>
          <a:bodyPr wrap="square" rtlCol="0">
            <a:spAutoFit/>
          </a:bodyPr>
          <a:lstStyle/>
          <a:p>
            <a:pPr algn="r"/>
            <a:r>
              <a:rPr lang="en-US" sz="800" dirty="0">
                <a:latin typeface="Calibri" panose="020F0502020204030204" pitchFamily="34" charset="0"/>
              </a:rPr>
              <a:t>Photograph by Carey Woods</a:t>
            </a:r>
          </a:p>
        </p:txBody>
      </p:sp>
      <p:sp>
        <p:nvSpPr>
          <p:cNvPr id="14" name="TextBox 13"/>
          <p:cNvSpPr txBox="1"/>
          <p:nvPr/>
        </p:nvSpPr>
        <p:spPr>
          <a:xfrm>
            <a:off x="2435597" y="6642556"/>
            <a:ext cx="2032489" cy="215444"/>
          </a:xfrm>
          <a:prstGeom prst="rect">
            <a:avLst/>
          </a:prstGeom>
          <a:noFill/>
        </p:spPr>
        <p:txBody>
          <a:bodyPr wrap="square" rtlCol="0">
            <a:spAutoFit/>
          </a:bodyPr>
          <a:lstStyle/>
          <a:p>
            <a:r>
              <a:rPr lang="en-US" sz="800" dirty="0">
                <a:latin typeface="Calibri" panose="020F0502020204030204" pitchFamily="34" charset="0"/>
              </a:rPr>
              <a:t>Photo courtesy of publicdomainpictures.net</a:t>
            </a:r>
          </a:p>
        </p:txBody>
      </p:sp>
      <p:sp>
        <p:nvSpPr>
          <p:cNvPr id="12" name="Title 11">
            <a:extLst>
              <a:ext uri="{FF2B5EF4-FFF2-40B4-BE49-F238E27FC236}">
                <a16:creationId xmlns:a16="http://schemas.microsoft.com/office/drawing/2014/main" id="{DA2B8EC3-085A-49F3-9AC0-8B07A0DAE1E7}"/>
              </a:ext>
            </a:extLst>
          </p:cNvPr>
          <p:cNvSpPr>
            <a:spLocks noGrp="1"/>
          </p:cNvSpPr>
          <p:nvPr>
            <p:ph type="title"/>
          </p:nvPr>
        </p:nvSpPr>
        <p:spPr>
          <a:xfrm>
            <a:off x="457200" y="533400"/>
            <a:ext cx="8229600" cy="990600"/>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en-US" sz="4800" b="1" spc="0" dirty="0">
                <a:ln w="10160">
                  <a:solidFill>
                    <a:sysClr val="windowText" lastClr="000000"/>
                  </a:solidFill>
                  <a:prstDash val="solid"/>
                </a:ln>
                <a:solidFill>
                  <a:srgbClr val="FFC000"/>
                </a:solidFill>
              </a:rPr>
              <a:t>Different weather…</a:t>
            </a:r>
          </a:p>
        </p:txBody>
      </p:sp>
      <p:sp>
        <p:nvSpPr>
          <p:cNvPr id="17" name="Title 11">
            <a:extLst>
              <a:ext uri="{FF2B5EF4-FFF2-40B4-BE49-F238E27FC236}">
                <a16:creationId xmlns:a16="http://schemas.microsoft.com/office/drawing/2014/main" id="{634F6FD7-F950-47EB-831C-4BD23F589BFC}"/>
              </a:ext>
            </a:extLst>
          </p:cNvPr>
          <p:cNvSpPr txBox="1">
            <a:spLocks/>
          </p:cNvSpPr>
          <p:nvPr/>
        </p:nvSpPr>
        <p:spPr>
          <a:xfrm>
            <a:off x="2699029" y="5746901"/>
            <a:ext cx="6113373" cy="699971"/>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r"/>
            <a:r>
              <a:rPr lang="en-US" sz="4800" b="1" spc="50" dirty="0">
                <a:ln w="9525" cmpd="sng">
                  <a:solidFill>
                    <a:sysClr val="windowText" lastClr="000000"/>
                  </a:solidFill>
                  <a:prstDash val="solid"/>
                </a:ln>
                <a:solidFill>
                  <a:srgbClr val="FFC000"/>
                </a:solidFill>
                <a:effectLst>
                  <a:glow rad="38100">
                    <a:schemeClr val="accent1">
                      <a:alpha val="40000"/>
                    </a:schemeClr>
                  </a:glow>
                </a:effectLst>
              </a:rPr>
              <a:t>… in different places</a:t>
            </a:r>
          </a:p>
        </p:txBody>
      </p:sp>
      <p:sp>
        <p:nvSpPr>
          <p:cNvPr id="21" name="TextBox 20">
            <a:extLst>
              <a:ext uri="{FF2B5EF4-FFF2-40B4-BE49-F238E27FC236}">
                <a16:creationId xmlns:a16="http://schemas.microsoft.com/office/drawing/2014/main" id="{B33C0AE4-AC9E-4625-A7D6-FD15F2FE77DE}"/>
              </a:ext>
            </a:extLst>
          </p:cNvPr>
          <p:cNvSpPr txBox="1"/>
          <p:nvPr/>
        </p:nvSpPr>
        <p:spPr>
          <a:xfrm>
            <a:off x="7326502" y="3401817"/>
            <a:ext cx="1828800" cy="215444"/>
          </a:xfrm>
          <a:prstGeom prst="rect">
            <a:avLst/>
          </a:prstGeom>
          <a:noFill/>
        </p:spPr>
        <p:txBody>
          <a:bodyPr wrap="square" rtlCol="0">
            <a:spAutoFit/>
          </a:bodyPr>
          <a:lstStyle/>
          <a:p>
            <a:pPr algn="r"/>
            <a:r>
              <a:rPr lang="en-US" sz="800" dirty="0">
                <a:latin typeface="Calibri" panose="020F0502020204030204" pitchFamily="34" charset="0"/>
              </a:rPr>
              <a:t>Photograph by Audrey Mohan</a:t>
            </a:r>
          </a:p>
        </p:txBody>
      </p:sp>
    </p:spTree>
    <p:extLst>
      <p:ext uri="{BB962C8B-B14F-4D97-AF65-F5344CB8AC3E}">
        <p14:creationId xmlns:p14="http://schemas.microsoft.com/office/powerpoint/2010/main" val="878800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F76A87E-1EEB-4893-A575-F940F6A8109E}"/>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76400" y="2514600"/>
            <a:ext cx="6538479" cy="3766163"/>
          </a:xfr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9144000" cy="381000"/>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1000" y="3581400"/>
            <a:ext cx="2971799" cy="2987041"/>
          </a:xfrm>
          <a:prstGeom prst="rect">
            <a:avLst/>
          </a:prstGeom>
        </p:spPr>
      </p:pic>
      <p:sp>
        <p:nvSpPr>
          <p:cNvPr id="3" name="TextBox 2"/>
          <p:cNvSpPr txBox="1"/>
          <p:nvPr/>
        </p:nvSpPr>
        <p:spPr>
          <a:xfrm>
            <a:off x="6248400" y="6324600"/>
            <a:ext cx="2057400" cy="215444"/>
          </a:xfrm>
          <a:prstGeom prst="rect">
            <a:avLst/>
          </a:prstGeom>
          <a:noFill/>
        </p:spPr>
        <p:txBody>
          <a:bodyPr wrap="square" rtlCol="0">
            <a:spAutoFit/>
          </a:bodyPr>
          <a:lstStyle/>
          <a:p>
            <a:r>
              <a:rPr lang="en-US" sz="800" dirty="0"/>
              <a:t>Photo used with permission from BSCS</a:t>
            </a:r>
          </a:p>
        </p:txBody>
      </p:sp>
      <p:sp>
        <p:nvSpPr>
          <p:cNvPr id="4" name="Title 3">
            <a:extLst>
              <a:ext uri="{FF2B5EF4-FFF2-40B4-BE49-F238E27FC236}">
                <a16:creationId xmlns:a16="http://schemas.microsoft.com/office/drawing/2014/main" id="{7A9F3F97-ADE7-4A6F-A389-49A6569FE4FB}"/>
              </a:ext>
            </a:extLst>
          </p:cNvPr>
          <p:cNvSpPr>
            <a:spLocks noGrp="1"/>
          </p:cNvSpPr>
          <p:nvPr>
            <p:ph type="title"/>
          </p:nvPr>
        </p:nvSpPr>
        <p:spPr>
          <a:xfrm>
            <a:off x="762000" y="381000"/>
            <a:ext cx="7924800" cy="990600"/>
          </a:xfrm>
        </p:spPr>
        <p:txBody>
          <a:bodyPr/>
          <a:lstStyle/>
          <a:p>
            <a:r>
              <a:rPr lang="en-US" dirty="0"/>
              <a:t>Different Weather in Different Places</a:t>
            </a:r>
          </a:p>
        </p:txBody>
      </p:sp>
      <p:sp>
        <p:nvSpPr>
          <p:cNvPr id="12" name="TextBox 11">
            <a:extLst>
              <a:ext uri="{FF2B5EF4-FFF2-40B4-BE49-F238E27FC236}">
                <a16:creationId xmlns:a16="http://schemas.microsoft.com/office/drawing/2014/main" id="{529EDE00-B421-4350-B7BB-89EE62DF8259}"/>
              </a:ext>
            </a:extLst>
          </p:cNvPr>
          <p:cNvSpPr txBox="1"/>
          <p:nvPr/>
        </p:nvSpPr>
        <p:spPr>
          <a:xfrm>
            <a:off x="762000" y="1295400"/>
            <a:ext cx="7620000"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 you think that Detroit and Pomona have the same or different weather in January?</a:t>
            </a:r>
          </a:p>
        </p:txBody>
      </p:sp>
    </p:spTree>
    <p:extLst>
      <p:ext uri="{BB962C8B-B14F-4D97-AF65-F5344CB8AC3E}">
        <p14:creationId xmlns:p14="http://schemas.microsoft.com/office/powerpoint/2010/main" val="2194156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E02D44-E256-4BEA-B0E7-D947AF0FCF86}"/>
              </a:ext>
            </a:extLst>
          </p:cNvPr>
          <p:cNvPicPr>
            <a:picLocks noChangeAspect="1"/>
          </p:cNvPicPr>
          <p:nvPr/>
        </p:nvPicPr>
        <p:blipFill>
          <a:blip r:embed="rId3" cstate="print"/>
          <a:stretch>
            <a:fillRect/>
          </a:stretch>
        </p:blipFill>
        <p:spPr>
          <a:xfrm>
            <a:off x="762000" y="2514600"/>
            <a:ext cx="4953000" cy="3053861"/>
          </a:xfrm>
          <a:prstGeom prst="rect">
            <a:avLst/>
          </a:prstGeom>
        </p:spPr>
      </p:pic>
      <p:graphicFrame>
        <p:nvGraphicFramePr>
          <p:cNvPr id="7" name="Table 6"/>
          <p:cNvGraphicFramePr>
            <a:graphicFrameLocks noGrp="1"/>
          </p:cNvGraphicFramePr>
          <p:nvPr/>
        </p:nvGraphicFramePr>
        <p:xfrm>
          <a:off x="5867400" y="1726655"/>
          <a:ext cx="2666999" cy="4719176"/>
        </p:xfrm>
        <a:graphic>
          <a:graphicData uri="http://schemas.openxmlformats.org/drawingml/2006/table">
            <a:tbl>
              <a:tblPr/>
              <a:tblGrid>
                <a:gridCol w="226207">
                  <a:extLst>
                    <a:ext uri="{9D8B030D-6E8A-4147-A177-3AD203B41FA5}">
                      <a16:colId xmlns:a16="http://schemas.microsoft.com/office/drawing/2014/main" val="20000"/>
                    </a:ext>
                  </a:extLst>
                </a:gridCol>
                <a:gridCol w="885042">
                  <a:extLst>
                    <a:ext uri="{9D8B030D-6E8A-4147-A177-3AD203B41FA5}">
                      <a16:colId xmlns:a16="http://schemas.microsoft.com/office/drawing/2014/main" val="20001"/>
                    </a:ext>
                  </a:extLst>
                </a:gridCol>
                <a:gridCol w="33655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202507">
                <a:tc>
                  <a:txBody>
                    <a:bodyPr/>
                    <a:lstStyle/>
                    <a:p>
                      <a:pPr marL="0" marR="0" algn="ctr">
                        <a:spcBef>
                          <a:spcPts val="0"/>
                        </a:spcBef>
                        <a:spcAft>
                          <a:spcPts val="0"/>
                        </a:spcAft>
                      </a:pPr>
                      <a:r>
                        <a:rPr lang="en-US" sz="400" b="1" dirty="0">
                          <a:latin typeface="Times New Roman"/>
                          <a:ea typeface="Calibri"/>
                          <a:cs typeface="Times New Roman"/>
                        </a:rPr>
                        <a:t>20</a:t>
                      </a:r>
                      <a:endParaRPr lang="en-US" sz="400" dirty="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507">
                <a:tc>
                  <a:txBody>
                    <a:bodyPr/>
                    <a:lstStyle/>
                    <a:p>
                      <a:pPr marL="0" marR="0" algn="ctr">
                        <a:spcBef>
                          <a:spcPts val="0"/>
                        </a:spcBef>
                        <a:spcAft>
                          <a:spcPts val="0"/>
                        </a:spcAft>
                      </a:pPr>
                      <a:r>
                        <a:rPr lang="en-US" sz="400" b="1">
                          <a:latin typeface="Times New Roman"/>
                          <a:ea typeface="Calibri"/>
                          <a:cs typeface="Times New Roman"/>
                        </a:rPr>
                        <a:t>19</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07">
                <a:tc>
                  <a:txBody>
                    <a:bodyPr/>
                    <a:lstStyle/>
                    <a:p>
                      <a:pPr marL="0" marR="0" algn="ctr">
                        <a:spcBef>
                          <a:spcPts val="0"/>
                        </a:spcBef>
                        <a:spcAft>
                          <a:spcPts val="0"/>
                        </a:spcAft>
                      </a:pPr>
                      <a:r>
                        <a:rPr lang="en-US" sz="400" b="1">
                          <a:latin typeface="Times New Roman"/>
                          <a:ea typeface="Calibri"/>
                          <a:cs typeface="Times New Roman"/>
                        </a:rPr>
                        <a:t>18</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2507">
                <a:tc>
                  <a:txBody>
                    <a:bodyPr/>
                    <a:lstStyle/>
                    <a:p>
                      <a:pPr marL="0" marR="0" algn="ctr">
                        <a:spcBef>
                          <a:spcPts val="0"/>
                        </a:spcBef>
                        <a:spcAft>
                          <a:spcPts val="0"/>
                        </a:spcAft>
                      </a:pPr>
                      <a:r>
                        <a:rPr lang="en-US" sz="400" b="1">
                          <a:latin typeface="Times New Roman"/>
                          <a:ea typeface="Calibri"/>
                          <a:cs typeface="Times New Roman"/>
                        </a:rPr>
                        <a:t>17</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507">
                <a:tc>
                  <a:txBody>
                    <a:bodyPr/>
                    <a:lstStyle/>
                    <a:p>
                      <a:pPr marL="0" marR="0" algn="ctr">
                        <a:spcBef>
                          <a:spcPts val="0"/>
                        </a:spcBef>
                        <a:spcAft>
                          <a:spcPts val="0"/>
                        </a:spcAft>
                      </a:pPr>
                      <a:r>
                        <a:rPr lang="en-US" sz="400" b="1">
                          <a:latin typeface="Times New Roman"/>
                          <a:ea typeface="Calibri"/>
                          <a:cs typeface="Times New Roman"/>
                        </a:rPr>
                        <a:t>16</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2507">
                <a:tc>
                  <a:txBody>
                    <a:bodyPr/>
                    <a:lstStyle/>
                    <a:p>
                      <a:pPr marL="0" marR="0" algn="ctr">
                        <a:spcBef>
                          <a:spcPts val="0"/>
                        </a:spcBef>
                        <a:spcAft>
                          <a:spcPts val="0"/>
                        </a:spcAft>
                      </a:pPr>
                      <a:r>
                        <a:rPr lang="en-US" sz="400" b="1">
                          <a:latin typeface="Times New Roman"/>
                          <a:ea typeface="Calibri"/>
                          <a:cs typeface="Times New Roman"/>
                        </a:rPr>
                        <a:t>15</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2507">
                <a:tc>
                  <a:txBody>
                    <a:bodyPr/>
                    <a:lstStyle/>
                    <a:p>
                      <a:pPr marL="0" marR="0" algn="ctr">
                        <a:spcBef>
                          <a:spcPts val="0"/>
                        </a:spcBef>
                        <a:spcAft>
                          <a:spcPts val="0"/>
                        </a:spcAft>
                      </a:pPr>
                      <a:r>
                        <a:rPr lang="en-US" sz="400" b="1">
                          <a:latin typeface="Times New Roman"/>
                          <a:ea typeface="Calibri"/>
                          <a:cs typeface="Times New Roman"/>
                        </a:rPr>
                        <a:t>14</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2507">
                <a:tc>
                  <a:txBody>
                    <a:bodyPr/>
                    <a:lstStyle/>
                    <a:p>
                      <a:pPr marL="0" marR="0" algn="ctr">
                        <a:spcBef>
                          <a:spcPts val="0"/>
                        </a:spcBef>
                        <a:spcAft>
                          <a:spcPts val="0"/>
                        </a:spcAft>
                      </a:pPr>
                      <a:r>
                        <a:rPr lang="en-US" sz="400" b="1">
                          <a:latin typeface="Times New Roman"/>
                          <a:ea typeface="Calibri"/>
                          <a:cs typeface="Times New Roman"/>
                        </a:rPr>
                        <a:t>13</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2507">
                <a:tc>
                  <a:txBody>
                    <a:bodyPr/>
                    <a:lstStyle/>
                    <a:p>
                      <a:pPr marL="0" marR="0" algn="ctr">
                        <a:spcBef>
                          <a:spcPts val="0"/>
                        </a:spcBef>
                        <a:spcAft>
                          <a:spcPts val="0"/>
                        </a:spcAft>
                      </a:pPr>
                      <a:r>
                        <a:rPr lang="en-US" sz="400" b="1">
                          <a:latin typeface="Times New Roman"/>
                          <a:ea typeface="Calibri"/>
                          <a:cs typeface="Times New Roman"/>
                        </a:rPr>
                        <a:t>12</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2507">
                <a:tc>
                  <a:txBody>
                    <a:bodyPr/>
                    <a:lstStyle/>
                    <a:p>
                      <a:pPr marL="0" marR="0" algn="ctr">
                        <a:spcBef>
                          <a:spcPts val="0"/>
                        </a:spcBef>
                        <a:spcAft>
                          <a:spcPts val="0"/>
                        </a:spcAft>
                      </a:pPr>
                      <a:r>
                        <a:rPr lang="en-US" sz="400" b="1">
                          <a:latin typeface="Times New Roman"/>
                          <a:ea typeface="Calibri"/>
                          <a:cs typeface="Times New Roman"/>
                        </a:rPr>
                        <a:t>11</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2507">
                <a:tc>
                  <a:txBody>
                    <a:bodyPr/>
                    <a:lstStyle/>
                    <a:p>
                      <a:pPr marL="0" marR="0" algn="ctr">
                        <a:spcBef>
                          <a:spcPts val="0"/>
                        </a:spcBef>
                        <a:spcAft>
                          <a:spcPts val="0"/>
                        </a:spcAft>
                      </a:pPr>
                      <a:r>
                        <a:rPr lang="en-US" sz="400" b="1">
                          <a:latin typeface="Times New Roman"/>
                          <a:ea typeface="Calibri"/>
                          <a:cs typeface="Times New Roman"/>
                        </a:rPr>
                        <a:t>10</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2507">
                <a:tc>
                  <a:txBody>
                    <a:bodyPr/>
                    <a:lstStyle/>
                    <a:p>
                      <a:pPr marL="0" marR="0" algn="ctr">
                        <a:spcBef>
                          <a:spcPts val="0"/>
                        </a:spcBef>
                        <a:spcAft>
                          <a:spcPts val="0"/>
                        </a:spcAft>
                      </a:pPr>
                      <a:r>
                        <a:rPr lang="en-US" sz="400" b="1">
                          <a:latin typeface="Times New Roman"/>
                          <a:ea typeface="Calibri"/>
                          <a:cs typeface="Times New Roman"/>
                        </a:rPr>
                        <a:t>9</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2507">
                <a:tc>
                  <a:txBody>
                    <a:bodyPr/>
                    <a:lstStyle/>
                    <a:p>
                      <a:pPr marL="0" marR="0" algn="ctr">
                        <a:spcBef>
                          <a:spcPts val="0"/>
                        </a:spcBef>
                        <a:spcAft>
                          <a:spcPts val="0"/>
                        </a:spcAft>
                      </a:pPr>
                      <a:r>
                        <a:rPr lang="en-US" sz="400" b="1">
                          <a:latin typeface="Times New Roman"/>
                          <a:ea typeface="Calibri"/>
                          <a:cs typeface="Times New Roman"/>
                        </a:rPr>
                        <a:t>8</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2507">
                <a:tc>
                  <a:txBody>
                    <a:bodyPr/>
                    <a:lstStyle/>
                    <a:p>
                      <a:pPr marL="0" marR="0" algn="ctr">
                        <a:spcBef>
                          <a:spcPts val="0"/>
                        </a:spcBef>
                        <a:spcAft>
                          <a:spcPts val="0"/>
                        </a:spcAft>
                      </a:pPr>
                      <a:r>
                        <a:rPr lang="en-US" sz="400" b="1">
                          <a:latin typeface="Times New Roman"/>
                          <a:ea typeface="Calibri"/>
                          <a:cs typeface="Times New Roman"/>
                        </a:rPr>
                        <a:t>7</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2507">
                <a:tc>
                  <a:txBody>
                    <a:bodyPr/>
                    <a:lstStyle/>
                    <a:p>
                      <a:pPr marL="0" marR="0" algn="ctr">
                        <a:spcBef>
                          <a:spcPts val="0"/>
                        </a:spcBef>
                        <a:spcAft>
                          <a:spcPts val="0"/>
                        </a:spcAft>
                      </a:pPr>
                      <a:r>
                        <a:rPr lang="en-US" sz="400" b="1">
                          <a:latin typeface="Times New Roman"/>
                          <a:ea typeface="Calibri"/>
                          <a:cs typeface="Times New Roman"/>
                        </a:rPr>
                        <a:t>6</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2507">
                <a:tc>
                  <a:txBody>
                    <a:bodyPr/>
                    <a:lstStyle/>
                    <a:p>
                      <a:pPr marL="0" marR="0" algn="ctr">
                        <a:spcBef>
                          <a:spcPts val="0"/>
                        </a:spcBef>
                        <a:spcAft>
                          <a:spcPts val="0"/>
                        </a:spcAft>
                      </a:pPr>
                      <a:r>
                        <a:rPr lang="en-US" sz="400" b="1">
                          <a:latin typeface="Times New Roman"/>
                          <a:ea typeface="Calibri"/>
                          <a:cs typeface="Times New Roman"/>
                        </a:rPr>
                        <a:t>5</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2507">
                <a:tc>
                  <a:txBody>
                    <a:bodyPr/>
                    <a:lstStyle/>
                    <a:p>
                      <a:pPr marL="0" marR="0" algn="ctr">
                        <a:spcBef>
                          <a:spcPts val="0"/>
                        </a:spcBef>
                        <a:spcAft>
                          <a:spcPts val="0"/>
                        </a:spcAft>
                      </a:pPr>
                      <a:r>
                        <a:rPr lang="en-US" sz="400" b="1">
                          <a:latin typeface="Times New Roman"/>
                          <a:ea typeface="Calibri"/>
                          <a:cs typeface="Times New Roman"/>
                        </a:rPr>
                        <a:t>4</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2507">
                <a:tc>
                  <a:txBody>
                    <a:bodyPr/>
                    <a:lstStyle/>
                    <a:p>
                      <a:pPr marL="0" marR="0" algn="ctr">
                        <a:spcBef>
                          <a:spcPts val="0"/>
                        </a:spcBef>
                        <a:spcAft>
                          <a:spcPts val="0"/>
                        </a:spcAft>
                      </a:pPr>
                      <a:r>
                        <a:rPr lang="en-US" sz="400" b="1">
                          <a:latin typeface="Times New Roman"/>
                          <a:ea typeface="Calibri"/>
                          <a:cs typeface="Times New Roman"/>
                        </a:rPr>
                        <a:t>3</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2507">
                <a:tc>
                  <a:txBody>
                    <a:bodyPr/>
                    <a:lstStyle/>
                    <a:p>
                      <a:pPr marL="0" marR="0" algn="ctr">
                        <a:spcBef>
                          <a:spcPts val="0"/>
                        </a:spcBef>
                        <a:spcAft>
                          <a:spcPts val="0"/>
                        </a:spcAft>
                      </a:pPr>
                      <a:r>
                        <a:rPr lang="en-US" sz="400" b="1">
                          <a:latin typeface="Times New Roman"/>
                          <a:ea typeface="Calibri"/>
                          <a:cs typeface="Times New Roman"/>
                        </a:rPr>
                        <a:t>2</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2507">
                <a:tc>
                  <a:txBody>
                    <a:bodyPr/>
                    <a:lstStyle/>
                    <a:p>
                      <a:pPr marL="0" marR="0" algn="ctr">
                        <a:spcBef>
                          <a:spcPts val="0"/>
                        </a:spcBef>
                        <a:spcAft>
                          <a:spcPts val="0"/>
                        </a:spcAft>
                      </a:pPr>
                      <a:r>
                        <a:rPr lang="en-US" sz="400" b="1">
                          <a:latin typeface="Times New Roman"/>
                          <a:ea typeface="Calibri"/>
                          <a:cs typeface="Times New Roman"/>
                        </a:rPr>
                        <a:t>1</a:t>
                      </a:r>
                      <a:endParaRPr lang="en-US" sz="400">
                        <a:latin typeface="Cambria"/>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400">
                        <a:latin typeface="Calibri"/>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40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400" dirty="0">
                        <a:latin typeface="Calibri"/>
                        <a:ea typeface="Calibri"/>
                        <a:cs typeface="Times New Roman"/>
                      </a:endParaRPr>
                    </a:p>
                  </a:txBody>
                  <a:tcPr marL="25203" marR="2520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400">
                        <a:latin typeface="Calibri"/>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640993">
                <a:tc>
                  <a:txBody>
                    <a:bodyPr/>
                    <a:lstStyle/>
                    <a:p>
                      <a:pPr marL="0" marR="0" algn="ctr">
                        <a:lnSpc>
                          <a:spcPct val="115000"/>
                        </a:lnSpc>
                        <a:spcBef>
                          <a:spcPts val="0"/>
                        </a:spcBef>
                        <a:spcAft>
                          <a:spcPts val="0"/>
                        </a:spcAft>
                      </a:pPr>
                      <a:endParaRPr lang="en-US" sz="400">
                        <a:latin typeface="Calibri"/>
                        <a:ea typeface="Calibri"/>
                        <a:cs typeface="Times New Roman"/>
                      </a:endParaRPr>
                    </a:p>
                  </a:txBody>
                  <a:tcPr marL="25203" marR="25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400" dirty="0">
                        <a:latin typeface="Calibri"/>
                        <a:ea typeface="Calibri"/>
                        <a:cs typeface="Times New Roman"/>
                      </a:endParaRPr>
                    </a:p>
                    <a:p>
                      <a:pPr marL="0" marR="0" algn="l">
                        <a:lnSpc>
                          <a:spcPct val="115000"/>
                        </a:lnSpc>
                        <a:spcBef>
                          <a:spcPts val="0"/>
                        </a:spcBef>
                        <a:spcAft>
                          <a:spcPts val="0"/>
                        </a:spcAft>
                      </a:pPr>
                      <a:r>
                        <a:rPr lang="en-US" sz="400" b="1" dirty="0">
                          <a:latin typeface="Arial"/>
                          <a:ea typeface="Calibri"/>
                          <a:cs typeface="Times New Roman"/>
                        </a:rPr>
                        <a:t>           </a:t>
                      </a:r>
                      <a:r>
                        <a:rPr lang="en-US" sz="400" dirty="0">
                          <a:latin typeface="Calibri"/>
                          <a:ea typeface="Calibri"/>
                          <a:cs typeface="Times New Roman"/>
                        </a:rPr>
                        <a:t> </a:t>
                      </a:r>
                    </a:p>
                    <a:p>
                      <a:pPr marL="0" marR="0" algn="l">
                        <a:lnSpc>
                          <a:spcPct val="115000"/>
                        </a:lnSpc>
                        <a:spcBef>
                          <a:spcPts val="0"/>
                        </a:spcBef>
                        <a:spcAft>
                          <a:spcPts val="0"/>
                        </a:spcAft>
                      </a:pPr>
                      <a:endParaRPr lang="en-US" sz="400" b="1" dirty="0">
                        <a:latin typeface="Arial"/>
                        <a:ea typeface="Calibri"/>
                        <a:cs typeface="Times New Roman"/>
                      </a:endParaRPr>
                    </a:p>
                    <a:p>
                      <a:pPr marL="0" marR="0" algn="l">
                        <a:lnSpc>
                          <a:spcPct val="115000"/>
                        </a:lnSpc>
                        <a:spcBef>
                          <a:spcPts val="0"/>
                        </a:spcBef>
                        <a:spcAft>
                          <a:spcPts val="0"/>
                        </a:spcAft>
                      </a:pPr>
                      <a:endParaRPr lang="en-US" sz="400" b="1" dirty="0">
                        <a:latin typeface="Arial"/>
                        <a:ea typeface="Calibri"/>
                        <a:cs typeface="Times New Roman"/>
                      </a:endParaRPr>
                    </a:p>
                    <a:p>
                      <a:pPr marL="0" marR="0" algn="l">
                        <a:lnSpc>
                          <a:spcPct val="115000"/>
                        </a:lnSpc>
                        <a:spcBef>
                          <a:spcPts val="0"/>
                        </a:spcBef>
                        <a:spcAft>
                          <a:spcPts val="0"/>
                        </a:spcAft>
                      </a:pPr>
                      <a:endParaRPr lang="en-US" sz="400" b="1" dirty="0">
                        <a:latin typeface="Arial"/>
                        <a:ea typeface="Calibri"/>
                        <a:cs typeface="Times New Roman"/>
                      </a:endParaRPr>
                    </a:p>
                    <a:p>
                      <a:pPr marL="0" marR="0" algn="l">
                        <a:lnSpc>
                          <a:spcPct val="115000"/>
                        </a:lnSpc>
                        <a:spcBef>
                          <a:spcPts val="0"/>
                        </a:spcBef>
                        <a:spcAft>
                          <a:spcPts val="0"/>
                        </a:spcAft>
                      </a:pPr>
                      <a:endParaRPr lang="en-US" sz="400" b="1" dirty="0">
                        <a:latin typeface="Arial"/>
                        <a:ea typeface="Calibri"/>
                        <a:cs typeface="Times New Roman"/>
                      </a:endParaRPr>
                    </a:p>
                    <a:p>
                      <a:pPr marL="0" marR="0" algn="l">
                        <a:lnSpc>
                          <a:spcPct val="100000"/>
                        </a:lnSpc>
                        <a:spcBef>
                          <a:spcPts val="0"/>
                        </a:spcBef>
                        <a:spcAft>
                          <a:spcPts val="0"/>
                        </a:spcAft>
                      </a:pPr>
                      <a:r>
                        <a:rPr lang="en-US" sz="1400" b="1" dirty="0">
                          <a:latin typeface="Arial"/>
                          <a:ea typeface="Calibri"/>
                          <a:cs typeface="Times New Roman"/>
                        </a:rPr>
                        <a:t>Hot/Warm</a:t>
                      </a:r>
                    </a:p>
                    <a:p>
                      <a:pPr marL="0" marR="0" algn="l">
                        <a:lnSpc>
                          <a:spcPct val="115000"/>
                        </a:lnSpc>
                        <a:spcBef>
                          <a:spcPts val="0"/>
                        </a:spcBef>
                        <a:spcAft>
                          <a:spcPts val="0"/>
                        </a:spcAft>
                      </a:pPr>
                      <a:endParaRPr lang="en-US" sz="2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400" b="1" dirty="0">
                          <a:latin typeface="Arial"/>
                          <a:ea typeface="Calibri"/>
                          <a:cs typeface="Times New Roman"/>
                        </a:rPr>
                        <a:t>     </a:t>
                      </a:r>
                      <a:endParaRPr lang="en-US" sz="400" dirty="0">
                        <a:latin typeface="Calibri"/>
                        <a:ea typeface="Calibri"/>
                        <a:cs typeface="Times New Roman"/>
                      </a:endParaRPr>
                    </a:p>
                    <a:p>
                      <a:pPr marL="0" marR="0" algn="l">
                        <a:lnSpc>
                          <a:spcPct val="115000"/>
                        </a:lnSpc>
                        <a:spcBef>
                          <a:spcPts val="0"/>
                        </a:spcBef>
                        <a:spcAft>
                          <a:spcPts val="0"/>
                        </a:spcAft>
                      </a:pPr>
                      <a:r>
                        <a:rPr lang="en-US" sz="400" b="1" dirty="0">
                          <a:latin typeface="Arial"/>
                          <a:ea typeface="Calibri"/>
                          <a:cs typeface="Times New Roman"/>
                        </a:rPr>
                        <a:t>           </a:t>
                      </a:r>
                      <a:r>
                        <a:rPr lang="en-US" sz="400" dirty="0">
                          <a:latin typeface="Calibri"/>
                          <a:ea typeface="Calibri"/>
                          <a:cs typeface="Times New Roman"/>
                        </a:rPr>
                        <a:t> </a:t>
                      </a:r>
                      <a:endParaRPr lang="en-US" sz="1400" b="1" dirty="0">
                        <a:latin typeface="Arial"/>
                        <a:ea typeface="Calibri"/>
                        <a:cs typeface="Times New Roman"/>
                      </a:endParaRPr>
                    </a:p>
                    <a:p>
                      <a:pPr marL="0" marR="0" algn="l">
                        <a:lnSpc>
                          <a:spcPct val="100000"/>
                        </a:lnSpc>
                        <a:spcBef>
                          <a:spcPts val="0"/>
                        </a:spcBef>
                        <a:spcAft>
                          <a:spcPts val="0"/>
                        </a:spcAft>
                      </a:pPr>
                      <a:endParaRPr lang="en-US" sz="1400" b="1" dirty="0">
                        <a:latin typeface="Arial"/>
                        <a:ea typeface="Calibri"/>
                        <a:cs typeface="Times New Roman"/>
                      </a:endParaRPr>
                    </a:p>
                    <a:p>
                      <a:pPr marL="0" marR="0" algn="l">
                        <a:lnSpc>
                          <a:spcPct val="100000"/>
                        </a:lnSpc>
                        <a:spcBef>
                          <a:spcPts val="200"/>
                        </a:spcBef>
                        <a:spcAft>
                          <a:spcPts val="0"/>
                        </a:spcAft>
                      </a:pPr>
                      <a:endParaRPr lang="en-US" sz="100" b="1" dirty="0">
                        <a:latin typeface="Arial"/>
                        <a:ea typeface="Calibri"/>
                        <a:cs typeface="Times New Roman"/>
                      </a:endParaRPr>
                    </a:p>
                    <a:p>
                      <a:pPr marL="0" marR="0" algn="l">
                        <a:lnSpc>
                          <a:spcPct val="100000"/>
                        </a:lnSpc>
                        <a:spcBef>
                          <a:spcPts val="200"/>
                        </a:spcBef>
                        <a:spcAft>
                          <a:spcPts val="0"/>
                        </a:spcAft>
                      </a:pPr>
                      <a:r>
                        <a:rPr lang="en-US" sz="1400" b="1" dirty="0">
                          <a:latin typeface="Arial"/>
                          <a:ea typeface="Calibri"/>
                          <a:cs typeface="Times New Roman"/>
                        </a:rPr>
                        <a:t>Cool/Cold</a:t>
                      </a:r>
                      <a:endParaRPr lang="en-US" sz="1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400" dirty="0">
                        <a:latin typeface="Calibri"/>
                        <a:ea typeface="Calibri"/>
                        <a:cs typeface="Times New Roman"/>
                      </a:endParaRPr>
                    </a:p>
                  </a:txBody>
                  <a:tcPr marL="25203" marR="252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pic>
        <p:nvPicPr>
          <p:cNvPr id="54276" name="Picture 4" descr="RES.C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5867400"/>
            <a:ext cx="114300" cy="381000"/>
          </a:xfrm>
          <a:prstGeom prst="rect">
            <a:avLst/>
          </a:prstGeom>
          <a:noFill/>
        </p:spPr>
      </p:pic>
      <p:pic>
        <p:nvPicPr>
          <p:cNvPr id="54275" name="Picture 5" descr="RES.C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9400" y="5867400"/>
            <a:ext cx="114300" cy="381000"/>
          </a:xfrm>
          <a:prstGeom prst="rect">
            <a:avLst/>
          </a:prstGeom>
          <a:noFill/>
        </p:spPr>
      </p:pic>
      <p:pic>
        <p:nvPicPr>
          <p:cNvPr id="54274" name="Picture 6" descr="RES.C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43800" y="5867400"/>
            <a:ext cx="114300" cy="381000"/>
          </a:xfrm>
          <a:prstGeom prst="rect">
            <a:avLst/>
          </a:prstGeom>
          <a:noFill/>
        </p:spPr>
      </p:pic>
      <p:pic>
        <p:nvPicPr>
          <p:cNvPr id="54273" name="Picture 7" descr="RES.C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24800" y="5867400"/>
            <a:ext cx="114300" cy="381000"/>
          </a:xfrm>
          <a:prstGeom prst="rect">
            <a:avLst/>
          </a:prstGeom>
          <a:noFill/>
        </p:spPr>
      </p:pic>
      <p:sp>
        <p:nvSpPr>
          <p:cNvPr id="11" name="TextBox 10"/>
          <p:cNvSpPr txBox="1"/>
          <p:nvPr/>
        </p:nvSpPr>
        <p:spPr>
          <a:xfrm>
            <a:off x="609600" y="457200"/>
            <a:ext cx="8001000" cy="707886"/>
          </a:xfrm>
          <a:prstGeom prst="rect">
            <a:avLst/>
          </a:prstGeom>
          <a:noFill/>
        </p:spPr>
        <p:txBody>
          <a:bodyPr wrap="square" rtlCol="0">
            <a:spAutoFit/>
          </a:bodyPr>
          <a:lstStyle/>
          <a:p>
            <a:r>
              <a:rPr lang="en-US" sz="4000" dirty="0">
                <a:solidFill>
                  <a:schemeClr val="tx2"/>
                </a:solidFill>
                <a:latin typeface="Calibri" pitchFamily="34" charset="0"/>
              </a:rPr>
              <a:t>Different Weather in Different Places</a:t>
            </a:r>
          </a:p>
        </p:txBody>
      </p:sp>
      <p:sp>
        <p:nvSpPr>
          <p:cNvPr id="12" name="TextBox 11"/>
          <p:cNvSpPr txBox="1"/>
          <p:nvPr/>
        </p:nvSpPr>
        <p:spPr>
          <a:xfrm>
            <a:off x="1066800" y="2133600"/>
            <a:ext cx="4419600" cy="430887"/>
          </a:xfrm>
          <a:prstGeom prst="rect">
            <a:avLst/>
          </a:prstGeom>
          <a:noFill/>
        </p:spPr>
        <p:txBody>
          <a:bodyPr wrap="square" rtlCol="0">
            <a:spAutoFit/>
          </a:bodyPr>
          <a:lstStyle/>
          <a:p>
            <a:r>
              <a:rPr lang="en-US" sz="2200" b="1" dirty="0">
                <a:latin typeface="Calibri" pitchFamily="34" charset="0"/>
              </a:rPr>
              <a:t>January: Detroit Weather Calendar</a:t>
            </a:r>
          </a:p>
        </p:txBody>
      </p:sp>
      <p:sp>
        <p:nvSpPr>
          <p:cNvPr id="13" name="TextBox 12"/>
          <p:cNvSpPr txBox="1"/>
          <p:nvPr/>
        </p:nvSpPr>
        <p:spPr>
          <a:xfrm>
            <a:off x="5867400" y="1371600"/>
            <a:ext cx="2743200" cy="304800"/>
          </a:xfrm>
          <a:prstGeom prst="rect">
            <a:avLst/>
          </a:prstGeom>
          <a:noFill/>
        </p:spPr>
        <p:txBody>
          <a:bodyPr wrap="square" rtlCol="0">
            <a:spAutoFit/>
          </a:bodyPr>
          <a:lstStyle/>
          <a:p>
            <a:r>
              <a:rPr lang="en-US" sz="1400" b="1" dirty="0">
                <a:latin typeface="Calibri" pitchFamily="34" charset="0"/>
              </a:rPr>
              <a:t>January Temperatures for Detroit</a:t>
            </a:r>
          </a:p>
        </p:txBody>
      </p:sp>
    </p:spTree>
    <p:extLst>
      <p:ext uri="{BB962C8B-B14F-4D97-AF65-F5344CB8AC3E}">
        <p14:creationId xmlns:p14="http://schemas.microsoft.com/office/powerpoint/2010/main" val="2356528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t>Different Weather in Different Places</a:t>
            </a:r>
          </a:p>
        </p:txBody>
      </p:sp>
      <p:pic>
        <p:nvPicPr>
          <p:cNvPr id="6" name="Picture 58" descr="RES.C2.W.L0HO.005"/>
          <p:cNvPicPr>
            <a:picLocks noChangeAspect="1" noChangeArrowheads="1"/>
          </p:cNvPicPr>
          <p:nvPr/>
        </p:nvPicPr>
        <p:blipFill>
          <a:blip r:embed="rId3" cstate="print"/>
          <a:srcRect/>
          <a:stretch>
            <a:fillRect/>
          </a:stretch>
        </p:blipFill>
        <p:spPr bwMode="auto">
          <a:xfrm>
            <a:off x="5029200" y="2895600"/>
            <a:ext cx="2895600" cy="2895600"/>
          </a:xfrm>
          <a:prstGeom prst="rect">
            <a:avLst/>
          </a:prstGeom>
          <a:noFill/>
        </p:spPr>
      </p:pic>
      <p:sp>
        <p:nvSpPr>
          <p:cNvPr id="7" name="TextBox 6"/>
          <p:cNvSpPr txBox="1"/>
          <p:nvPr/>
        </p:nvSpPr>
        <p:spPr>
          <a:xfrm>
            <a:off x="762000" y="1371600"/>
            <a:ext cx="7239000" cy="1569660"/>
          </a:xfrm>
          <a:prstGeom prst="rect">
            <a:avLst/>
          </a:prstGeom>
          <a:noFill/>
        </p:spPr>
        <p:txBody>
          <a:bodyPr wrap="square" rtlCol="0">
            <a:spAutoFit/>
          </a:bodyPr>
          <a:lstStyle/>
          <a:p>
            <a:r>
              <a:rPr lang="en-US" sz="3200" dirty="0">
                <a:latin typeface="Calibri" pitchFamily="34" charset="0"/>
              </a:rPr>
              <a:t>Students will also compare the number of snowy days on their January weather calendars for Detroit and Pomona.</a:t>
            </a:r>
          </a:p>
        </p:txBody>
      </p:sp>
      <p:pic>
        <p:nvPicPr>
          <p:cNvPr id="8" name="Picture 58" descr="RES.C2.W.L0HO.005"/>
          <p:cNvPicPr>
            <a:picLocks noChangeAspect="1" noChangeArrowheads="1"/>
          </p:cNvPicPr>
          <p:nvPr/>
        </p:nvPicPr>
        <p:blipFill>
          <a:blip r:embed="rId3" cstate="print"/>
          <a:srcRect/>
          <a:stretch>
            <a:fillRect/>
          </a:stretch>
        </p:blipFill>
        <p:spPr bwMode="auto">
          <a:xfrm>
            <a:off x="1219200" y="3048000"/>
            <a:ext cx="1295400" cy="1295400"/>
          </a:xfrm>
          <a:prstGeom prst="rect">
            <a:avLst/>
          </a:prstGeom>
          <a:noFill/>
        </p:spPr>
      </p:pic>
      <p:pic>
        <p:nvPicPr>
          <p:cNvPr id="12" name="Picture 58" descr="RES.C2.W.L0HO.005"/>
          <p:cNvPicPr>
            <a:picLocks noChangeAspect="1" noChangeArrowheads="1"/>
          </p:cNvPicPr>
          <p:nvPr/>
        </p:nvPicPr>
        <p:blipFill>
          <a:blip r:embed="rId3" cstate="print"/>
          <a:srcRect/>
          <a:stretch>
            <a:fillRect/>
          </a:stretch>
        </p:blipFill>
        <p:spPr bwMode="auto">
          <a:xfrm>
            <a:off x="2057400" y="5029200"/>
            <a:ext cx="1066800" cy="1066800"/>
          </a:xfrm>
          <a:prstGeom prst="rect">
            <a:avLst/>
          </a:prstGeom>
          <a:noFill/>
        </p:spPr>
      </p:pic>
      <p:pic>
        <p:nvPicPr>
          <p:cNvPr id="13" name="Picture 58" descr="RES.C2.W.L0HO.005"/>
          <p:cNvPicPr>
            <a:picLocks noChangeAspect="1" noChangeArrowheads="1"/>
          </p:cNvPicPr>
          <p:nvPr/>
        </p:nvPicPr>
        <p:blipFill>
          <a:blip r:embed="rId3" cstate="print"/>
          <a:srcRect/>
          <a:stretch>
            <a:fillRect/>
          </a:stretch>
        </p:blipFill>
        <p:spPr bwMode="auto">
          <a:xfrm>
            <a:off x="3505200" y="3657600"/>
            <a:ext cx="990600" cy="990600"/>
          </a:xfrm>
          <a:prstGeom prst="rect">
            <a:avLst/>
          </a:prstGeom>
          <a:noFill/>
        </p:spPr>
      </p:pic>
    </p:spTree>
    <p:extLst>
      <p:ext uri="{BB962C8B-B14F-4D97-AF65-F5344CB8AC3E}">
        <p14:creationId xmlns:p14="http://schemas.microsoft.com/office/powerpoint/2010/main" val="3640884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990600"/>
          </a:xfrm>
        </p:spPr>
        <p:txBody>
          <a:bodyPr>
            <a:noAutofit/>
          </a:bodyPr>
          <a:lstStyle/>
          <a:p>
            <a:pPr lvl="0"/>
            <a:r>
              <a:rPr lang="en-US" dirty="0"/>
              <a:t>Different Weather in Different Places</a:t>
            </a:r>
          </a:p>
        </p:txBody>
      </p:sp>
      <p:sp>
        <p:nvSpPr>
          <p:cNvPr id="3" name="Content Placeholder 2"/>
          <p:cNvSpPr>
            <a:spLocks noGrp="1"/>
          </p:cNvSpPr>
          <p:nvPr>
            <p:ph idx="1"/>
          </p:nvPr>
        </p:nvSpPr>
        <p:spPr>
          <a:xfrm>
            <a:off x="609600" y="1506116"/>
            <a:ext cx="7981276" cy="5105400"/>
          </a:xfrm>
        </p:spPr>
        <p:txBody>
          <a:bodyPr/>
          <a:lstStyle/>
          <a:p>
            <a:pPr marL="365760" indent="-365760">
              <a:spcBef>
                <a:spcPts val="1800"/>
              </a:spcBef>
            </a:pPr>
            <a:r>
              <a:rPr lang="en-US" sz="3200" dirty="0"/>
              <a:t>The January weather </a:t>
            </a:r>
            <a:br>
              <a:rPr lang="en-US" sz="3200" dirty="0"/>
            </a:br>
            <a:r>
              <a:rPr lang="en-US" sz="3200" dirty="0"/>
              <a:t>pattern in </a:t>
            </a:r>
            <a:r>
              <a:rPr lang="en-US" sz="3200" b="1" dirty="0"/>
              <a:t>Detroit</a:t>
            </a:r>
            <a:r>
              <a:rPr lang="en-US" sz="3200" dirty="0"/>
              <a:t> is </a:t>
            </a:r>
            <a:br>
              <a:rPr lang="en-US" sz="3200" dirty="0"/>
            </a:br>
            <a:r>
              <a:rPr lang="en-US" sz="3200" dirty="0"/>
              <a:t>_____ and _____.</a:t>
            </a:r>
          </a:p>
          <a:p>
            <a:pPr marL="365760" indent="-365760">
              <a:spcBef>
                <a:spcPts val="3200"/>
              </a:spcBef>
            </a:pPr>
            <a:r>
              <a:rPr lang="en-US" sz="3200" dirty="0"/>
              <a:t>The January weather </a:t>
            </a:r>
            <a:br>
              <a:rPr lang="en-US" sz="3200" dirty="0"/>
            </a:br>
            <a:r>
              <a:rPr lang="en-US" sz="3200" dirty="0"/>
              <a:t>pattern in </a:t>
            </a:r>
            <a:r>
              <a:rPr lang="en-US" sz="3200" b="1" dirty="0"/>
              <a:t>Pomona</a:t>
            </a:r>
            <a:r>
              <a:rPr lang="en-US" sz="3200" dirty="0"/>
              <a:t> is </a:t>
            </a:r>
            <a:br>
              <a:rPr lang="en-US" sz="3200" dirty="0"/>
            </a:br>
            <a:r>
              <a:rPr lang="en-US" sz="3200" dirty="0"/>
              <a:t>_____ and _____.</a:t>
            </a:r>
          </a:p>
          <a:p>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32088281"/>
              </p:ext>
            </p:extLst>
          </p:nvPr>
        </p:nvGraphicFramePr>
        <p:xfrm>
          <a:off x="5257800" y="1676400"/>
          <a:ext cx="2974418" cy="4125424"/>
        </p:xfrm>
        <a:graphic>
          <a:graphicData uri="http://schemas.openxmlformats.org/drawingml/2006/table">
            <a:tbl>
              <a:tblPr>
                <a:tableStyleId>{5940675A-B579-460E-94D1-54222C63F5DA}</a:tableStyleId>
              </a:tblPr>
              <a:tblGrid>
                <a:gridCol w="1600200">
                  <a:extLst>
                    <a:ext uri="{9D8B030D-6E8A-4147-A177-3AD203B41FA5}">
                      <a16:colId xmlns:a16="http://schemas.microsoft.com/office/drawing/2014/main" val="20000"/>
                    </a:ext>
                  </a:extLst>
                </a:gridCol>
                <a:gridCol w="1374218">
                  <a:extLst>
                    <a:ext uri="{9D8B030D-6E8A-4147-A177-3AD203B41FA5}">
                      <a16:colId xmlns:a16="http://schemas.microsoft.com/office/drawing/2014/main" val="20001"/>
                    </a:ext>
                  </a:extLst>
                </a:gridCol>
              </a:tblGrid>
              <a:tr h="393140">
                <a:tc>
                  <a:txBody>
                    <a:bodyPr/>
                    <a:lstStyle/>
                    <a:p>
                      <a:pPr algn="ctr"/>
                      <a:r>
                        <a:rPr lang="en-US" dirty="0"/>
                        <a:t>Word Bank </a:t>
                      </a:r>
                      <a:endParaRPr lang="en-US" b="1" dirty="0"/>
                    </a:p>
                  </a:txBody>
                  <a:tcPr/>
                </a:tc>
                <a:tc>
                  <a:txBody>
                    <a:bodyPr/>
                    <a:lstStyle/>
                    <a:p>
                      <a:pPr algn="ctr"/>
                      <a:r>
                        <a:rPr lang="en-US" dirty="0"/>
                        <a:t>Picture</a:t>
                      </a:r>
                      <a:endParaRPr lang="en-US" b="1" dirty="0"/>
                    </a:p>
                  </a:txBody>
                  <a:tcPr/>
                </a:tc>
                <a:extLst>
                  <a:ext uri="{0D108BD9-81ED-4DB2-BD59-A6C34878D82A}">
                    <a16:rowId xmlns:a16="http://schemas.microsoft.com/office/drawing/2014/main" val="10000"/>
                  </a:ext>
                </a:extLst>
              </a:tr>
              <a:tr h="914400">
                <a:tc>
                  <a:txBody>
                    <a:bodyPr/>
                    <a:lstStyle/>
                    <a:p>
                      <a:pPr algn="ctr"/>
                      <a:r>
                        <a:rPr lang="en-US" dirty="0"/>
                        <a:t>Sunny </a:t>
                      </a:r>
                      <a:endParaRPr lang="en-US" b="1" dirty="0"/>
                    </a:p>
                  </a:txBody>
                  <a:tcPr anchor="ctr"/>
                </a:tc>
                <a:tc>
                  <a:txBody>
                    <a:bodyPr/>
                    <a:lstStyle/>
                    <a:p>
                      <a:pPr algn="ctr"/>
                      <a:endParaRPr lang="en-US" dirty="0"/>
                    </a:p>
                    <a:p>
                      <a:pPr algn="ctr"/>
                      <a:endParaRPr lang="en-US" dirty="0"/>
                    </a:p>
                  </a:txBody>
                  <a:tcPr/>
                </a:tc>
                <a:extLst>
                  <a:ext uri="{0D108BD9-81ED-4DB2-BD59-A6C34878D82A}">
                    <a16:rowId xmlns:a16="http://schemas.microsoft.com/office/drawing/2014/main" val="10001"/>
                  </a:ext>
                </a:extLst>
              </a:tr>
              <a:tr h="989084">
                <a:tc>
                  <a:txBody>
                    <a:bodyPr/>
                    <a:lstStyle/>
                    <a:p>
                      <a:pPr algn="ctr"/>
                      <a:r>
                        <a:rPr lang="en-US" dirty="0"/>
                        <a:t>Snowy</a:t>
                      </a:r>
                      <a:endParaRPr lang="en-US" b="1" dirty="0"/>
                    </a:p>
                  </a:txBody>
                  <a:tcPr anchor="ctr"/>
                </a:tc>
                <a:tc>
                  <a:txBody>
                    <a:bodyPr/>
                    <a:lstStyle/>
                    <a:p>
                      <a:pPr algn="ctr"/>
                      <a:endParaRPr lang="en-US" dirty="0"/>
                    </a:p>
                    <a:p>
                      <a:pPr algn="ctr"/>
                      <a:endParaRPr lang="en-US" dirty="0"/>
                    </a:p>
                    <a:p>
                      <a:pPr algn="ctr"/>
                      <a:endParaRPr lang="en-US" dirty="0"/>
                    </a:p>
                  </a:txBody>
                  <a:tcPr/>
                </a:tc>
                <a:extLst>
                  <a:ext uri="{0D108BD9-81ED-4DB2-BD59-A6C34878D82A}">
                    <a16:rowId xmlns:a16="http://schemas.microsoft.com/office/drawing/2014/main" val="10002"/>
                  </a:ext>
                </a:extLst>
              </a:tr>
              <a:tr h="753182">
                <a:tc>
                  <a:txBody>
                    <a:bodyPr/>
                    <a:lstStyle/>
                    <a:p>
                      <a:pPr algn="ctr"/>
                      <a:r>
                        <a:rPr lang="en-US" sz="1800" dirty="0"/>
                        <a:t>Cool/Cold </a:t>
                      </a:r>
                      <a:endParaRPr lang="en-US" b="1" dirty="0"/>
                    </a:p>
                  </a:txBody>
                  <a:tcPr anchor="ctr"/>
                </a:tc>
                <a:tc>
                  <a:txBody>
                    <a:bodyPr/>
                    <a:lstStyle/>
                    <a:p>
                      <a:pPr algn="ctr"/>
                      <a:endParaRPr lang="en-US" dirty="0"/>
                    </a:p>
                    <a:p>
                      <a:pPr algn="ctr"/>
                      <a:endParaRPr lang="en-US" dirty="0"/>
                    </a:p>
                    <a:p>
                      <a:pPr algn="ctr"/>
                      <a:endParaRPr lang="en-US" dirty="0"/>
                    </a:p>
                  </a:txBody>
                  <a:tcPr/>
                </a:tc>
                <a:extLst>
                  <a:ext uri="{0D108BD9-81ED-4DB2-BD59-A6C34878D82A}">
                    <a16:rowId xmlns:a16="http://schemas.microsoft.com/office/drawing/2014/main" val="10003"/>
                  </a:ext>
                </a:extLst>
              </a:tr>
              <a:tr h="753182">
                <a:tc>
                  <a:txBody>
                    <a:bodyPr/>
                    <a:lstStyle/>
                    <a:p>
                      <a:pPr algn="ctr"/>
                      <a:r>
                        <a:rPr lang="en-US" sz="1800" dirty="0"/>
                        <a:t>Warm </a:t>
                      </a:r>
                      <a:endParaRPr lang="en-US" b="1" dirty="0"/>
                    </a:p>
                  </a:txBody>
                  <a:tcPr anchor="ctr"/>
                </a:tc>
                <a:tc>
                  <a:txBody>
                    <a:bodyPr/>
                    <a:lstStyle/>
                    <a:p>
                      <a:pPr algn="ctr"/>
                      <a:endParaRPr lang="en-US" dirty="0"/>
                    </a:p>
                    <a:p>
                      <a:pPr algn="ctr"/>
                      <a:endParaRPr lang="en-US" dirty="0"/>
                    </a:p>
                    <a:p>
                      <a:pPr algn="ctr"/>
                      <a:endParaRPr lang="en-US" dirty="0"/>
                    </a:p>
                  </a:txBody>
                  <a:tcPr/>
                </a:tc>
                <a:extLst>
                  <a:ext uri="{0D108BD9-81ED-4DB2-BD59-A6C34878D82A}">
                    <a16:rowId xmlns:a16="http://schemas.microsoft.com/office/drawing/2014/main" val="10004"/>
                  </a:ext>
                </a:extLst>
              </a:tr>
            </a:tbl>
          </a:graphicData>
        </a:graphic>
      </p:graphicFrame>
      <p:pic>
        <p:nvPicPr>
          <p:cNvPr id="6150" name="Picture 6" descr="\\biome\shared\Professional Development\Combination\RESPeCT\2.0 PD Curriculum Modules\Cohort 2\0k.2_Weather and Seasons\0.0 Production\final art\RES.C2.W.L0HO.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0" y="4953000"/>
            <a:ext cx="253423" cy="847551"/>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biome\shared\Professional Development\Combination\RESPeCT\2.0 PD Curriculum Modules\Cohort 2\0k.2_Weather and Seasons\0.0 Production\final art\RES.C2.W.L0HO.01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0" y="4038600"/>
            <a:ext cx="238052" cy="7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biome\shared\Professional Development\Combination\RESPeCT\2.0 PD Curriculum Modules\Cohort 2\0k.2_Weather and Seasons\0.0 Production\final art\RES.C2.W.L0HO.00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2800" y="2209800"/>
            <a:ext cx="697941" cy="69794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biome\shared\Professional Development\Combination\RESPeCT\2.0 PD Curriculum Modules\Cohort 2\0k.2_Weather and Seasons\0.0 Production\final art\RES.C2.W.L0HO.00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62800" y="3124200"/>
            <a:ext cx="767745" cy="76774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62800" y="4038600"/>
            <a:ext cx="228600" cy="762000"/>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62800" y="4953000"/>
            <a:ext cx="250052" cy="838200"/>
          </a:xfrm>
          <a:prstGeom prst="rect">
            <a:avLst/>
          </a:prstGeom>
        </p:spPr>
      </p:pic>
    </p:spTree>
    <p:extLst>
      <p:ext uri="{BB962C8B-B14F-4D97-AF65-F5344CB8AC3E}">
        <p14:creationId xmlns:p14="http://schemas.microsoft.com/office/powerpoint/2010/main" val="1524891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54584D-09F5-4C3F-96A0-7E60E0112D57}"/>
              </a:ext>
            </a:extLst>
          </p:cNvPr>
          <p:cNvPicPr>
            <a:picLocks noChangeAspect="1"/>
          </p:cNvPicPr>
          <p:nvPr/>
        </p:nvPicPr>
        <p:blipFill>
          <a:blip r:embed="rId3" cstate="print"/>
          <a:stretch>
            <a:fillRect/>
          </a:stretch>
        </p:blipFill>
        <p:spPr>
          <a:xfrm>
            <a:off x="4495800" y="2667000"/>
            <a:ext cx="4135979" cy="2987931"/>
          </a:xfrm>
          <a:prstGeom prst="rect">
            <a:avLst/>
          </a:prstGeom>
        </p:spPr>
      </p:pic>
      <p:sp>
        <p:nvSpPr>
          <p:cNvPr id="14" name="TextBox 13">
            <a:extLst>
              <a:ext uri="{FF2B5EF4-FFF2-40B4-BE49-F238E27FC236}">
                <a16:creationId xmlns:a16="http://schemas.microsoft.com/office/drawing/2014/main" id="{8610DB8D-761B-48BD-9484-07E6968F21AF}"/>
              </a:ext>
            </a:extLst>
          </p:cNvPr>
          <p:cNvSpPr txBox="1"/>
          <p:nvPr/>
        </p:nvSpPr>
        <p:spPr>
          <a:xfrm>
            <a:off x="5715000" y="5943600"/>
            <a:ext cx="2311204" cy="523220"/>
          </a:xfrm>
          <a:prstGeom prst="rect">
            <a:avLst/>
          </a:prstGeom>
          <a:noFill/>
        </p:spPr>
        <p:txBody>
          <a:bodyPr wrap="square" rtlCol="0">
            <a:spAutoFit/>
          </a:bodyPr>
          <a:lstStyle/>
          <a:p>
            <a:r>
              <a:rPr lang="en-US" sz="2800" dirty="0">
                <a:latin typeface="Calibri" panose="020F0502020204030204" pitchFamily="34" charset="0"/>
              </a:rPr>
              <a:t>Detroit, MI</a:t>
            </a:r>
          </a:p>
        </p:txBody>
      </p:sp>
      <p:sp>
        <p:nvSpPr>
          <p:cNvPr id="2" name="Title 1"/>
          <p:cNvSpPr>
            <a:spLocks noGrp="1"/>
          </p:cNvSpPr>
          <p:nvPr>
            <p:ph type="title"/>
          </p:nvPr>
        </p:nvSpPr>
        <p:spPr>
          <a:xfrm>
            <a:off x="685800" y="381000"/>
            <a:ext cx="7978140" cy="990600"/>
          </a:xfrm>
        </p:spPr>
        <p:txBody>
          <a:bodyPr>
            <a:normAutofit/>
          </a:bodyPr>
          <a:lstStyle/>
          <a:p>
            <a:r>
              <a:rPr lang="en-US" dirty="0"/>
              <a:t>Different Weather in Different Places</a:t>
            </a:r>
          </a:p>
        </p:txBody>
      </p:sp>
      <p:sp>
        <p:nvSpPr>
          <p:cNvPr id="8" name="Content Placeholder 7">
            <a:extLst>
              <a:ext uri="{FF2B5EF4-FFF2-40B4-BE49-F238E27FC236}">
                <a16:creationId xmlns:a16="http://schemas.microsoft.com/office/drawing/2014/main" id="{63422805-314F-452B-939F-CB4B3A466CC1}"/>
              </a:ext>
            </a:extLst>
          </p:cNvPr>
          <p:cNvSpPr>
            <a:spLocks noGrp="1"/>
          </p:cNvSpPr>
          <p:nvPr>
            <p:ph idx="1"/>
          </p:nvPr>
        </p:nvSpPr>
        <p:spPr>
          <a:xfrm>
            <a:off x="685800" y="1371600"/>
            <a:ext cx="8001000" cy="1219200"/>
          </a:xfrm>
        </p:spPr>
        <p:txBody>
          <a:bodyPr/>
          <a:lstStyle/>
          <a:p>
            <a:pPr marL="0" indent="0">
              <a:buNone/>
            </a:pPr>
            <a:r>
              <a:rPr lang="en-US" sz="3200" dirty="0"/>
              <a:t>I think the weather patterns in Pomona and Detroit are </a:t>
            </a:r>
            <a:r>
              <a:rPr lang="en-US" sz="3200" b="1" dirty="0"/>
              <a:t>[the same/different]</a:t>
            </a:r>
            <a:r>
              <a:rPr lang="en-US" sz="3200" dirty="0"/>
              <a:t>. </a:t>
            </a:r>
          </a:p>
        </p:txBody>
      </p:sp>
      <p:pic>
        <p:nvPicPr>
          <p:cNvPr id="9" name="Content Placeholder 4">
            <a:extLst>
              <a:ext uri="{FF2B5EF4-FFF2-40B4-BE49-F238E27FC236}">
                <a16:creationId xmlns:a16="http://schemas.microsoft.com/office/drawing/2014/main" id="{D8952321-9F5A-47C1-8406-53A382FF4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09600" y="2667000"/>
            <a:ext cx="3728044" cy="298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2AFC64A-F499-41BE-8553-89E9FD8F8E56}"/>
              </a:ext>
            </a:extLst>
          </p:cNvPr>
          <p:cNvSpPr txBox="1"/>
          <p:nvPr/>
        </p:nvSpPr>
        <p:spPr>
          <a:xfrm>
            <a:off x="1981200" y="5638800"/>
            <a:ext cx="2311204" cy="246221"/>
          </a:xfrm>
          <a:prstGeom prst="rect">
            <a:avLst/>
          </a:prstGeom>
          <a:noFill/>
        </p:spPr>
        <p:txBody>
          <a:bodyPr wrap="square" rtlCol="0">
            <a:spAutoFit/>
          </a:bodyPr>
          <a:lstStyle/>
          <a:p>
            <a:r>
              <a:rPr lang="en-US" sz="1000" dirty="0">
                <a:latin typeface="Calibri" panose="020F0502020204030204" pitchFamily="34" charset="0"/>
              </a:rPr>
              <a:t>Photo used with permission from BSCS</a:t>
            </a:r>
          </a:p>
        </p:txBody>
      </p:sp>
      <p:sp>
        <p:nvSpPr>
          <p:cNvPr id="12" name="TextBox 11">
            <a:extLst>
              <a:ext uri="{FF2B5EF4-FFF2-40B4-BE49-F238E27FC236}">
                <a16:creationId xmlns:a16="http://schemas.microsoft.com/office/drawing/2014/main" id="{8270B80F-0EC2-469F-AF05-E2AA9A527FD5}"/>
              </a:ext>
            </a:extLst>
          </p:cNvPr>
          <p:cNvSpPr txBox="1"/>
          <p:nvPr/>
        </p:nvSpPr>
        <p:spPr>
          <a:xfrm>
            <a:off x="6324600" y="5638800"/>
            <a:ext cx="2311204" cy="246221"/>
          </a:xfrm>
          <a:prstGeom prst="rect">
            <a:avLst/>
          </a:prstGeom>
          <a:noFill/>
        </p:spPr>
        <p:txBody>
          <a:bodyPr wrap="square" rtlCol="0">
            <a:spAutoFit/>
          </a:bodyPr>
          <a:lstStyle/>
          <a:p>
            <a:r>
              <a:rPr lang="en-US" sz="1000" dirty="0">
                <a:latin typeface="Calibri" panose="020F0502020204030204" pitchFamily="34" charset="0"/>
              </a:rPr>
              <a:t>Photo used with permission from BSCS</a:t>
            </a:r>
          </a:p>
        </p:txBody>
      </p:sp>
      <p:sp>
        <p:nvSpPr>
          <p:cNvPr id="13" name="TextBox 12">
            <a:extLst>
              <a:ext uri="{FF2B5EF4-FFF2-40B4-BE49-F238E27FC236}">
                <a16:creationId xmlns:a16="http://schemas.microsoft.com/office/drawing/2014/main" id="{BA6EB76A-2A70-421F-8D4D-48D801535D20}"/>
              </a:ext>
            </a:extLst>
          </p:cNvPr>
          <p:cNvSpPr txBox="1"/>
          <p:nvPr/>
        </p:nvSpPr>
        <p:spPr>
          <a:xfrm>
            <a:off x="1524000" y="5943600"/>
            <a:ext cx="2311204" cy="523220"/>
          </a:xfrm>
          <a:prstGeom prst="rect">
            <a:avLst/>
          </a:prstGeom>
          <a:noFill/>
        </p:spPr>
        <p:txBody>
          <a:bodyPr wrap="square" rtlCol="0">
            <a:spAutoFit/>
          </a:bodyPr>
          <a:lstStyle/>
          <a:p>
            <a:r>
              <a:rPr lang="en-US" sz="2800" dirty="0">
                <a:latin typeface="Calibri" panose="020F0502020204030204" pitchFamily="34" charset="0"/>
              </a:rPr>
              <a:t>Pomona, CA</a:t>
            </a:r>
          </a:p>
        </p:txBody>
      </p:sp>
    </p:spTree>
    <p:extLst>
      <p:ext uri="{BB962C8B-B14F-4D97-AF65-F5344CB8AC3E}">
        <p14:creationId xmlns:p14="http://schemas.microsoft.com/office/powerpoint/2010/main" val="3766149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br>
              <a:rPr lang="en-US" sz="3600" dirty="0"/>
            </a:br>
            <a:r>
              <a:rPr lang="en-US" dirty="0"/>
              <a:t>Reflect: Content Deepening Focus Question 1</a:t>
            </a:r>
            <a:br>
              <a:rPr lang="en-US" dirty="0"/>
            </a:br>
            <a:endParaRPr lang="en-US" dirty="0"/>
          </a:p>
        </p:txBody>
      </p:sp>
      <p:sp>
        <p:nvSpPr>
          <p:cNvPr id="3" name="Content Placeholder 2"/>
          <p:cNvSpPr>
            <a:spLocks noGrp="1"/>
          </p:cNvSpPr>
          <p:nvPr>
            <p:ph idx="1"/>
          </p:nvPr>
        </p:nvSpPr>
        <p:spPr>
          <a:xfrm>
            <a:off x="609600" y="1905000"/>
            <a:ext cx="8077200" cy="4191000"/>
          </a:xfrm>
        </p:spPr>
        <p:txBody>
          <a:bodyPr/>
          <a:lstStyle/>
          <a:p>
            <a:pPr marL="0" lvl="1" indent="0">
              <a:spcBef>
                <a:spcPts val="0"/>
              </a:spcBef>
              <a:spcAft>
                <a:spcPts val="2400"/>
              </a:spcAft>
              <a:buClrTx/>
              <a:buNone/>
            </a:pPr>
            <a:r>
              <a:rPr lang="en-US" sz="3200" dirty="0"/>
              <a:t>How is weather the same or different in different places?</a:t>
            </a:r>
          </a:p>
        </p:txBody>
      </p:sp>
    </p:spTree>
    <p:extLst>
      <p:ext uri="{BB962C8B-B14F-4D97-AF65-F5344CB8AC3E}">
        <p14:creationId xmlns:p14="http://schemas.microsoft.com/office/powerpoint/2010/main" val="3601624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552A8-5FD4-4B97-A2DB-63790FF04973}"/>
              </a:ext>
            </a:extLst>
          </p:cNvPr>
          <p:cNvSpPr>
            <a:spLocks noGrp="1"/>
          </p:cNvSpPr>
          <p:nvPr>
            <p:ph type="title"/>
          </p:nvPr>
        </p:nvSpPr>
        <p:spPr>
          <a:xfrm>
            <a:off x="762000" y="533400"/>
            <a:ext cx="7924800" cy="990600"/>
          </a:xfrm>
        </p:spPr>
        <p:txBody>
          <a:bodyPr>
            <a:normAutofit/>
          </a:bodyPr>
          <a:lstStyle/>
          <a:p>
            <a:pPr marL="777240"/>
            <a:r>
              <a:rPr lang="en-US" dirty="0"/>
              <a:t>Key Science Ideas</a:t>
            </a:r>
          </a:p>
        </p:txBody>
      </p:sp>
      <p:sp>
        <p:nvSpPr>
          <p:cNvPr id="4" name="Content Placeholder 3">
            <a:extLst>
              <a:ext uri="{FF2B5EF4-FFF2-40B4-BE49-F238E27FC236}">
                <a16:creationId xmlns:a16="http://schemas.microsoft.com/office/drawing/2014/main" id="{AAA4E4D7-1A2B-417A-85DB-9692BB33845E}"/>
              </a:ext>
            </a:extLst>
          </p:cNvPr>
          <p:cNvSpPr>
            <a:spLocks noGrp="1"/>
          </p:cNvSpPr>
          <p:nvPr>
            <p:ph idx="1"/>
          </p:nvPr>
        </p:nvSpPr>
        <p:spPr>
          <a:xfrm>
            <a:off x="762000" y="1600200"/>
            <a:ext cx="7924800" cy="4876800"/>
          </a:xfrm>
        </p:spPr>
        <p:txBody>
          <a:bodyPr/>
          <a:lstStyle/>
          <a:p>
            <a:pPr marL="365760" indent="-365760">
              <a:spcBef>
                <a:spcPts val="1200"/>
              </a:spcBef>
            </a:pPr>
            <a:r>
              <a:rPr lang="en-US" sz="3200" dirty="0"/>
              <a:t>Weather patterns are different in different places.</a:t>
            </a:r>
          </a:p>
          <a:p>
            <a:pPr marL="365760" indent="-365760">
              <a:spcBef>
                <a:spcPts val="1200"/>
              </a:spcBef>
            </a:pPr>
            <a:r>
              <a:rPr lang="en-US" sz="3200" dirty="0"/>
              <a:t>Some places have sunny, warm weather with very little precipitation, while other places can be cool and cloudy with </a:t>
            </a:r>
            <a:br>
              <a:rPr lang="en-US" sz="3200" dirty="0"/>
            </a:br>
            <a:r>
              <a:rPr lang="en-US" sz="3200" dirty="0"/>
              <a:t>more precipitation.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685800"/>
            <a:ext cx="685800" cy="685800"/>
          </a:xfrm>
          <a:prstGeom prst="rect">
            <a:avLst/>
          </a:prstGeom>
        </p:spPr>
      </p:pic>
    </p:spTree>
    <p:extLst>
      <p:ext uri="{BB962C8B-B14F-4D97-AF65-F5344CB8AC3E}">
        <p14:creationId xmlns:p14="http://schemas.microsoft.com/office/powerpoint/2010/main" val="319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711818" y="914401"/>
            <a:ext cx="5751203" cy="1477328"/>
          </a:xfrm>
          <a:prstGeom prst="rect">
            <a:avLst/>
          </a:prstGeom>
          <a:noFill/>
        </p:spPr>
        <p:txBody>
          <a:bodyPr wrap="square" rtlCol="0">
            <a:spAutoFit/>
          </a:bodyPr>
          <a:lstStyle/>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Weather and Seasons</a:t>
            </a:r>
          </a:p>
          <a:p>
            <a:pPr algn="ctr" defTabSz="457200">
              <a:spcAft>
                <a:spcPts val="1200"/>
              </a:spcAft>
            </a:pPr>
            <a:r>
              <a:rPr lang="en-US" sz="4000" b="1" dirty="0">
                <a:solidFill>
                  <a:srgbClr val="FFFF00"/>
                </a:solidFill>
                <a:latin typeface="Calibri" panose="020F0502020204030204" pitchFamily="34" charset="0"/>
                <a:cs typeface="Calibri" panose="020F0502020204030204" pitchFamily="34" charset="0"/>
              </a:rPr>
              <a:t>Lesson 5</a:t>
            </a:r>
            <a:endParaRPr lang="en-US" sz="4000" b="1" dirty="0">
              <a:solidFill>
                <a:srgbClr val="FFFF00"/>
              </a:solidFill>
              <a:effectLst>
                <a:outerShdw blurRad="50800" dist="38100" dir="2700000" algn="tl" rotWithShape="0">
                  <a:prstClr val="black">
                    <a:alpha val="40000"/>
                  </a:prstClr>
                </a:outerShdw>
              </a:effectLst>
              <a:latin typeface="Calibri" pitchFamily="34" charset="0"/>
              <a:cs typeface="Calibri" panose="020F0502020204030204" pitchFamily="34" charset="0"/>
            </a:endParaRPr>
          </a:p>
        </p:txBody>
      </p:sp>
      <p:sp>
        <p:nvSpPr>
          <p:cNvPr id="4" name="TextBox 3"/>
          <p:cNvSpPr txBox="1"/>
          <p:nvPr/>
        </p:nvSpPr>
        <p:spPr>
          <a:xfrm>
            <a:off x="7620000" y="7004692"/>
            <a:ext cx="1981200" cy="215444"/>
          </a:xfrm>
          <a:prstGeom prst="rect">
            <a:avLst/>
          </a:prstGeom>
          <a:noFill/>
        </p:spPr>
        <p:txBody>
          <a:bodyPr wrap="square" rtlCol="0">
            <a:spAutoFit/>
          </a:bodyPr>
          <a:lstStyle/>
          <a:p>
            <a:r>
              <a:rPr lang="en-US" sz="800" dirty="0">
                <a:solidFill>
                  <a:schemeClr val="bg1"/>
                </a:solidFill>
              </a:rPr>
              <a:t>Photo courtesy of pixabay.com</a:t>
            </a:r>
          </a:p>
        </p:txBody>
      </p:sp>
      <p:sp>
        <p:nvSpPr>
          <p:cNvPr id="11" name="TextBox 10">
            <a:extLst>
              <a:ext uri="{FF2B5EF4-FFF2-40B4-BE49-F238E27FC236}">
                <a16:creationId xmlns:a16="http://schemas.microsoft.com/office/drawing/2014/main" id="{C11DB66F-7BF8-4D27-93D0-9107884F75BE}"/>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380249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0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3000" dirty="0"/>
              <a:t>How can analyzing </a:t>
            </a:r>
            <a:br>
              <a:rPr lang="en-US" sz="3000" dirty="0"/>
            </a:br>
            <a:r>
              <a:rPr lang="en-US" sz="3000" dirty="0"/>
              <a:t>data and constructing explanations help students </a:t>
            </a:r>
            <a:r>
              <a:rPr lang="en-US" sz="3000" b="1" dirty="0"/>
              <a:t>move </a:t>
            </a:r>
            <a:br>
              <a:rPr lang="en-US" sz="3000" b="1" dirty="0"/>
            </a:br>
            <a:r>
              <a:rPr lang="en-US" sz="3000" b="1" dirty="0"/>
              <a:t>forward </a:t>
            </a:r>
            <a:r>
              <a:rPr lang="en-US" sz="3000" dirty="0"/>
              <a:t>toward </a:t>
            </a:r>
            <a:br>
              <a:rPr lang="en-US" sz="3000" dirty="0"/>
            </a:br>
            <a:r>
              <a:rPr lang="en-US" sz="3000" dirty="0"/>
              <a:t>deeper understandings of science ideas?</a:t>
            </a:r>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000" dirty="0"/>
              <a:t>Content Deepening</a:t>
            </a:r>
          </a:p>
        </p:txBody>
      </p:sp>
      <p:sp>
        <p:nvSpPr>
          <p:cNvPr id="5" name="Content Placeholder 4"/>
          <p:cNvSpPr>
            <a:spLocks noGrp="1"/>
          </p:cNvSpPr>
          <p:nvPr>
            <p:ph sz="quarter" idx="4"/>
          </p:nvPr>
        </p:nvSpPr>
        <p:spPr>
          <a:xfrm>
            <a:off x="4724400" y="1828800"/>
            <a:ext cx="4267200" cy="3810000"/>
          </a:xfrm>
        </p:spPr>
        <p:txBody>
          <a:bodyPr/>
          <a:lstStyle/>
          <a:p>
            <a:pPr>
              <a:spcBef>
                <a:spcPts val="1200"/>
              </a:spcBef>
            </a:pPr>
            <a:r>
              <a:rPr lang="en-US" sz="3000" dirty="0"/>
              <a:t>How is weather the same or different in different places?</a:t>
            </a:r>
          </a:p>
          <a:p>
            <a:pPr>
              <a:spcBef>
                <a:spcPts val="1200"/>
              </a:spcBef>
            </a:pPr>
            <a:r>
              <a:rPr lang="en-US" sz="3000" dirty="0"/>
              <a:t>How can we use what we know about weather patterns to decide whether a mystery city </a:t>
            </a:r>
            <a:br>
              <a:rPr lang="en-US" sz="3000" dirty="0"/>
            </a:br>
            <a:r>
              <a:rPr lang="en-US" sz="3000" dirty="0"/>
              <a:t>is Pomona?</a:t>
            </a:r>
          </a:p>
        </p:txBody>
      </p:sp>
    </p:spTree>
    <p:extLst>
      <p:ext uri="{BB962C8B-B14F-4D97-AF65-F5344CB8AC3E}">
        <p14:creationId xmlns:p14="http://schemas.microsoft.com/office/powerpoint/2010/main" val="298204439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2</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How can we use what we know about weather patterns to decide whether a mystery city is Pomona?</a:t>
            </a:r>
          </a:p>
        </p:txBody>
      </p:sp>
    </p:spTree>
    <p:extLst>
      <p:ext uri="{BB962C8B-B14F-4D97-AF65-F5344CB8AC3E}">
        <p14:creationId xmlns:p14="http://schemas.microsoft.com/office/powerpoint/2010/main" val="3601624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E5FB5D-7CE1-4244-A3A6-9D01CBCE4E59}"/>
              </a:ext>
            </a:extLst>
          </p:cNvPr>
          <p:cNvPicPr>
            <a:picLocks noChangeAspect="1"/>
          </p:cNvPicPr>
          <p:nvPr/>
        </p:nvPicPr>
        <p:blipFill>
          <a:blip r:embed="rId3" cstate="print"/>
          <a:stretch>
            <a:fillRect/>
          </a:stretch>
        </p:blipFill>
        <p:spPr>
          <a:xfrm>
            <a:off x="914400" y="4038600"/>
            <a:ext cx="3334801" cy="1511777"/>
          </a:xfrm>
          <a:prstGeom prst="rect">
            <a:avLst/>
          </a:prstGeom>
        </p:spPr>
      </p:pic>
      <p:pic>
        <p:nvPicPr>
          <p:cNvPr id="6" name="Picture 5">
            <a:extLst>
              <a:ext uri="{FF2B5EF4-FFF2-40B4-BE49-F238E27FC236}">
                <a16:creationId xmlns:a16="http://schemas.microsoft.com/office/drawing/2014/main" id="{443BACDD-F0AD-4C30-985E-3B0A45CD7CEA}"/>
              </a:ext>
            </a:extLst>
          </p:cNvPr>
          <p:cNvPicPr>
            <a:picLocks noChangeAspect="1"/>
          </p:cNvPicPr>
          <p:nvPr/>
        </p:nvPicPr>
        <p:blipFill>
          <a:blip r:embed="rId4" cstate="print"/>
          <a:stretch>
            <a:fillRect/>
          </a:stretch>
        </p:blipFill>
        <p:spPr>
          <a:xfrm>
            <a:off x="4876800" y="3886200"/>
            <a:ext cx="3581400" cy="1741111"/>
          </a:xfrm>
          <a:prstGeom prst="rect">
            <a:avLst/>
          </a:prstGeom>
        </p:spPr>
      </p:pic>
      <p:sp>
        <p:nvSpPr>
          <p:cNvPr id="7" name="Title 1"/>
          <p:cNvSpPr txBox="1">
            <a:spLocks/>
          </p:cNvSpPr>
          <p:nvPr/>
        </p:nvSpPr>
        <p:spPr>
          <a:xfrm>
            <a:off x="685800" y="457200"/>
            <a:ext cx="7924800" cy="990600"/>
          </a:xfrm>
          <a:prstGeom prst="rect">
            <a:avLst/>
          </a:prstGeom>
        </p:spPr>
        <p:txBody>
          <a:bodyPr vert="horz" lIns="91440" tIns="45720" rIns="91440" bIns="45720" rtlCol="0" anchor="ctr">
            <a:normAutofit/>
          </a:bodyPr>
          <a:lstStyle/>
          <a:p>
            <a:pPr lvl="0" eaLnBrk="0" fontAlgn="base" hangingPunct="0">
              <a:spcBef>
                <a:spcPct val="0"/>
              </a:spcBef>
              <a:spcAft>
                <a:spcPct val="0"/>
              </a:spcAft>
              <a:defRPr/>
            </a:pPr>
            <a:r>
              <a:rPr lang="en-US" sz="4000" spc="-100" dirty="0">
                <a:solidFill>
                  <a:schemeClr val="tx2"/>
                </a:solidFill>
                <a:latin typeface="Calibri" panose="020F0502020204030204" pitchFamily="34" charset="0"/>
                <a:ea typeface="+mj-ea"/>
                <a:cs typeface="+mj-cs"/>
              </a:rPr>
              <a:t>Lesson 5: Review of Key Science Ideas</a:t>
            </a:r>
            <a:endPar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
        <p:nvSpPr>
          <p:cNvPr id="9" name="TextBox 8"/>
          <p:cNvSpPr txBox="1"/>
          <p:nvPr/>
        </p:nvSpPr>
        <p:spPr>
          <a:xfrm>
            <a:off x="762000" y="1524000"/>
            <a:ext cx="7315200" cy="1723549"/>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3200" b="1" dirty="0">
                <a:latin typeface="Calibri" pitchFamily="34" charset="0"/>
              </a:rPr>
              <a:t>Weather</a:t>
            </a:r>
            <a:r>
              <a:rPr lang="en-US" sz="3200" dirty="0">
                <a:latin typeface="Calibri" pitchFamily="34" charset="0"/>
              </a:rPr>
              <a:t> is what it looks like and feels like outside.</a:t>
            </a:r>
          </a:p>
          <a:p>
            <a:pPr marL="365760" indent="-365760">
              <a:spcBef>
                <a:spcPts val="1200"/>
              </a:spcBef>
              <a:buClr>
                <a:schemeClr val="bg1">
                  <a:lumMod val="65000"/>
                </a:schemeClr>
              </a:buClr>
              <a:buFont typeface="Arial" pitchFamily="34" charset="0"/>
              <a:buChar char="•"/>
            </a:pPr>
            <a:r>
              <a:rPr lang="en-US" sz="3200" dirty="0">
                <a:latin typeface="Calibri" pitchFamily="34" charset="0"/>
              </a:rPr>
              <a:t>Weather changes from month to month.</a:t>
            </a:r>
          </a:p>
        </p:txBody>
      </p:sp>
    </p:spTree>
    <p:extLst>
      <p:ext uri="{BB962C8B-B14F-4D97-AF65-F5344CB8AC3E}">
        <p14:creationId xmlns:p14="http://schemas.microsoft.com/office/powerpoint/2010/main" val="291952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457200"/>
            <a:ext cx="79248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Lesson 5: Review of Key Science Ideas</a:t>
            </a:r>
          </a:p>
        </p:txBody>
      </p:sp>
      <p:sp>
        <p:nvSpPr>
          <p:cNvPr id="9" name="TextBox 8"/>
          <p:cNvSpPr txBox="1"/>
          <p:nvPr/>
        </p:nvSpPr>
        <p:spPr>
          <a:xfrm>
            <a:off x="762000" y="1524000"/>
            <a:ext cx="7315200" cy="584775"/>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3200" dirty="0">
                <a:latin typeface="Calibri" pitchFamily="34" charset="0"/>
              </a:rPr>
              <a:t>Weather changes during the day.</a:t>
            </a:r>
          </a:p>
        </p:txBody>
      </p:sp>
      <p:pic>
        <p:nvPicPr>
          <p:cNvPr id="8"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14400" y="2895600"/>
            <a:ext cx="3505200" cy="298177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200" y="2895600"/>
            <a:ext cx="3664346" cy="2939161"/>
          </a:xfrm>
          <a:prstGeom prst="rect">
            <a:avLst/>
          </a:prstGeom>
        </p:spPr>
      </p:pic>
      <p:sp>
        <p:nvSpPr>
          <p:cNvPr id="11" name="TextBox 10">
            <a:extLst>
              <a:ext uri="{FF2B5EF4-FFF2-40B4-BE49-F238E27FC236}">
                <a16:creationId xmlns:a16="http://schemas.microsoft.com/office/drawing/2014/main" id="{A09A3717-2A10-41CB-819B-D4C56340768A}"/>
              </a:ext>
            </a:extLst>
          </p:cNvPr>
          <p:cNvSpPr txBox="1"/>
          <p:nvPr/>
        </p:nvSpPr>
        <p:spPr>
          <a:xfrm>
            <a:off x="3276600" y="5867400"/>
            <a:ext cx="1069524" cy="246221"/>
          </a:xfrm>
          <a:prstGeom prst="rect">
            <a:avLst/>
          </a:prstGeom>
          <a:noFill/>
        </p:spPr>
        <p:txBody>
          <a:bodyPr wrap="none" rtlCol="0">
            <a:spAutoFit/>
          </a:bodyPr>
          <a:lstStyle/>
          <a:p>
            <a:r>
              <a:rPr lang="en-US" sz="1000" dirty="0">
                <a:latin typeface="Calibri" panose="020F0502020204030204" pitchFamily="34" charset="0"/>
              </a:rPr>
              <a:t>Courtesy of BSCS</a:t>
            </a:r>
          </a:p>
        </p:txBody>
      </p:sp>
      <p:sp>
        <p:nvSpPr>
          <p:cNvPr id="12" name="TextBox 11">
            <a:extLst>
              <a:ext uri="{FF2B5EF4-FFF2-40B4-BE49-F238E27FC236}">
                <a16:creationId xmlns:a16="http://schemas.microsoft.com/office/drawing/2014/main" id="{A09A3717-2A10-41CB-819B-D4C56340768A}"/>
              </a:ext>
            </a:extLst>
          </p:cNvPr>
          <p:cNvSpPr txBox="1"/>
          <p:nvPr/>
        </p:nvSpPr>
        <p:spPr>
          <a:xfrm>
            <a:off x="7239000" y="5867400"/>
            <a:ext cx="1069524" cy="246221"/>
          </a:xfrm>
          <a:prstGeom prst="rect">
            <a:avLst/>
          </a:prstGeom>
          <a:noFill/>
        </p:spPr>
        <p:txBody>
          <a:bodyPr wrap="none" rtlCol="0">
            <a:spAutoFit/>
          </a:bodyPr>
          <a:lstStyle/>
          <a:p>
            <a:r>
              <a:rPr lang="en-US" sz="1000" dirty="0">
                <a:latin typeface="Calibri" panose="020F0502020204030204" pitchFamily="34" charset="0"/>
              </a:rPr>
              <a:t>Courtesy of BSCS</a:t>
            </a:r>
          </a:p>
        </p:txBody>
      </p:sp>
      <p:sp>
        <p:nvSpPr>
          <p:cNvPr id="13" name="TextBox 12"/>
          <p:cNvSpPr txBox="1"/>
          <p:nvPr/>
        </p:nvSpPr>
        <p:spPr>
          <a:xfrm>
            <a:off x="1905000" y="2362200"/>
            <a:ext cx="1676400" cy="523220"/>
          </a:xfrm>
          <a:prstGeom prst="rect">
            <a:avLst/>
          </a:prstGeom>
          <a:noFill/>
        </p:spPr>
        <p:txBody>
          <a:bodyPr wrap="square" rtlCol="0">
            <a:spAutoFit/>
          </a:bodyPr>
          <a:lstStyle/>
          <a:p>
            <a:r>
              <a:rPr lang="en-US" sz="2800" b="1" dirty="0">
                <a:latin typeface="Calibri" pitchFamily="34" charset="0"/>
              </a:rPr>
              <a:t>Morning</a:t>
            </a:r>
          </a:p>
        </p:txBody>
      </p:sp>
      <p:sp>
        <p:nvSpPr>
          <p:cNvPr id="14" name="TextBox 13"/>
          <p:cNvSpPr txBox="1"/>
          <p:nvPr/>
        </p:nvSpPr>
        <p:spPr>
          <a:xfrm>
            <a:off x="5638800" y="2362200"/>
            <a:ext cx="1752600" cy="523220"/>
          </a:xfrm>
          <a:prstGeom prst="rect">
            <a:avLst/>
          </a:prstGeom>
          <a:noFill/>
        </p:spPr>
        <p:txBody>
          <a:bodyPr wrap="square" rtlCol="0">
            <a:spAutoFit/>
          </a:bodyPr>
          <a:lstStyle/>
          <a:p>
            <a:r>
              <a:rPr lang="en-US" sz="2800" b="1" dirty="0">
                <a:latin typeface="Calibri" pitchFamily="34" charset="0"/>
              </a:rPr>
              <a:t>Afternoon</a:t>
            </a:r>
          </a:p>
        </p:txBody>
      </p:sp>
    </p:spTree>
    <p:extLst>
      <p:ext uri="{BB962C8B-B14F-4D97-AF65-F5344CB8AC3E}">
        <p14:creationId xmlns:p14="http://schemas.microsoft.com/office/powerpoint/2010/main" val="2919522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381000"/>
            <a:ext cx="79248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Lesson 5: Review of Key Science</a:t>
            </a:r>
            <a:r>
              <a:rPr kumimoji="0" lang="en-US" sz="4000" b="0" i="0" u="none" strike="noStrike" kern="1200" cap="none" spc="-100" normalizeH="0" noProof="0" dirty="0">
                <a:ln>
                  <a:noFill/>
                </a:ln>
                <a:solidFill>
                  <a:schemeClr val="tx2"/>
                </a:solidFill>
                <a:effectLst/>
                <a:uLnTx/>
                <a:uFillTx/>
                <a:latin typeface="Calibri" panose="020F0502020204030204" pitchFamily="34" charset="0"/>
                <a:ea typeface="+mj-ea"/>
                <a:cs typeface="+mj-cs"/>
              </a:rPr>
              <a:t> Ideas</a:t>
            </a:r>
            <a:endPar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
        <p:nvSpPr>
          <p:cNvPr id="9" name="TextBox 8"/>
          <p:cNvSpPr txBox="1"/>
          <p:nvPr/>
        </p:nvSpPr>
        <p:spPr>
          <a:xfrm>
            <a:off x="762000" y="1371600"/>
            <a:ext cx="7543800" cy="1077218"/>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3200" dirty="0">
                <a:latin typeface="Calibri" pitchFamily="34" charset="0"/>
              </a:rPr>
              <a:t>Weather patterns are different in different places at the same time of year.</a:t>
            </a:r>
          </a:p>
        </p:txBody>
      </p:sp>
      <p:pic>
        <p:nvPicPr>
          <p:cNvPr id="16" name="Picture 15"/>
          <p:cNvPicPr>
            <a:picLocks noChangeAspect="1"/>
          </p:cNvPicPr>
          <p:nvPr/>
        </p:nvPicPr>
        <p:blipFill>
          <a:blip r:embed="rId3" cstate="print"/>
          <a:stretch>
            <a:fillRect/>
          </a:stretch>
        </p:blipFill>
        <p:spPr>
          <a:xfrm>
            <a:off x="1752600" y="2590800"/>
            <a:ext cx="6096000" cy="3581400"/>
          </a:xfrm>
          <a:prstGeom prst="rect">
            <a:avLst/>
          </a:prstGeom>
        </p:spPr>
      </p:pic>
      <p:sp>
        <p:nvSpPr>
          <p:cNvPr id="17" name="TextBox 16">
            <a:extLst>
              <a:ext uri="{FF2B5EF4-FFF2-40B4-BE49-F238E27FC236}">
                <a16:creationId xmlns:a16="http://schemas.microsoft.com/office/drawing/2014/main" id="{0609B300-863A-4C1D-8144-9D9EA0ACF526}"/>
              </a:ext>
            </a:extLst>
          </p:cNvPr>
          <p:cNvSpPr txBox="1"/>
          <p:nvPr/>
        </p:nvSpPr>
        <p:spPr>
          <a:xfrm>
            <a:off x="6781800" y="6172200"/>
            <a:ext cx="1069524" cy="246221"/>
          </a:xfrm>
          <a:prstGeom prst="rect">
            <a:avLst/>
          </a:prstGeom>
          <a:noFill/>
        </p:spPr>
        <p:txBody>
          <a:bodyPr wrap="none" rtlCol="0">
            <a:spAutoFit/>
          </a:bodyPr>
          <a:lstStyle/>
          <a:p>
            <a:r>
              <a:rPr lang="en-US" sz="1000" dirty="0">
                <a:latin typeface="Calibri" panose="020F0502020204030204" pitchFamily="34" charset="0"/>
              </a:rPr>
              <a:t>Courtesy of BSCS</a:t>
            </a:r>
          </a:p>
        </p:txBody>
      </p:sp>
    </p:spTree>
    <p:extLst>
      <p:ext uri="{BB962C8B-B14F-4D97-AF65-F5344CB8AC3E}">
        <p14:creationId xmlns:p14="http://schemas.microsoft.com/office/powerpoint/2010/main" val="2919522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r>
              <a:rPr lang="en-US" dirty="0"/>
              <a:t>Lesson 5: Review of Key Science Ideas</a:t>
            </a:r>
          </a:p>
        </p:txBody>
      </p:sp>
      <p:sp>
        <p:nvSpPr>
          <p:cNvPr id="3" name="Content Placeholder 2"/>
          <p:cNvSpPr>
            <a:spLocks noGrp="1"/>
          </p:cNvSpPr>
          <p:nvPr>
            <p:ph idx="1"/>
          </p:nvPr>
        </p:nvSpPr>
        <p:spPr>
          <a:xfrm>
            <a:off x="685800" y="1600200"/>
            <a:ext cx="8001000" cy="4876800"/>
          </a:xfrm>
        </p:spPr>
        <p:txBody>
          <a:bodyPr/>
          <a:lstStyle/>
          <a:p>
            <a:pPr marL="0" lvl="0" indent="0">
              <a:buNone/>
            </a:pPr>
            <a:r>
              <a:rPr lang="en-US" sz="3200" dirty="0"/>
              <a:t>We can tell what the weather is like outside </a:t>
            </a:r>
            <a:br>
              <a:rPr lang="en-US" sz="3200" dirty="0"/>
            </a:br>
            <a:r>
              <a:rPr lang="en-US" sz="3200" dirty="0"/>
              <a:t>by …</a:t>
            </a:r>
          </a:p>
          <a:p>
            <a:pPr marL="731520" indent="-365760">
              <a:spcBef>
                <a:spcPts val="2400"/>
              </a:spcBef>
            </a:pPr>
            <a:r>
              <a:rPr lang="en-US" sz="3200" dirty="0"/>
              <a:t>observing it,</a:t>
            </a:r>
          </a:p>
          <a:p>
            <a:pPr marL="731520" indent="-365760">
              <a:spcBef>
                <a:spcPts val="2400"/>
              </a:spcBef>
            </a:pPr>
            <a:r>
              <a:rPr lang="en-US" sz="3200" dirty="0"/>
              <a:t>feeling it, and</a:t>
            </a:r>
          </a:p>
          <a:p>
            <a:pPr marL="731520" indent="-365760">
              <a:spcBef>
                <a:spcPts val="2400"/>
              </a:spcBef>
            </a:pPr>
            <a:r>
              <a:rPr lang="en-US" sz="3200" dirty="0"/>
              <a:t>measuring it.</a:t>
            </a:r>
          </a:p>
          <a:p>
            <a:endParaRPr lang="en-US" dirty="0"/>
          </a:p>
        </p:txBody>
      </p:sp>
      <p:sp>
        <p:nvSpPr>
          <p:cNvPr id="4" name="AutoShape 2" descr="Image result for clipart brown ey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lipart brown ey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content.mycutegraphics.com/graphics/health/eye-brow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2438400"/>
            <a:ext cx="16002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images.clipartpanda.com/open-hand-clipart-bcdownload_hand-open-heavy-outline-clipart_hand_open_cartoony-310x40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8800" y="3505200"/>
            <a:ext cx="1182748"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69AFA94B-73A7-4898-9912-8E3501EB5DE5}"/>
              </a:ext>
            </a:extLst>
          </p:cNvPr>
          <p:cNvSpPr txBox="1"/>
          <p:nvPr/>
        </p:nvSpPr>
        <p:spPr>
          <a:xfrm>
            <a:off x="4267200" y="3505200"/>
            <a:ext cx="1346844" cy="215444"/>
          </a:xfrm>
          <a:prstGeom prst="rect">
            <a:avLst/>
          </a:prstGeom>
          <a:noFill/>
        </p:spPr>
        <p:txBody>
          <a:bodyPr wrap="none" rtlCol="0">
            <a:spAutoFit/>
          </a:bodyPr>
          <a:lstStyle/>
          <a:p>
            <a:r>
              <a:rPr lang="en-US" sz="800" dirty="0">
                <a:latin typeface="Calibri" panose="020F0502020204030204" pitchFamily="34" charset="0"/>
              </a:rPr>
              <a:t>Courtesy of Clipartmag.com</a:t>
            </a:r>
          </a:p>
        </p:txBody>
      </p:sp>
      <p:pic>
        <p:nvPicPr>
          <p:cNvPr id="10" name="Picture 9">
            <a:extLst>
              <a:ext uri="{FF2B5EF4-FFF2-40B4-BE49-F238E27FC236}">
                <a16:creationId xmlns:a16="http://schemas.microsoft.com/office/drawing/2014/main" id="{C0C23AE7-5566-4D91-B1B0-DC49D66DEF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3800" y="4572000"/>
            <a:ext cx="414648" cy="1536381"/>
          </a:xfrm>
          <a:prstGeom prst="rect">
            <a:avLst/>
          </a:prstGeom>
        </p:spPr>
      </p:pic>
      <p:sp>
        <p:nvSpPr>
          <p:cNvPr id="15" name="TextBox 14">
            <a:extLst>
              <a:ext uri="{FF2B5EF4-FFF2-40B4-BE49-F238E27FC236}">
                <a16:creationId xmlns:a16="http://schemas.microsoft.com/office/drawing/2014/main" id="{CA40E012-F149-404D-91AA-8053962000EC}"/>
              </a:ext>
            </a:extLst>
          </p:cNvPr>
          <p:cNvSpPr txBox="1"/>
          <p:nvPr/>
        </p:nvSpPr>
        <p:spPr>
          <a:xfrm>
            <a:off x="7239000" y="6172200"/>
            <a:ext cx="1213794" cy="215444"/>
          </a:xfrm>
          <a:prstGeom prst="rect">
            <a:avLst/>
          </a:prstGeom>
          <a:noFill/>
        </p:spPr>
        <p:txBody>
          <a:bodyPr wrap="none" rtlCol="0">
            <a:spAutoFit/>
          </a:bodyPr>
          <a:lstStyle/>
          <a:p>
            <a:r>
              <a:rPr lang="en-US" sz="800" dirty="0">
                <a:latin typeface="Calibri" panose="020F0502020204030204" pitchFamily="34" charset="0"/>
              </a:rPr>
              <a:t>Courtesy of Pixabay.com</a:t>
            </a:r>
          </a:p>
        </p:txBody>
      </p:sp>
      <p:sp>
        <p:nvSpPr>
          <p:cNvPr id="16" name="TextBox 15">
            <a:extLst>
              <a:ext uri="{FF2B5EF4-FFF2-40B4-BE49-F238E27FC236}">
                <a16:creationId xmlns:a16="http://schemas.microsoft.com/office/drawing/2014/main" id="{3897A3FE-F40E-44A0-85AE-3CD611384AED}"/>
              </a:ext>
            </a:extLst>
          </p:cNvPr>
          <p:cNvSpPr txBox="1"/>
          <p:nvPr/>
        </p:nvSpPr>
        <p:spPr>
          <a:xfrm>
            <a:off x="5715000" y="5105400"/>
            <a:ext cx="1346844" cy="215444"/>
          </a:xfrm>
          <a:prstGeom prst="rect">
            <a:avLst/>
          </a:prstGeom>
          <a:noFill/>
        </p:spPr>
        <p:txBody>
          <a:bodyPr wrap="none" rtlCol="0">
            <a:spAutoFit/>
          </a:bodyPr>
          <a:lstStyle/>
          <a:p>
            <a:r>
              <a:rPr lang="en-US" sz="800" dirty="0">
                <a:latin typeface="Calibri" panose="020F0502020204030204" pitchFamily="34" charset="0"/>
              </a:rPr>
              <a:t>Courtesy of Clipartmag.com</a:t>
            </a:r>
          </a:p>
        </p:txBody>
      </p:sp>
    </p:spTree>
    <p:extLst>
      <p:ext uri="{BB962C8B-B14F-4D97-AF65-F5344CB8AC3E}">
        <p14:creationId xmlns:p14="http://schemas.microsoft.com/office/powerpoint/2010/main" val="1444997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77973-3DB4-4AA6-BA7E-396D973F0E22}"/>
              </a:ext>
            </a:extLst>
          </p:cNvPr>
          <p:cNvSpPr>
            <a:spLocks noGrp="1"/>
          </p:cNvSpPr>
          <p:nvPr>
            <p:ph type="title"/>
          </p:nvPr>
        </p:nvSpPr>
        <p:spPr>
          <a:xfrm>
            <a:off x="609600" y="609600"/>
            <a:ext cx="8229600" cy="990600"/>
          </a:xfrm>
        </p:spPr>
        <p:txBody>
          <a:bodyPr/>
          <a:lstStyle/>
          <a:p>
            <a:r>
              <a:rPr lang="en-US" dirty="0"/>
              <a:t>Weather Detectives!</a:t>
            </a:r>
          </a:p>
        </p:txBody>
      </p:sp>
      <p:pic>
        <p:nvPicPr>
          <p:cNvPr id="2" name="Picture 1">
            <a:extLst>
              <a:ext uri="{FF2B5EF4-FFF2-40B4-BE49-F238E27FC236}">
                <a16:creationId xmlns:a16="http://schemas.microsoft.com/office/drawing/2014/main" id="{2EE2354A-68C9-4E6D-9D87-0D855C403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7443" y="1487719"/>
            <a:ext cx="2819400" cy="5164015"/>
          </a:xfrm>
          <a:prstGeom prst="rect">
            <a:avLst/>
          </a:prstGeom>
        </p:spPr>
      </p:pic>
      <p:pic>
        <p:nvPicPr>
          <p:cNvPr id="4" name="Picture 3">
            <a:extLst>
              <a:ext uri="{FF2B5EF4-FFF2-40B4-BE49-F238E27FC236}">
                <a16:creationId xmlns:a16="http://schemas.microsoft.com/office/drawing/2014/main" id="{BA5B3179-5107-4740-B862-4AC937323A4E}"/>
              </a:ext>
            </a:extLst>
          </p:cNvPr>
          <p:cNvPicPr>
            <a:picLocks noChangeAspect="1"/>
          </p:cNvPicPr>
          <p:nvPr/>
        </p:nvPicPr>
        <p:blipFill>
          <a:blip r:embed="rId4" cstate="print"/>
          <a:stretch>
            <a:fillRect/>
          </a:stretch>
        </p:blipFill>
        <p:spPr>
          <a:xfrm>
            <a:off x="1295400" y="1462252"/>
            <a:ext cx="2761159" cy="5205248"/>
          </a:xfrm>
          <a:prstGeom prst="rect">
            <a:avLst/>
          </a:prstGeom>
        </p:spPr>
      </p:pic>
    </p:spTree>
    <p:extLst>
      <p:ext uri="{BB962C8B-B14F-4D97-AF65-F5344CB8AC3E}">
        <p14:creationId xmlns:p14="http://schemas.microsoft.com/office/powerpoint/2010/main" val="2904220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990600"/>
          </a:xfrm>
        </p:spPr>
        <p:txBody>
          <a:bodyPr>
            <a:noAutofit/>
          </a:bodyPr>
          <a:lstStyle/>
          <a:p>
            <a:pPr lvl="0"/>
            <a:r>
              <a:rPr lang="en-US" dirty="0"/>
              <a:t>Weather Detectives!</a:t>
            </a:r>
          </a:p>
        </p:txBody>
      </p:sp>
      <p:sp>
        <p:nvSpPr>
          <p:cNvPr id="3" name="Content Placeholder 2"/>
          <p:cNvSpPr>
            <a:spLocks noGrp="1"/>
          </p:cNvSpPr>
          <p:nvPr>
            <p:ph idx="1"/>
          </p:nvPr>
        </p:nvSpPr>
        <p:spPr>
          <a:xfrm>
            <a:off x="533400" y="1524000"/>
            <a:ext cx="8229600" cy="5105400"/>
          </a:xfrm>
        </p:spPr>
        <p:txBody>
          <a:bodyPr/>
          <a:lstStyle/>
          <a:p>
            <a:pPr marL="0" indent="0">
              <a:spcBef>
                <a:spcPts val="1200"/>
              </a:spcBef>
              <a:buNone/>
            </a:pPr>
            <a:r>
              <a:rPr lang="en-US" sz="3200" i="1" dirty="0"/>
              <a:t>We claim that the mystery city is Pomona. Our evidence is _______. </a:t>
            </a:r>
          </a:p>
          <a:p>
            <a:pPr marL="0" indent="0">
              <a:spcBef>
                <a:spcPts val="1200"/>
              </a:spcBef>
              <a:buNone/>
            </a:pPr>
            <a:r>
              <a:rPr lang="en-US" sz="3200" i="1" dirty="0"/>
              <a:t>OR</a:t>
            </a:r>
          </a:p>
          <a:p>
            <a:pPr marL="0" indent="0">
              <a:spcBef>
                <a:spcPts val="1200"/>
              </a:spcBef>
              <a:buNone/>
            </a:pPr>
            <a:r>
              <a:rPr lang="en-US" sz="3200" i="1" dirty="0"/>
              <a:t>We claim that the mystery city is </a:t>
            </a:r>
            <a:r>
              <a:rPr lang="en-US" sz="3200" b="1" i="1" dirty="0"/>
              <a:t>NOT</a:t>
            </a:r>
            <a:r>
              <a:rPr lang="en-US" sz="3200" i="1" dirty="0"/>
              <a:t> Pomona. Our evidence is _______. </a:t>
            </a:r>
          </a:p>
        </p:txBody>
      </p:sp>
      <p:pic>
        <p:nvPicPr>
          <p:cNvPr id="4" name="Picture 3" descr="File:Circle-Thumb.png">
            <a:extLst>
              <a:ext uri="{FF2B5EF4-FFF2-40B4-BE49-F238E27FC236}">
                <a16:creationId xmlns:a16="http://schemas.microsoft.com/office/drawing/2014/main" id="{00000000-0008-0000-0000-00006E00000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43199" y="4780238"/>
            <a:ext cx="1387729" cy="1391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000000-0008-0000-0000-00009200000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4800600" y="48006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47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br>
              <a:rPr lang="en-US" sz="3600" dirty="0"/>
            </a:br>
            <a:r>
              <a:rPr lang="en-US" dirty="0"/>
              <a:t>Reflect: Content Deepening Focus Question 2</a:t>
            </a:r>
            <a:br>
              <a:rPr lang="en-US" dirty="0"/>
            </a:br>
            <a:endParaRPr lang="en-US" dirty="0"/>
          </a:p>
        </p:txBody>
      </p:sp>
      <p:sp>
        <p:nvSpPr>
          <p:cNvPr id="3" name="Content Placeholder 2"/>
          <p:cNvSpPr>
            <a:spLocks noGrp="1"/>
          </p:cNvSpPr>
          <p:nvPr>
            <p:ph idx="1"/>
          </p:nvPr>
        </p:nvSpPr>
        <p:spPr>
          <a:xfrm>
            <a:off x="609600" y="1905000"/>
            <a:ext cx="8077200" cy="4191000"/>
          </a:xfrm>
        </p:spPr>
        <p:txBody>
          <a:bodyPr/>
          <a:lstStyle/>
          <a:p>
            <a:pPr marL="0" lvl="1" indent="0">
              <a:spcBef>
                <a:spcPts val="0"/>
              </a:spcBef>
              <a:spcAft>
                <a:spcPts val="2400"/>
              </a:spcAft>
              <a:buClrTx/>
              <a:buNone/>
            </a:pPr>
            <a:r>
              <a:rPr lang="en-US" sz="3200" dirty="0"/>
              <a:t>How can we use what we know about weather patterns to decide whether a mystery city is Pomona?</a:t>
            </a:r>
          </a:p>
        </p:txBody>
      </p:sp>
    </p:spTree>
    <p:extLst>
      <p:ext uri="{BB962C8B-B14F-4D97-AF65-F5344CB8AC3E}">
        <p14:creationId xmlns:p14="http://schemas.microsoft.com/office/powerpoint/2010/main" val="3601624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52681-8CCA-4DDA-AF07-C79F0C7ADD84}"/>
              </a:ext>
            </a:extLst>
          </p:cNvPr>
          <p:cNvSpPr>
            <a:spLocks noGrp="1"/>
          </p:cNvSpPr>
          <p:nvPr>
            <p:ph type="title"/>
          </p:nvPr>
        </p:nvSpPr>
        <p:spPr>
          <a:xfrm>
            <a:off x="838200" y="533400"/>
            <a:ext cx="7848600" cy="990600"/>
          </a:xfrm>
        </p:spPr>
        <p:txBody>
          <a:bodyPr/>
          <a:lstStyle/>
          <a:p>
            <a:r>
              <a:rPr lang="en-US" dirty="0"/>
              <a:t>Investigating Temperature Differences</a:t>
            </a:r>
          </a:p>
        </p:txBody>
      </p:sp>
      <p:sp>
        <p:nvSpPr>
          <p:cNvPr id="7" name="Content Placeholder 6">
            <a:extLst>
              <a:ext uri="{FF2B5EF4-FFF2-40B4-BE49-F238E27FC236}">
                <a16:creationId xmlns:a16="http://schemas.microsoft.com/office/drawing/2014/main" id="{788D34C8-E0B8-4E82-B061-0BC866E4E651}"/>
              </a:ext>
            </a:extLst>
          </p:cNvPr>
          <p:cNvSpPr>
            <a:spLocks noGrp="1"/>
          </p:cNvSpPr>
          <p:nvPr>
            <p:ph idx="1"/>
          </p:nvPr>
        </p:nvSpPr>
        <p:spPr>
          <a:xfrm>
            <a:off x="685800" y="1600200"/>
            <a:ext cx="8001000" cy="4876800"/>
          </a:xfrm>
        </p:spPr>
        <p:txBody>
          <a:bodyPr/>
          <a:lstStyle/>
          <a:p>
            <a:pPr marL="365760" indent="-365760">
              <a:spcBef>
                <a:spcPts val="1200"/>
              </a:spcBef>
              <a:buNone/>
            </a:pPr>
            <a:r>
              <a:rPr lang="en-US" sz="3200" b="1" dirty="0"/>
              <a:t>		</a:t>
            </a:r>
          </a:p>
        </p:txBody>
      </p:sp>
      <p:graphicFrame>
        <p:nvGraphicFramePr>
          <p:cNvPr id="8" name="Table 7"/>
          <p:cNvGraphicFramePr>
            <a:graphicFrameLocks noGrp="1"/>
          </p:cNvGraphicFramePr>
          <p:nvPr/>
        </p:nvGraphicFramePr>
        <p:xfrm>
          <a:off x="838200" y="1676400"/>
          <a:ext cx="7315200" cy="457191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6858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chemeClr val="tx1"/>
                          </a:solidFill>
                          <a:latin typeface="Calibri" pitchFamily="34" charset="0"/>
                        </a:rPr>
                        <a:t>Similarities and Differences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 b="1" i="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94360">
                <a:tc>
                  <a:txBody>
                    <a:bodyPr/>
                    <a:lstStyle/>
                    <a:p>
                      <a:pPr algn="ctr"/>
                      <a:r>
                        <a:rPr lang="en-US" sz="2800" b="1" dirty="0">
                          <a:latin typeface="Calibri" pitchFamily="34" charset="0"/>
                        </a:rPr>
                        <a:t>San Francisco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Colorado Springs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2800" b="1" dirty="0">
                          <a:latin typeface="Calibri" pitchFamily="34" charset="0"/>
                        </a:rPr>
                        <a:t>St. Louis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2765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2326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 name="Group 3"/>
          <p:cNvGrpSpPr/>
          <p:nvPr/>
        </p:nvGrpSpPr>
        <p:grpSpPr>
          <a:xfrm>
            <a:off x="304800" y="533400"/>
            <a:ext cx="8536298" cy="6324600"/>
            <a:chOff x="304800" y="533400"/>
            <a:chExt cx="8536298" cy="6324600"/>
          </a:xfrm>
        </p:grpSpPr>
        <p:pic>
          <p:nvPicPr>
            <p:cNvPr id="2" name="Picture 1" descr="03_Gr6_SEC_Day_3_JSM_03_16_Slide_0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1241286"/>
              <a:ext cx="8536298" cy="5616714"/>
            </a:xfrm>
            <a:prstGeom prst="rect">
              <a:avLst/>
            </a:prstGeom>
          </p:spPr>
        </p:pic>
        <p:sp>
          <p:nvSpPr>
            <p:cNvPr id="3" name="TextBox 2"/>
            <p:cNvSpPr txBox="1"/>
            <p:nvPr/>
          </p:nvSpPr>
          <p:spPr>
            <a:xfrm>
              <a:off x="457200" y="533400"/>
              <a:ext cx="8155298" cy="707886"/>
            </a:xfrm>
            <a:prstGeom prst="rect">
              <a:avLst/>
            </a:prstGeom>
            <a:noFill/>
          </p:spPr>
          <p:txBody>
            <a:bodyPr wrap="square" rtlCol="0">
              <a:spAutoFit/>
            </a:bodyPr>
            <a:lstStyle/>
            <a:p>
              <a:r>
                <a:rPr lang="en-US" sz="4000" b="1" dirty="0">
                  <a:solidFill>
                    <a:srgbClr val="FFFF00"/>
                  </a:solidFill>
                  <a:latin typeface="Calibri" panose="020F0502020204030204" pitchFamily="34" charset="0"/>
                  <a:cs typeface="Calibri" panose="020F0502020204030204" pitchFamily="34" charset="0"/>
                </a:rPr>
                <a:t>Investigating Temperature Variations</a:t>
              </a:r>
            </a:p>
          </p:txBody>
        </p:sp>
      </p:grpSp>
      <p:sp>
        <p:nvSpPr>
          <p:cNvPr id="5" name="Rectangle 4">
            <a:extLst>
              <a:ext uri="{FF2B5EF4-FFF2-40B4-BE49-F238E27FC236}">
                <a16:creationId xmlns:a16="http://schemas.microsoft.com/office/drawing/2014/main" id="{B884E5CB-5743-4E46-85D0-DE18194E7C0B}"/>
              </a:ext>
            </a:extLst>
          </p:cNvPr>
          <p:cNvSpPr/>
          <p:nvPr/>
        </p:nvSpPr>
        <p:spPr>
          <a:xfrm>
            <a:off x="7652657" y="6248400"/>
            <a:ext cx="1186543" cy="215444"/>
          </a:xfrm>
          <a:prstGeom prst="rect">
            <a:avLst/>
          </a:prstGeom>
        </p:spPr>
        <p:txBody>
          <a:bodyPr wrap="none">
            <a:spAutoFit/>
          </a:bodyPr>
          <a:lstStyle/>
          <a:p>
            <a:r>
              <a:rPr lang="en-US" sz="800" b="1" dirty="0">
                <a:solidFill>
                  <a:schemeClr val="bg1"/>
                </a:solidFill>
                <a:latin typeface="Calibri" panose="020F0502020204030204" pitchFamily="34" charset="0"/>
                <a:cs typeface="Calibri" panose="020F0502020204030204" pitchFamily="34" charset="0"/>
              </a:rPr>
              <a:t>Photo courtesy of USGS</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45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643A2322-4A21-42FB-8494-53ADB0CEF0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1600200" y="457200"/>
            <a:ext cx="58499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828800" y="4038600"/>
            <a:ext cx="2676002" cy="914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342" y="1450882"/>
            <a:ext cx="7685428" cy="2133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9399" y="3733800"/>
            <a:ext cx="7715315" cy="2971800"/>
          </a:xfrm>
          <a:prstGeom prst="rect">
            <a:avLst/>
          </a:prstGeom>
        </p:spPr>
      </p:pic>
      <p:sp>
        <p:nvSpPr>
          <p:cNvPr id="7" name="TextBox 6"/>
          <p:cNvSpPr txBox="1"/>
          <p:nvPr/>
        </p:nvSpPr>
        <p:spPr>
          <a:xfrm>
            <a:off x="714342" y="1144173"/>
            <a:ext cx="7685428" cy="338554"/>
          </a:xfrm>
          <a:prstGeom prst="rect">
            <a:avLst/>
          </a:prstGeom>
          <a:solidFill>
            <a:schemeClr val="bg1"/>
          </a:solidFill>
        </p:spPr>
        <p:txBody>
          <a:bodyPr wrap="square" rtlCol="0">
            <a:spAutoFit/>
          </a:bodyPr>
          <a:lstStyle/>
          <a:p>
            <a:pPr algn="ctr"/>
            <a:r>
              <a:rPr lang="en-US" sz="1600" b="1" dirty="0"/>
              <a:t>DATA TABLE</a:t>
            </a:r>
          </a:p>
        </p:txBody>
      </p:sp>
      <p:sp>
        <p:nvSpPr>
          <p:cNvPr id="9" name="Title 1">
            <a:extLst>
              <a:ext uri="{FF2B5EF4-FFF2-40B4-BE49-F238E27FC236}">
                <a16:creationId xmlns:a16="http://schemas.microsoft.com/office/drawing/2014/main" id="{DADB856F-A96F-479E-9C67-27C9A67BC2AB}"/>
              </a:ext>
            </a:extLst>
          </p:cNvPr>
          <p:cNvSpPr>
            <a:spLocks noGrp="1"/>
          </p:cNvSpPr>
          <p:nvPr>
            <p:ph type="title"/>
          </p:nvPr>
        </p:nvSpPr>
        <p:spPr>
          <a:xfrm>
            <a:off x="457200" y="457200"/>
            <a:ext cx="8458200" cy="762000"/>
          </a:xfrm>
        </p:spPr>
        <p:txBody>
          <a:bodyPr>
            <a:noAutofit/>
          </a:bodyPr>
          <a:lstStyle/>
          <a:p>
            <a:r>
              <a:rPr lang="en-US" sz="3800" dirty="0"/>
              <a:t>Investigating Temperature Variations</a:t>
            </a:r>
          </a:p>
        </p:txBody>
      </p:sp>
    </p:spTree>
    <p:extLst>
      <p:ext uri="{BB962C8B-B14F-4D97-AF65-F5344CB8AC3E}">
        <p14:creationId xmlns:p14="http://schemas.microsoft.com/office/powerpoint/2010/main" val="1860241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762000"/>
          </a:xfrm>
        </p:spPr>
        <p:txBody>
          <a:bodyPr>
            <a:noAutofit/>
          </a:bodyPr>
          <a:lstStyle/>
          <a:p>
            <a:r>
              <a:rPr lang="en-US" sz="3800" dirty="0"/>
              <a:t>Investigating Temperature Variations</a:t>
            </a:r>
          </a:p>
        </p:txBody>
      </p:sp>
      <p:sp>
        <p:nvSpPr>
          <p:cNvPr id="3" name="Content Placeholder 2"/>
          <p:cNvSpPr>
            <a:spLocks noGrp="1"/>
          </p:cNvSpPr>
          <p:nvPr>
            <p:ph idx="1"/>
          </p:nvPr>
        </p:nvSpPr>
        <p:spPr>
          <a:xfrm>
            <a:off x="457200" y="1295400"/>
            <a:ext cx="8458200" cy="5334000"/>
          </a:xfrm>
        </p:spPr>
        <p:txBody>
          <a:bodyPr/>
          <a:lstStyle/>
          <a:p>
            <a:pPr marL="365760" indent="-365760">
              <a:spcBef>
                <a:spcPts val="600"/>
              </a:spcBef>
              <a:spcAft>
                <a:spcPts val="0"/>
              </a:spcAft>
              <a:buFont typeface="+mj-lt"/>
              <a:buAutoNum type="arabicPeriod"/>
            </a:pPr>
            <a:r>
              <a:rPr lang="en-US" sz="2700" dirty="0"/>
              <a:t>Work with your partner to investigate temperature patterns in three US cities at about the same latitude: </a:t>
            </a:r>
            <a:br>
              <a:rPr lang="en-US" sz="2700" dirty="0"/>
            </a:br>
            <a:r>
              <a:rPr lang="en-US" sz="2700" dirty="0"/>
              <a:t>San Francisco, Colorado Springs, and St. Louis.</a:t>
            </a:r>
          </a:p>
          <a:p>
            <a:pPr marL="365760" indent="-365760">
              <a:spcBef>
                <a:spcPts val="600"/>
              </a:spcBef>
              <a:spcAft>
                <a:spcPts val="0"/>
              </a:spcAft>
              <a:buFont typeface="+mj-lt"/>
              <a:buAutoNum type="arabicPeriod"/>
            </a:pPr>
            <a:r>
              <a:rPr lang="en-US" sz="2700" dirty="0"/>
              <a:t>Examine the data table (handout 3.5) and the map (handout 3.4). Then plot the temperature data for </a:t>
            </a:r>
            <a:br>
              <a:rPr lang="en-US" sz="2700" dirty="0"/>
            </a:br>
            <a:r>
              <a:rPr lang="en-US" sz="2700" dirty="0"/>
              <a:t>each city on your own line graph. </a:t>
            </a:r>
          </a:p>
          <a:p>
            <a:pPr marL="731520" indent="0">
              <a:spcBef>
                <a:spcPts val="600"/>
              </a:spcBef>
              <a:spcAft>
                <a:spcPts val="0"/>
              </a:spcAft>
              <a:buNone/>
            </a:pPr>
            <a:r>
              <a:rPr lang="en-US" sz="2700" b="1" dirty="0"/>
              <a:t>Note: </a:t>
            </a:r>
            <a:r>
              <a:rPr lang="en-US" sz="2700" dirty="0"/>
              <a:t>Choose an appropriate scale to make sure the data for all three cities fits on the graph. (See graph instructions on handout 3.5.) </a:t>
            </a:r>
          </a:p>
          <a:p>
            <a:pPr marL="365760" indent="-365760">
              <a:spcBef>
                <a:spcPts val="600"/>
              </a:spcBef>
              <a:spcAft>
                <a:spcPts val="0"/>
              </a:spcAft>
              <a:buFont typeface="+mj-lt"/>
              <a:buAutoNum type="arabicPeriod" startAt="3"/>
            </a:pPr>
            <a:r>
              <a:rPr lang="en-US" sz="2700" dirty="0"/>
              <a:t>After completing your graphs, compare the temperature patterns for each city and answer the questions on the handout.</a:t>
            </a:r>
            <a:endParaRPr lang="en-US" sz="2700" i="1" dirty="0"/>
          </a:p>
          <a:p>
            <a:pPr algn="just">
              <a:spcBef>
                <a:spcPts val="0"/>
              </a:spcBef>
              <a:spcAft>
                <a:spcPts val="1200"/>
              </a:spcAft>
            </a:pPr>
            <a:endParaRPr lang="en-US" dirty="0"/>
          </a:p>
          <a:p>
            <a:pPr algn="just">
              <a:spcBef>
                <a:spcPts val="0"/>
              </a:spcBef>
              <a:spcAft>
                <a:spcPts val="1200"/>
              </a:spcAft>
            </a:pPr>
            <a:endParaRPr lang="en-US" dirty="0"/>
          </a:p>
        </p:txBody>
      </p:sp>
    </p:spTree>
    <p:extLst>
      <p:ext uri="{BB962C8B-B14F-4D97-AF65-F5344CB8AC3E}">
        <p14:creationId xmlns:p14="http://schemas.microsoft.com/office/powerpoint/2010/main" val="2893575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B3679-AB18-4587-9509-674502E54ED0}"/>
              </a:ext>
            </a:extLst>
          </p:cNvPr>
          <p:cNvSpPr>
            <a:spLocks noGrp="1"/>
          </p:cNvSpPr>
          <p:nvPr>
            <p:ph type="title"/>
          </p:nvPr>
        </p:nvSpPr>
        <p:spPr>
          <a:xfrm>
            <a:off x="685800" y="457200"/>
            <a:ext cx="8001000" cy="990600"/>
          </a:xfrm>
        </p:spPr>
        <p:txBody>
          <a:bodyPr>
            <a:normAutofit/>
          </a:bodyPr>
          <a:lstStyle/>
          <a:p>
            <a:r>
              <a:rPr lang="en-US" dirty="0"/>
              <a:t>Investigating Temperature Variations</a:t>
            </a:r>
          </a:p>
        </p:txBody>
      </p:sp>
      <p:sp>
        <p:nvSpPr>
          <p:cNvPr id="5" name="Content Placeholder 4">
            <a:extLst>
              <a:ext uri="{FF2B5EF4-FFF2-40B4-BE49-F238E27FC236}">
                <a16:creationId xmlns:a16="http://schemas.microsoft.com/office/drawing/2014/main" id="{C034717B-561E-4FA8-A257-9C22B197B072}"/>
              </a:ext>
            </a:extLst>
          </p:cNvPr>
          <p:cNvSpPr>
            <a:spLocks noGrp="1"/>
          </p:cNvSpPr>
          <p:nvPr>
            <p:ph idx="1"/>
          </p:nvPr>
        </p:nvSpPr>
        <p:spPr>
          <a:xfrm>
            <a:off x="685800" y="1447800"/>
            <a:ext cx="8001000" cy="4876800"/>
          </a:xfrm>
        </p:spPr>
        <p:txBody>
          <a:bodyPr/>
          <a:lstStyle/>
          <a:p>
            <a:pPr marL="365760" indent="-365760">
              <a:spcBef>
                <a:spcPts val="1200"/>
              </a:spcBef>
            </a:pPr>
            <a:r>
              <a:rPr lang="en-US" sz="3200" dirty="0"/>
              <a:t>Work with your partner to develop several working hypotheses that explain the temperature trends for each of the three cities. </a:t>
            </a:r>
          </a:p>
          <a:p>
            <a:pPr marL="365760" indent="-365760">
              <a:spcBef>
                <a:spcPts val="1200"/>
              </a:spcBef>
            </a:pPr>
            <a:r>
              <a:rPr lang="en-US" sz="3200" dirty="0"/>
              <a:t>Compare the line graphs you created on the handout, look at the locations of the cities on the map, and examine the temperature and elevation data for each city.</a:t>
            </a:r>
          </a:p>
          <a:p>
            <a:pPr marL="365760" indent="-365760">
              <a:spcBef>
                <a:spcPts val="1200"/>
              </a:spcBef>
            </a:pPr>
            <a:r>
              <a:rPr lang="en-US" sz="3200" dirty="0"/>
              <a:t>Be ready to share your ideas with the group.</a:t>
            </a:r>
          </a:p>
        </p:txBody>
      </p:sp>
    </p:spTree>
    <p:extLst>
      <p:ext uri="{BB962C8B-B14F-4D97-AF65-F5344CB8AC3E}">
        <p14:creationId xmlns:p14="http://schemas.microsoft.com/office/powerpoint/2010/main" val="580390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9400" y="6096000"/>
            <a:ext cx="1752600" cy="215444"/>
          </a:xfrm>
          <a:prstGeom prst="rect">
            <a:avLst/>
          </a:prstGeom>
          <a:noFill/>
        </p:spPr>
        <p:txBody>
          <a:bodyPr wrap="square" rtlCol="0">
            <a:spAutoFit/>
          </a:bodyPr>
          <a:lstStyle/>
          <a:p>
            <a:pPr algn="r"/>
            <a:r>
              <a:rPr lang="en-US" sz="800" dirty="0">
                <a:solidFill>
                  <a:srgbClr val="000000"/>
                </a:solidFill>
              </a:rPr>
              <a:t>Courtesy of Cal Poly Pomona</a:t>
            </a:r>
          </a:p>
        </p:txBody>
      </p:sp>
      <p:sp>
        <p:nvSpPr>
          <p:cNvPr id="3" name="Title 2">
            <a:extLst>
              <a:ext uri="{FF2B5EF4-FFF2-40B4-BE49-F238E27FC236}">
                <a16:creationId xmlns:a16="http://schemas.microsoft.com/office/drawing/2014/main" id="{F17BD332-1F05-43EE-B07D-3E39FE627F28}"/>
              </a:ext>
            </a:extLst>
          </p:cNvPr>
          <p:cNvSpPr>
            <a:spLocks noGrp="1"/>
          </p:cNvSpPr>
          <p:nvPr>
            <p:ph type="title"/>
          </p:nvPr>
        </p:nvSpPr>
        <p:spPr>
          <a:xfrm>
            <a:off x="457200" y="533400"/>
            <a:ext cx="8229600" cy="990600"/>
          </a:xfrm>
        </p:spPr>
        <p:txBody>
          <a:bodyPr>
            <a:normAutofit/>
          </a:bodyPr>
          <a:lstStyle/>
          <a:p>
            <a:r>
              <a:rPr lang="en-US" dirty="0"/>
              <a:t>Temperature Variations in Soil and Water</a:t>
            </a:r>
          </a:p>
        </p:txBody>
      </p:sp>
      <p:pic>
        <p:nvPicPr>
          <p:cNvPr id="7" name="Content Placeholder 6">
            <a:extLst>
              <a:ext uri="{FF2B5EF4-FFF2-40B4-BE49-F238E27FC236}">
                <a16:creationId xmlns:a16="http://schemas.microsoft.com/office/drawing/2014/main" id="{468FA5C8-7D57-4E81-9EAA-A9162AE450B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85800" y="1600200"/>
            <a:ext cx="7848600" cy="4522728"/>
          </a:xfrm>
          <a:prstGeom prst="rect">
            <a:avLst/>
          </a:prstGeom>
        </p:spPr>
      </p:pic>
    </p:spTree>
    <p:extLst>
      <p:ext uri="{BB962C8B-B14F-4D97-AF65-F5344CB8AC3E}">
        <p14:creationId xmlns:p14="http://schemas.microsoft.com/office/powerpoint/2010/main" val="2501908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p:cNvSpPr txBox="1"/>
          <p:nvPr/>
        </p:nvSpPr>
        <p:spPr>
          <a:xfrm>
            <a:off x="0" y="381000"/>
            <a:ext cx="9144000"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Temperature Variations in Soil and Water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9731" y="1160681"/>
            <a:ext cx="6344535" cy="17433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24550" y="2919350"/>
            <a:ext cx="4894895" cy="3710050"/>
          </a:xfrm>
          <a:prstGeom prst="rect">
            <a:avLst/>
          </a:prstGeom>
        </p:spPr>
      </p:pic>
    </p:spTree>
    <p:extLst>
      <p:ext uri="{BB962C8B-B14F-4D97-AF65-F5344CB8AC3E}">
        <p14:creationId xmlns:p14="http://schemas.microsoft.com/office/powerpoint/2010/main" val="4194519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14400"/>
          </a:xfrm>
        </p:spPr>
        <p:txBody>
          <a:bodyPr>
            <a:noAutofit/>
          </a:bodyPr>
          <a:lstStyle/>
          <a:p>
            <a:r>
              <a:rPr lang="en-US" dirty="0"/>
              <a:t>Temperature Variations in Soil and Water</a:t>
            </a:r>
          </a:p>
        </p:txBody>
      </p:sp>
      <p:sp>
        <p:nvSpPr>
          <p:cNvPr id="3" name="Content Placeholder 2"/>
          <p:cNvSpPr>
            <a:spLocks noGrp="1"/>
          </p:cNvSpPr>
          <p:nvPr>
            <p:ph idx="1"/>
          </p:nvPr>
        </p:nvSpPr>
        <p:spPr>
          <a:xfrm>
            <a:off x="457200" y="1219200"/>
            <a:ext cx="8382000" cy="5334000"/>
          </a:xfrm>
        </p:spPr>
        <p:txBody>
          <a:bodyPr/>
          <a:lstStyle/>
          <a:p>
            <a:pPr marL="0" indent="0">
              <a:spcBef>
                <a:spcPts val="0"/>
              </a:spcBef>
              <a:spcAft>
                <a:spcPts val="0"/>
              </a:spcAft>
              <a:buNone/>
            </a:pPr>
            <a:r>
              <a:rPr lang="en-US" sz="2700" b="1" dirty="0"/>
              <a:t>Purpose: </a:t>
            </a:r>
            <a:r>
              <a:rPr lang="en-US" sz="2700" dirty="0"/>
              <a:t>To investigate heating and cooling rates of soil and water</a:t>
            </a:r>
            <a:endParaRPr lang="en-US" sz="2700" b="1" dirty="0"/>
          </a:p>
          <a:p>
            <a:pPr marL="365760" indent="-365760">
              <a:spcBef>
                <a:spcPts val="600"/>
              </a:spcBef>
              <a:spcAft>
                <a:spcPts val="0"/>
              </a:spcAft>
              <a:buFont typeface="+mj-lt"/>
              <a:buAutoNum type="arabicPeriod"/>
            </a:pPr>
            <a:r>
              <a:rPr lang="en-US" sz="2700" dirty="0"/>
              <a:t>Carefully follow the setup instructions on handout 3.6. </a:t>
            </a:r>
          </a:p>
          <a:p>
            <a:pPr marL="365760" indent="-365760">
              <a:spcBef>
                <a:spcPts val="600"/>
              </a:spcBef>
              <a:spcAft>
                <a:spcPts val="0"/>
              </a:spcAft>
              <a:buFont typeface="+mj-lt"/>
              <a:buAutoNum type="arabicPeriod"/>
            </a:pPr>
            <a:r>
              <a:rPr lang="en-US" sz="2700" b="1" dirty="0"/>
              <a:t>First, record baseline temperatures for each sample on your data tables</a:t>
            </a:r>
            <a:r>
              <a:rPr lang="en-US" sz="2700" dirty="0"/>
              <a:t> (handout 3.7). Then turn on the heat lamp and record temperatures every 3 minutes during the heating phase. </a:t>
            </a:r>
          </a:p>
          <a:p>
            <a:pPr marL="365760" indent="-365760">
              <a:spcBef>
                <a:spcPts val="600"/>
              </a:spcBef>
              <a:spcAft>
                <a:spcPts val="0"/>
              </a:spcAft>
              <a:buFont typeface="+mj-lt"/>
              <a:buAutoNum type="arabicPeriod"/>
            </a:pPr>
            <a:r>
              <a:rPr lang="en-US" sz="2700" dirty="0"/>
              <a:t>After the 9-minute reading, turn off the heat lamp and record temperatures every 3 minutes as the samples cool. </a:t>
            </a:r>
          </a:p>
          <a:p>
            <a:pPr marL="365760" indent="-365760">
              <a:spcBef>
                <a:spcPts val="600"/>
              </a:spcBef>
              <a:spcAft>
                <a:spcPts val="0"/>
              </a:spcAft>
              <a:buFont typeface="+mj-lt"/>
              <a:buAutoNum type="arabicPeriod"/>
            </a:pPr>
            <a:r>
              <a:rPr lang="en-US" sz="2700" dirty="0"/>
              <a:t>After recording the temperature data, plot the data for each sample on the graph (handout 3.7). </a:t>
            </a:r>
            <a:endParaRPr lang="en-US" sz="2700" b="1" dirty="0"/>
          </a:p>
          <a:p>
            <a:pPr marL="0" indent="0">
              <a:spcBef>
                <a:spcPts val="0"/>
              </a:spcBef>
              <a:spcAft>
                <a:spcPts val="0"/>
              </a:spcAft>
              <a:buNone/>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p:txBody>
      </p:sp>
    </p:spTree>
    <p:extLst>
      <p:ext uri="{BB962C8B-B14F-4D97-AF65-F5344CB8AC3E}">
        <p14:creationId xmlns:p14="http://schemas.microsoft.com/office/powerpoint/2010/main" val="2577796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5334000"/>
          </a:xfrm>
        </p:spPr>
        <p:txBody>
          <a:bodyPr/>
          <a:lstStyle/>
          <a:p>
            <a:pPr marL="365760" indent="-365760">
              <a:spcBef>
                <a:spcPts val="1200"/>
              </a:spcBef>
              <a:spcAft>
                <a:spcPts val="0"/>
              </a:spcAft>
            </a:pPr>
            <a:r>
              <a:rPr lang="en-US" sz="3000" dirty="0"/>
              <a:t>What patterns do you observe when you compare the soil and water temperatures during the heating phase? What about during the cooling phase?</a:t>
            </a:r>
          </a:p>
          <a:p>
            <a:pPr marL="365760" indent="-365760">
              <a:spcBef>
                <a:spcPts val="800"/>
              </a:spcBef>
              <a:spcAft>
                <a:spcPts val="0"/>
              </a:spcAft>
            </a:pPr>
            <a:r>
              <a:rPr lang="en-US" sz="3000" dirty="0"/>
              <a:t>Which material (soil or water) heats up and cools down more quickly? Which material changes temperature more gradually?</a:t>
            </a:r>
          </a:p>
          <a:p>
            <a:pPr marL="365760" indent="-365760">
              <a:spcBef>
                <a:spcPts val="800"/>
              </a:spcBef>
              <a:spcAft>
                <a:spcPts val="0"/>
              </a:spcAft>
            </a:pPr>
            <a:r>
              <a:rPr lang="en-US" sz="3000" dirty="0"/>
              <a:t>How does water temperature or soil temperature relate to air temperature?</a:t>
            </a:r>
          </a:p>
          <a:p>
            <a:pPr marL="365760" indent="-365760">
              <a:spcBef>
                <a:spcPts val="800"/>
              </a:spcBef>
              <a:spcAft>
                <a:spcPts val="0"/>
              </a:spcAft>
            </a:pPr>
            <a:r>
              <a:rPr lang="en-US" sz="3000" dirty="0"/>
              <a:t>How do these observations relate to the three-cities investigations you conducted?</a:t>
            </a:r>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a:p>
            <a:pPr algn="just">
              <a:spcBef>
                <a:spcPts val="0"/>
              </a:spcBef>
              <a:spcAft>
                <a:spcPts val="1200"/>
              </a:spcAft>
            </a:pPr>
            <a:endParaRPr lang="en-US" sz="2200" dirty="0"/>
          </a:p>
        </p:txBody>
      </p:sp>
      <p:sp>
        <p:nvSpPr>
          <p:cNvPr id="4" name="Title 1"/>
          <p:cNvSpPr txBox="1">
            <a:spLocks/>
          </p:cNvSpPr>
          <p:nvPr/>
        </p:nvSpPr>
        <p:spPr>
          <a:xfrm>
            <a:off x="457200" y="381000"/>
            <a:ext cx="8382000" cy="9144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Temperature Variations in Soil and Water</a:t>
            </a:r>
          </a:p>
        </p:txBody>
      </p:sp>
    </p:spTree>
    <p:extLst>
      <p:ext uri="{BB962C8B-B14F-4D97-AF65-F5344CB8AC3E}">
        <p14:creationId xmlns:p14="http://schemas.microsoft.com/office/powerpoint/2010/main" val="4260634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Autofit/>
          </a:bodyPr>
          <a:lstStyle/>
          <a:p>
            <a:pPr lvl="0"/>
            <a:br>
              <a:rPr lang="en-US" sz="3600" dirty="0"/>
            </a:br>
            <a:r>
              <a:rPr lang="en-US" dirty="0"/>
              <a:t>Unit Central Questions</a:t>
            </a:r>
            <a:br>
              <a:rPr lang="en-US" sz="3600" dirty="0"/>
            </a:br>
            <a:endParaRPr lang="en-US" sz="3600" dirty="0"/>
          </a:p>
        </p:txBody>
      </p:sp>
      <p:sp>
        <p:nvSpPr>
          <p:cNvPr id="4"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lvl="0" algn="ctr" eaLnBrk="0" hangingPunct="0">
              <a:lnSpc>
                <a:spcPct val="110000"/>
              </a:lnSpc>
              <a:spcBef>
                <a:spcPts val="300"/>
              </a:spcBef>
              <a:buClr>
                <a:schemeClr val="accent1"/>
              </a:buClr>
              <a:buSzPct val="85000"/>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 </a:t>
            </a:r>
            <a:r>
              <a:rPr lang="en-US" sz="3200" dirty="0">
                <a:latin typeface="Calibri" pitchFamily="34" charset="0"/>
              </a:rPr>
              <a:t>weather the same everywhere </a:t>
            </a:r>
            <a:br>
              <a:rPr lang="en-US" sz="3200" dirty="0">
                <a:latin typeface="Calibri" pitchFamily="34" charset="0"/>
              </a:rPr>
            </a:br>
            <a:r>
              <a:rPr lang="en-US" sz="3200" dirty="0">
                <a:latin typeface="Calibri" pitchFamily="34" charset="0"/>
              </a:rPr>
              <a:t>all of the time? How do you know</a:t>
            </a:r>
            <a:r>
              <a:rPr kumimoji="0" lang="en-US" sz="3200" b="0" i="0" u="none" strike="noStrike" kern="1200" cap="none" spc="0" normalizeH="0" baseline="0" noProof="0" dirty="0">
                <a:ln>
                  <a:noFill/>
                </a:ln>
                <a:solidFill>
                  <a:schemeClr val="tx1"/>
                </a:solidFill>
                <a:effectLst/>
                <a:uLnTx/>
                <a:uFillTx/>
                <a:latin typeface="Calibri" pitchFamily="34" charset="0"/>
              </a:rPr>
              <a:t>?</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6739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552A8-5FD4-4B97-A2DB-63790FF04973}"/>
              </a:ext>
            </a:extLst>
          </p:cNvPr>
          <p:cNvSpPr>
            <a:spLocks noGrp="1"/>
          </p:cNvSpPr>
          <p:nvPr>
            <p:ph type="title"/>
          </p:nvPr>
        </p:nvSpPr>
        <p:spPr>
          <a:xfrm>
            <a:off x="762000" y="533400"/>
            <a:ext cx="7924800" cy="990600"/>
          </a:xfrm>
        </p:spPr>
        <p:txBody>
          <a:bodyPr>
            <a:normAutofit/>
          </a:bodyPr>
          <a:lstStyle/>
          <a:p>
            <a:pPr marL="777240"/>
            <a:r>
              <a:rPr lang="en-US" dirty="0"/>
              <a:t>Key Science Ideas</a:t>
            </a:r>
          </a:p>
        </p:txBody>
      </p:sp>
      <p:sp>
        <p:nvSpPr>
          <p:cNvPr id="4" name="Content Placeholder 3">
            <a:extLst>
              <a:ext uri="{FF2B5EF4-FFF2-40B4-BE49-F238E27FC236}">
                <a16:creationId xmlns:a16="http://schemas.microsoft.com/office/drawing/2014/main" id="{AAA4E4D7-1A2B-417A-85DB-9692BB33845E}"/>
              </a:ext>
            </a:extLst>
          </p:cNvPr>
          <p:cNvSpPr>
            <a:spLocks noGrp="1"/>
          </p:cNvSpPr>
          <p:nvPr>
            <p:ph idx="1"/>
          </p:nvPr>
        </p:nvSpPr>
        <p:spPr>
          <a:xfrm>
            <a:off x="762000" y="1600200"/>
            <a:ext cx="7924800" cy="4876800"/>
          </a:xfrm>
        </p:spPr>
        <p:txBody>
          <a:bodyPr/>
          <a:lstStyle/>
          <a:p>
            <a:pPr marL="365760" indent="-365760">
              <a:spcBef>
                <a:spcPts val="1200"/>
              </a:spcBef>
            </a:pPr>
            <a:r>
              <a:rPr lang="en-US" sz="3200" dirty="0"/>
              <a:t>Weather isn’t the same everywhere all of the time.</a:t>
            </a:r>
          </a:p>
          <a:p>
            <a:pPr marL="365760" indent="-365760">
              <a:spcBef>
                <a:spcPts val="1200"/>
              </a:spcBef>
            </a:pPr>
            <a:r>
              <a:rPr lang="en-US" sz="3200" dirty="0"/>
              <a:t>Certain weather patterns are typical for specific places and times of the year. </a:t>
            </a:r>
          </a:p>
          <a:p>
            <a:pPr marL="365760" indent="-365760">
              <a:spcBef>
                <a:spcPts val="1200"/>
              </a:spcBef>
            </a:pPr>
            <a:r>
              <a:rPr lang="en-US" sz="3200" dirty="0"/>
              <a:t>We can use weather data to compare the weather in different places and identify weather patterns that are typical for specific locations.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685800"/>
            <a:ext cx="685800" cy="685800"/>
          </a:xfrm>
          <a:prstGeom prst="rect">
            <a:avLst/>
          </a:prstGeom>
        </p:spPr>
      </p:pic>
    </p:spTree>
    <p:extLst>
      <p:ext uri="{BB962C8B-B14F-4D97-AF65-F5344CB8AC3E}">
        <p14:creationId xmlns:p14="http://schemas.microsoft.com/office/powerpoint/2010/main" val="319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49" y="762000"/>
            <a:ext cx="8229600" cy="762000"/>
          </a:xfrm>
        </p:spPr>
        <p:txBody>
          <a:bodyPr>
            <a:normAutofit fontScale="90000"/>
          </a:bodyPr>
          <a:lstStyle/>
          <a:p>
            <a:r>
              <a:rPr lang="en-US" sz="3900" dirty="0"/>
              <a:t>Summary: Moving Student Thinking Forward</a:t>
            </a:r>
            <a:br>
              <a:rPr lang="en-US" dirty="0"/>
            </a:br>
            <a:endParaRPr lang="en-US" dirty="0"/>
          </a:p>
        </p:txBody>
      </p:sp>
      <p:sp>
        <p:nvSpPr>
          <p:cNvPr id="3" name="Content Placeholder 2"/>
          <p:cNvSpPr>
            <a:spLocks noGrp="1"/>
          </p:cNvSpPr>
          <p:nvPr>
            <p:ph idx="1"/>
          </p:nvPr>
        </p:nvSpPr>
        <p:spPr>
          <a:xfrm>
            <a:off x="457200" y="1371600"/>
            <a:ext cx="8229600" cy="4876800"/>
          </a:xfrm>
        </p:spPr>
        <p:txBody>
          <a:bodyPr/>
          <a:lstStyle/>
          <a:p>
            <a:pPr marL="365760" indent="-365760">
              <a:buFont typeface="+mj-lt"/>
              <a:buAutoNum type="arabicPeriod"/>
            </a:pPr>
            <a:r>
              <a:rPr lang="en-US" sz="3200" dirty="0"/>
              <a:t>How can we advance student thinking without simply telling students about science ideas and asking them to memorize the concepts?  </a:t>
            </a:r>
          </a:p>
          <a:p>
            <a:pPr marL="365760" indent="-365760">
              <a:spcBef>
                <a:spcPts val="1200"/>
              </a:spcBef>
              <a:buFont typeface="+mj-lt"/>
              <a:buAutoNum type="arabicPeriod"/>
            </a:pPr>
            <a:r>
              <a:rPr lang="en-US" sz="3200" dirty="0"/>
              <a:t>Refer to our Effective Science Teaching chart from day 1. Which of these ideas do you want to highlight based on the strategies we’ve explored so far? Anything you want to add or modify?  </a:t>
            </a:r>
          </a:p>
        </p:txBody>
      </p:sp>
    </p:spTree>
    <p:extLst>
      <p:ext uri="{BB962C8B-B14F-4D97-AF65-F5344CB8AC3E}">
        <p14:creationId xmlns:p14="http://schemas.microsoft.com/office/powerpoint/2010/main" val="275246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dirty="0"/>
              <a:t>The Student Thinking Lens: Moving Student Thinking Forward</a:t>
            </a:r>
          </a:p>
        </p:txBody>
      </p:sp>
      <p:sp>
        <p:nvSpPr>
          <p:cNvPr id="3" name="Content Placeholder 2"/>
          <p:cNvSpPr>
            <a:spLocks noGrp="1"/>
          </p:cNvSpPr>
          <p:nvPr>
            <p:ph idx="1"/>
          </p:nvPr>
        </p:nvSpPr>
        <p:spPr>
          <a:xfrm>
            <a:off x="2667000" y="3657600"/>
            <a:ext cx="3276600" cy="2743200"/>
          </a:xfrm>
        </p:spPr>
        <p:txBody>
          <a:bodyPr/>
          <a:lstStyle/>
          <a:p>
            <a:pPr marL="0" indent="0">
              <a:buNone/>
            </a:pPr>
            <a:r>
              <a:rPr lang="en-US" sz="3000" dirty="0"/>
              <a:t>By using </a:t>
            </a:r>
            <a:r>
              <a:rPr lang="en-US" sz="3000" dirty="0" err="1"/>
              <a:t>STeLLA</a:t>
            </a:r>
            <a:r>
              <a:rPr lang="en-US" sz="3000" dirty="0"/>
              <a:t> strategies 4–8 to  engage students in making sense of the world around them.</a:t>
            </a:r>
            <a:endParaRPr lang="en-US" sz="3000" b="1" i="1" dirty="0"/>
          </a:p>
        </p:txBody>
      </p:sp>
      <p:pic>
        <p:nvPicPr>
          <p:cNvPr id="6" name="Picture 5"/>
          <p:cNvPicPr>
            <a:picLocks noChangeAspect="1"/>
          </p:cNvPicPr>
          <p:nvPr/>
        </p:nvPicPr>
        <p:blipFill>
          <a:blip r:embed="rId3" cstate="print"/>
          <a:stretch>
            <a:fillRect/>
          </a:stretch>
        </p:blipFill>
        <p:spPr>
          <a:xfrm>
            <a:off x="6248400" y="3581400"/>
            <a:ext cx="2428417" cy="2177201"/>
          </a:xfrm>
          <a:prstGeom prst="rect">
            <a:avLst/>
          </a:prstGeom>
        </p:spPr>
      </p:pic>
      <p:sp>
        <p:nvSpPr>
          <p:cNvPr id="8" name="Rectangle 7"/>
          <p:cNvSpPr/>
          <p:nvPr/>
        </p:nvSpPr>
        <p:spPr>
          <a:xfrm>
            <a:off x="457200" y="1905000"/>
            <a:ext cx="7696200" cy="1477328"/>
          </a:xfrm>
          <a:prstGeom prst="rect">
            <a:avLst/>
          </a:prstGeom>
        </p:spPr>
        <p:txBody>
          <a:bodyPr wrap="square">
            <a:spAutoFit/>
          </a:bodyPr>
          <a:lstStyle/>
          <a:p>
            <a:r>
              <a:rPr lang="en-US" sz="3000" i="1" dirty="0">
                <a:latin typeface="Calibri" panose="020F0502020204030204" pitchFamily="34" charset="0"/>
              </a:rPr>
              <a:t>How can we advance students’ science learning without just telling them about science ideas and expecting them to memorize the concepts?  </a:t>
            </a:r>
          </a:p>
        </p:txBody>
      </p:sp>
      <p:pic>
        <p:nvPicPr>
          <p:cNvPr id="4" name="Picture 3"/>
          <p:cNvPicPr>
            <a:picLocks noChangeAspect="1"/>
          </p:cNvPicPr>
          <p:nvPr/>
        </p:nvPicPr>
        <p:blipFill>
          <a:blip r:embed="rId4" cstate="print"/>
          <a:stretch>
            <a:fillRect/>
          </a:stretch>
        </p:blipFill>
        <p:spPr>
          <a:xfrm>
            <a:off x="348532" y="4495800"/>
            <a:ext cx="1775086" cy="1066800"/>
          </a:xfrm>
          <a:prstGeom prst="rect">
            <a:avLst/>
          </a:prstGeom>
        </p:spPr>
      </p:pic>
    </p:spTree>
    <p:extLst>
      <p:ext uri="{BB962C8B-B14F-4D97-AF65-F5344CB8AC3E}">
        <p14:creationId xmlns:p14="http://schemas.microsoft.com/office/powerpoint/2010/main" val="11431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Summary: 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0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3000" dirty="0"/>
              <a:t>How can analyzing </a:t>
            </a:r>
            <a:br>
              <a:rPr lang="en-US" sz="3000" dirty="0"/>
            </a:br>
            <a:r>
              <a:rPr lang="en-US" sz="3000" dirty="0"/>
              <a:t>data and constructing explanations help students </a:t>
            </a:r>
            <a:r>
              <a:rPr lang="en-US" sz="3000" b="1" dirty="0"/>
              <a:t>move </a:t>
            </a:r>
            <a:br>
              <a:rPr lang="en-US" sz="3000" b="1" dirty="0"/>
            </a:br>
            <a:r>
              <a:rPr lang="en-US" sz="3000" b="1" dirty="0"/>
              <a:t>forward </a:t>
            </a:r>
            <a:r>
              <a:rPr lang="en-US" sz="3000" dirty="0"/>
              <a:t>toward </a:t>
            </a:r>
            <a:br>
              <a:rPr lang="en-US" sz="3000" dirty="0"/>
            </a:br>
            <a:r>
              <a:rPr lang="en-US" sz="3000" dirty="0"/>
              <a:t>deeper understandings of science ideas?</a:t>
            </a:r>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000" dirty="0"/>
              <a:t>Content Deepening</a:t>
            </a:r>
          </a:p>
        </p:txBody>
      </p:sp>
      <p:sp>
        <p:nvSpPr>
          <p:cNvPr id="5" name="Content Placeholder 4"/>
          <p:cNvSpPr>
            <a:spLocks noGrp="1"/>
          </p:cNvSpPr>
          <p:nvPr>
            <p:ph sz="quarter" idx="4"/>
          </p:nvPr>
        </p:nvSpPr>
        <p:spPr>
          <a:xfrm>
            <a:off x="4724400" y="1828800"/>
            <a:ext cx="4267200" cy="4572000"/>
          </a:xfrm>
        </p:spPr>
        <p:txBody>
          <a:bodyPr/>
          <a:lstStyle/>
          <a:p>
            <a:r>
              <a:rPr lang="en-US" sz="3000" dirty="0"/>
              <a:t>How is weather the same or different in different places? </a:t>
            </a:r>
          </a:p>
          <a:p>
            <a:pPr>
              <a:spcBef>
                <a:spcPts val="1200"/>
              </a:spcBef>
            </a:pPr>
            <a:r>
              <a:rPr lang="en-US" sz="3000" dirty="0"/>
              <a:t>How can we use what we know about weather patterns to decide whether a mystery city </a:t>
            </a:r>
            <a:br>
              <a:rPr lang="en-US" sz="3000" dirty="0"/>
            </a:br>
            <a:r>
              <a:rPr lang="en-US" sz="3000" dirty="0"/>
              <a:t>is Pomona?</a:t>
            </a:r>
          </a:p>
        </p:txBody>
      </p:sp>
    </p:spTree>
    <p:extLst>
      <p:ext uri="{BB962C8B-B14F-4D97-AF65-F5344CB8AC3E}">
        <p14:creationId xmlns:p14="http://schemas.microsoft.com/office/powerpoint/2010/main" val="298204439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Homework</a:t>
            </a:r>
          </a:p>
        </p:txBody>
      </p:sp>
      <p:sp>
        <p:nvSpPr>
          <p:cNvPr id="3" name="Content Placeholder 2"/>
          <p:cNvSpPr>
            <a:spLocks noGrp="1"/>
          </p:cNvSpPr>
          <p:nvPr>
            <p:ph idx="1"/>
          </p:nvPr>
        </p:nvSpPr>
        <p:spPr>
          <a:xfrm>
            <a:off x="457200" y="1524000"/>
            <a:ext cx="8229600" cy="4876800"/>
          </a:xfrm>
        </p:spPr>
        <p:txBody>
          <a:bodyPr/>
          <a:lstStyle/>
          <a:p>
            <a:pPr marL="365760" indent="-365760" eaLnBrk="1" hangingPunct="1">
              <a:buFont typeface="+mj-lt"/>
              <a:buAutoNum type="arabicPeriod"/>
              <a:defRPr/>
            </a:pPr>
            <a:r>
              <a:rPr lang="en-US" sz="3200" dirty="0"/>
              <a:t>Review strategy 6 in the </a:t>
            </a:r>
            <a:r>
              <a:rPr lang="en-US" sz="3200" dirty="0" err="1"/>
              <a:t>STeLLA</a:t>
            </a:r>
            <a:r>
              <a:rPr lang="en-US" sz="3200" dirty="0"/>
              <a:t> strategies booklet and complete the STL Z-fold summary chart for this strategy: Engage students in using and applying new science ideas in a variety of ways and contexts.</a:t>
            </a:r>
          </a:p>
          <a:p>
            <a:pPr marL="365760" lvl="1" indent="-365760" eaLnBrk="1" hangingPunct="1">
              <a:spcBef>
                <a:spcPts val="1200"/>
              </a:spcBef>
              <a:buFont typeface="+mj-lt"/>
              <a:buAutoNum type="arabicPeriod" startAt="2"/>
              <a:defRPr/>
            </a:pPr>
            <a:r>
              <a:rPr lang="en-US" sz="3200" dirty="0"/>
              <a:t>Be prepared to share your assigned lesson plan review.</a:t>
            </a:r>
          </a:p>
        </p:txBody>
      </p:sp>
    </p:spTree>
    <p:extLst>
      <p:ext uri="{BB962C8B-B14F-4D97-AF65-F5344CB8AC3E}">
        <p14:creationId xmlns:p14="http://schemas.microsoft.com/office/powerpoint/2010/main" val="3697199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219200"/>
            <a:ext cx="8382000" cy="5334000"/>
          </a:xfrm>
        </p:spPr>
        <p:txBody>
          <a:bodyPr>
            <a:noAutofit/>
          </a:bodyPr>
          <a:lstStyle/>
          <a:p>
            <a:pPr marL="0" indent="0">
              <a:spcAft>
                <a:spcPts val="0"/>
              </a:spcAft>
              <a:buNone/>
            </a:pPr>
            <a:r>
              <a:rPr lang="en-US" sz="2600" dirty="0"/>
              <a:t>Complete the Daily Reflections sheet (handout 3.8).</a:t>
            </a:r>
          </a:p>
          <a:p>
            <a:pPr marL="731520" indent="-365760">
              <a:spcBef>
                <a:spcPts val="300"/>
              </a:spcBef>
              <a:spcAft>
                <a:spcPts val="300"/>
              </a:spcAft>
              <a:buFont typeface="+mj-lt"/>
              <a:buAutoNum type="arabicPeriod"/>
            </a:pPr>
            <a:r>
              <a:rPr lang="en-US" sz="2600" dirty="0"/>
              <a:t>What new idea or insight did you have today related to strategy 4 (analyzing and interpreting data and observations) and strategy 5 (constructing explanations and arguments)? </a:t>
            </a:r>
          </a:p>
          <a:p>
            <a:pPr marL="731520" lvl="0" indent="-365760">
              <a:spcBef>
                <a:spcPts val="300"/>
              </a:spcBef>
              <a:spcAft>
                <a:spcPts val="300"/>
              </a:spcAft>
              <a:buFont typeface="+mj-lt"/>
              <a:buAutoNum type="arabicPeriod"/>
            </a:pPr>
            <a:r>
              <a:rPr lang="en-US" sz="2600" dirty="0"/>
              <a:t>What ideas do strategies 4 and 5 give you about things to try or change in your science teaching? </a:t>
            </a:r>
          </a:p>
          <a:p>
            <a:pPr marL="731520" indent="-365760">
              <a:spcBef>
                <a:spcPts val="300"/>
              </a:spcBef>
              <a:spcAft>
                <a:spcPts val="300"/>
              </a:spcAft>
              <a:buFont typeface="+mj-lt"/>
              <a:buAutoNum type="arabicPeriod"/>
            </a:pPr>
            <a:r>
              <a:rPr lang="en-US" sz="2600" dirty="0"/>
              <a:t>Answer one of these questions: (1) What important science idea are you taking away from our content deepening work today? Remember to state the idea in a complete sentence. (2) What question do you have about weather or weather patterns (i.e., something you’re unclear or wonder about)?</a:t>
            </a:r>
          </a:p>
          <a:p>
            <a:endParaRPr lang="en-US" sz="2700" dirty="0"/>
          </a:p>
          <a:p>
            <a:pPr marL="457200" indent="-457200" eaLnBrk="1" hangingPunct="1"/>
            <a:endParaRPr lang="en-US" sz="2700" dirty="0"/>
          </a:p>
        </p:txBody>
      </p:sp>
    </p:spTree>
    <p:extLst>
      <p:ext uri="{BB962C8B-B14F-4D97-AF65-F5344CB8AC3E}">
        <p14:creationId xmlns:p14="http://schemas.microsoft.com/office/powerpoint/2010/main" val="4250998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91400" cy="990600"/>
          </a:xfrm>
        </p:spPr>
        <p:txBody>
          <a:bodyPr>
            <a:noAutofit/>
          </a:bodyPr>
          <a:lstStyle/>
          <a:p>
            <a:r>
              <a:rPr lang="en-US" dirty="0"/>
              <a:t>The Student Thinking Lens: Moving Student Thinking Forward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767372"/>
              </p:ext>
            </p:extLst>
          </p:nvPr>
        </p:nvGraphicFramePr>
        <p:xfrm>
          <a:off x="476250" y="1828800"/>
          <a:ext cx="8229600" cy="4494616"/>
        </p:xfrm>
        <a:graphic>
          <a:graphicData uri="http://schemas.openxmlformats.org/drawingml/2006/table">
            <a:tbl>
              <a:tblPr firstRow="1" bandRow="1">
                <a:tableStyleId>{5C22544A-7EE6-4342-B048-85BDC9FD1C3A}</a:tableStyleId>
              </a:tblPr>
              <a:tblGrid>
                <a:gridCol w="40195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762000">
                <a:tc>
                  <a:txBody>
                    <a:bodyPr/>
                    <a:lstStyle/>
                    <a:p>
                      <a:pPr algn="ctr">
                        <a:spcBef>
                          <a:spcPts val="0"/>
                        </a:spcBef>
                      </a:pPr>
                      <a:endParaRPr lang="en-US" sz="300" dirty="0"/>
                    </a:p>
                    <a:p>
                      <a:pPr algn="ctr">
                        <a:spcBef>
                          <a:spcPts val="0"/>
                        </a:spcBef>
                      </a:pPr>
                      <a:r>
                        <a:rPr lang="en-US" dirty="0"/>
                        <a:t>Strategies That Reveal</a:t>
                      </a:r>
                      <a:br>
                        <a:rPr lang="en-US" dirty="0"/>
                      </a:br>
                      <a:r>
                        <a:rPr lang="en-US" dirty="0"/>
                        <a:t>Student Thinking</a:t>
                      </a:r>
                    </a:p>
                  </a:txBody>
                  <a:tcPr/>
                </a:tc>
                <a:tc>
                  <a:txBody>
                    <a:bodyPr/>
                    <a:lstStyle/>
                    <a:p>
                      <a:pPr algn="ctr"/>
                      <a:endParaRPr lang="en-US" sz="300" dirty="0"/>
                    </a:p>
                    <a:p>
                      <a:pPr algn="ctr"/>
                      <a:r>
                        <a:rPr lang="en-US" dirty="0"/>
                        <a:t>Strategies</a:t>
                      </a:r>
                      <a:r>
                        <a:rPr lang="en-US" baseline="0" dirty="0"/>
                        <a:t> That Move </a:t>
                      </a:r>
                      <a:br>
                        <a:rPr lang="en-US" baseline="0" dirty="0"/>
                      </a:br>
                      <a:r>
                        <a:rPr lang="en-US" baseline="0" dirty="0"/>
                        <a:t>Student Thinking Forward</a:t>
                      </a:r>
                      <a:endParaRPr lang="en-US" dirty="0"/>
                    </a:p>
                  </a:txBody>
                  <a:tcPr/>
                </a:tc>
                <a:extLst>
                  <a:ext uri="{0D108BD9-81ED-4DB2-BD59-A6C34878D82A}">
                    <a16:rowId xmlns:a16="http://schemas.microsoft.com/office/drawing/2014/main" val="10000"/>
                  </a:ext>
                </a:extLst>
              </a:tr>
              <a:tr h="486309">
                <a:tc>
                  <a:txBody>
                    <a:bodyPr/>
                    <a:lstStyle/>
                    <a:p>
                      <a:r>
                        <a:rPr lang="en-US" dirty="0"/>
                        <a:t>1. Elicit questions</a:t>
                      </a:r>
                    </a:p>
                  </a:txBody>
                  <a:tcPr/>
                </a:tc>
                <a:tc>
                  <a:txBody>
                    <a:bodyPr/>
                    <a:lstStyle/>
                    <a:p>
                      <a:endParaRPr lang="en-US" dirty="0"/>
                    </a:p>
                  </a:txBody>
                  <a:tcPr/>
                </a:tc>
                <a:extLst>
                  <a:ext uri="{0D108BD9-81ED-4DB2-BD59-A6C34878D82A}">
                    <a16:rowId xmlns:a16="http://schemas.microsoft.com/office/drawing/2014/main" val="10001"/>
                  </a:ext>
                </a:extLst>
              </a:tr>
              <a:tr h="486309">
                <a:tc>
                  <a:txBody>
                    <a:bodyPr/>
                    <a:lstStyle/>
                    <a:p>
                      <a:r>
                        <a:rPr lang="en-US" dirty="0"/>
                        <a:t>2.</a:t>
                      </a:r>
                      <a:r>
                        <a:rPr lang="en-US" baseline="0" dirty="0"/>
                        <a:t> Probe questions</a:t>
                      </a:r>
                      <a:endParaRPr lang="en-US" dirty="0"/>
                    </a:p>
                  </a:txBody>
                  <a:tcPr/>
                </a:tc>
                <a:tc>
                  <a:txBody>
                    <a:bodyPr/>
                    <a:lstStyle/>
                    <a:p>
                      <a:endParaRPr lang="en-US" dirty="0"/>
                    </a:p>
                  </a:txBody>
                  <a:tcPr/>
                </a:tc>
                <a:extLst>
                  <a:ext uri="{0D108BD9-81ED-4DB2-BD59-A6C34878D82A}">
                    <a16:rowId xmlns:a16="http://schemas.microsoft.com/office/drawing/2014/main" val="10002"/>
                  </a:ext>
                </a:extLst>
              </a:tr>
              <a:tr h="486309">
                <a:tc>
                  <a:txBody>
                    <a:bodyPr/>
                    <a:lstStyle/>
                    <a:p>
                      <a:r>
                        <a:rPr lang="en-US" dirty="0"/>
                        <a:t>3. Challenge questions</a:t>
                      </a:r>
                    </a:p>
                  </a:txBody>
                  <a:tcPr/>
                </a:tc>
                <a:tc>
                  <a:txBody>
                    <a:bodyPr/>
                    <a:lstStyle/>
                    <a:p>
                      <a:r>
                        <a:rPr lang="en-US" dirty="0"/>
                        <a:t>3. Challenge questions</a:t>
                      </a:r>
                    </a:p>
                  </a:txBody>
                  <a:tcPr/>
                </a:tc>
                <a:extLst>
                  <a:ext uri="{0D108BD9-81ED-4DB2-BD59-A6C34878D82A}">
                    <a16:rowId xmlns:a16="http://schemas.microsoft.com/office/drawing/2014/main" val="10003"/>
                  </a:ext>
                </a:extLst>
              </a:tr>
              <a:tr h="486309">
                <a:tc>
                  <a:txBody>
                    <a:bodyPr/>
                    <a:lstStyle/>
                    <a:p>
                      <a:r>
                        <a:rPr lang="en-US" dirty="0"/>
                        <a:t>4. Analysis</a:t>
                      </a:r>
                      <a:r>
                        <a:rPr lang="en-US" baseline="0" dirty="0"/>
                        <a:t> </a:t>
                      </a:r>
                      <a:r>
                        <a:rPr lang="en-US" dirty="0"/>
                        <a:t>and interpretation</a:t>
                      </a:r>
                      <a:r>
                        <a:rPr lang="en-US" baseline="0" dirty="0"/>
                        <a:t> of </a:t>
                      </a:r>
                      <a:r>
                        <a:rPr lang="en-US" dirty="0"/>
                        <a:t>data</a:t>
                      </a:r>
                    </a:p>
                  </a:txBody>
                  <a:tcPr/>
                </a:tc>
                <a:tc>
                  <a:txBody>
                    <a:bodyPr/>
                    <a:lstStyle/>
                    <a:p>
                      <a:r>
                        <a:rPr lang="en-US" dirty="0"/>
                        <a:t>4. Analysis and interpretation of data</a:t>
                      </a:r>
                    </a:p>
                  </a:txBody>
                  <a:tcPr/>
                </a:tc>
                <a:extLst>
                  <a:ext uri="{0D108BD9-81ED-4DB2-BD59-A6C34878D82A}">
                    <a16:rowId xmlns:a16="http://schemas.microsoft.com/office/drawing/2014/main" val="10004"/>
                  </a:ext>
                </a:extLst>
              </a:tr>
              <a:tr h="486309">
                <a:tc>
                  <a:txBody>
                    <a:bodyPr/>
                    <a:lstStyle/>
                    <a:p>
                      <a:r>
                        <a:rPr lang="en-US" dirty="0"/>
                        <a:t>5. Construction of explanations</a:t>
                      </a:r>
                    </a:p>
                  </a:txBody>
                  <a:tcPr/>
                </a:tc>
                <a:tc>
                  <a:txBody>
                    <a:bodyPr/>
                    <a:lstStyle/>
                    <a:p>
                      <a:r>
                        <a:rPr lang="en-US" dirty="0"/>
                        <a:t>5. Construction of explanations</a:t>
                      </a:r>
                    </a:p>
                  </a:txBody>
                  <a:tcPr/>
                </a:tc>
                <a:extLst>
                  <a:ext uri="{0D108BD9-81ED-4DB2-BD59-A6C34878D82A}">
                    <a16:rowId xmlns:a16="http://schemas.microsoft.com/office/drawing/2014/main" val="10005"/>
                  </a:ext>
                </a:extLst>
              </a:tr>
              <a:tr h="486309">
                <a:tc>
                  <a:txBody>
                    <a:bodyPr/>
                    <a:lstStyle/>
                    <a:p>
                      <a:r>
                        <a:rPr lang="en-US" dirty="0"/>
                        <a:t>6. Use and application</a:t>
                      </a:r>
                      <a:r>
                        <a:rPr lang="en-US" baseline="0" dirty="0"/>
                        <a:t> of </a:t>
                      </a:r>
                      <a:r>
                        <a:rPr lang="en-US" dirty="0"/>
                        <a:t>new ideas</a:t>
                      </a:r>
                    </a:p>
                  </a:txBody>
                  <a:tcPr/>
                </a:tc>
                <a:tc>
                  <a:txBody>
                    <a:bodyPr/>
                    <a:lstStyle/>
                    <a:p>
                      <a:r>
                        <a:rPr lang="en-US" dirty="0"/>
                        <a:t>6. Use</a:t>
                      </a:r>
                      <a:r>
                        <a:rPr lang="en-US" baseline="0" dirty="0"/>
                        <a:t> and application of new ideas</a:t>
                      </a:r>
                      <a:endParaRPr lang="en-US" dirty="0"/>
                    </a:p>
                  </a:txBody>
                  <a:tcPr/>
                </a:tc>
                <a:extLst>
                  <a:ext uri="{0D108BD9-81ED-4DB2-BD59-A6C34878D82A}">
                    <a16:rowId xmlns:a16="http://schemas.microsoft.com/office/drawing/2014/main" val="10006"/>
                  </a:ext>
                </a:extLst>
              </a:tr>
              <a:tr h="407381">
                <a:tc>
                  <a:txBody>
                    <a:bodyPr/>
                    <a:lstStyle/>
                    <a:p>
                      <a:r>
                        <a:rPr lang="en-US" dirty="0"/>
                        <a:t>7. Synthesis and summarizing</a:t>
                      </a:r>
                    </a:p>
                  </a:txBody>
                  <a:tcPr/>
                </a:tc>
                <a:tc>
                  <a:txBody>
                    <a:bodyPr/>
                    <a:lstStyle/>
                    <a:p>
                      <a:r>
                        <a:rPr lang="en-US" dirty="0"/>
                        <a:t>7. Synthesis and summarizing</a:t>
                      </a:r>
                    </a:p>
                  </a:txBody>
                  <a:tcPr/>
                </a:tc>
                <a:extLst>
                  <a:ext uri="{0D108BD9-81ED-4DB2-BD59-A6C34878D82A}">
                    <a16:rowId xmlns:a16="http://schemas.microsoft.com/office/drawing/2014/main" val="10007"/>
                  </a:ext>
                </a:extLst>
              </a:tr>
              <a:tr h="407381">
                <a:tc>
                  <a:txBody>
                    <a:bodyPr/>
                    <a:lstStyle/>
                    <a:p>
                      <a:r>
                        <a:rPr lang="en-US" dirty="0"/>
                        <a:t>8. Scientific</a:t>
                      </a:r>
                      <a:r>
                        <a:rPr lang="en-US" baseline="0" dirty="0"/>
                        <a:t> communication</a:t>
                      </a:r>
                      <a:endParaRPr lang="en-US" dirty="0"/>
                    </a:p>
                  </a:txBody>
                  <a:tcPr/>
                </a:tc>
                <a:tc>
                  <a:txBody>
                    <a:bodyPr/>
                    <a:lstStyle/>
                    <a:p>
                      <a:r>
                        <a:rPr lang="en-US" dirty="0"/>
                        <a:t>8. Scientific communication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52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96200" cy="1143000"/>
          </a:xfrm>
        </p:spPr>
        <p:txBody>
          <a:bodyPr>
            <a:noAutofit/>
          </a:bodyPr>
          <a:lstStyle/>
          <a:p>
            <a:r>
              <a:rPr lang="en-US" dirty="0"/>
              <a:t>The Student Thinking Lens: From Questions to Activities</a:t>
            </a:r>
          </a:p>
        </p:txBody>
      </p:sp>
      <p:sp>
        <p:nvSpPr>
          <p:cNvPr id="3" name="Content Placeholder 2"/>
          <p:cNvSpPr>
            <a:spLocks noGrp="1"/>
          </p:cNvSpPr>
          <p:nvPr>
            <p:ph idx="1"/>
          </p:nvPr>
        </p:nvSpPr>
        <p:spPr>
          <a:xfrm>
            <a:off x="457200" y="1981200"/>
            <a:ext cx="8229600" cy="4724400"/>
          </a:xfrm>
        </p:spPr>
        <p:txBody>
          <a:bodyPr/>
          <a:lstStyle/>
          <a:p>
            <a:pPr marL="365760" indent="-365760">
              <a:spcBef>
                <a:spcPts val="1200"/>
              </a:spcBef>
            </a:pPr>
            <a:r>
              <a:rPr lang="en-US" sz="3200" dirty="0"/>
              <a:t>Look at the Summary of </a:t>
            </a:r>
            <a:r>
              <a:rPr lang="en-US" sz="3200" dirty="0" err="1"/>
              <a:t>STeLLA</a:t>
            </a:r>
            <a:r>
              <a:rPr lang="en-US" sz="3200" dirty="0"/>
              <a:t> Student Thinking Lens Strategies in the strategies booklet.</a:t>
            </a:r>
          </a:p>
          <a:p>
            <a:pPr marL="365760" indent="-365760">
              <a:spcBef>
                <a:spcPts val="1200"/>
              </a:spcBef>
            </a:pPr>
            <a:r>
              <a:rPr lang="en-US" sz="3200" dirty="0"/>
              <a:t>What distinguishes strategies 1–3 from the rest of the Student Thinking Lens strategies? </a:t>
            </a:r>
            <a:endParaRPr lang="en-US" dirty="0"/>
          </a:p>
          <a:p>
            <a:pPr marL="0" indent="0">
              <a:buNone/>
            </a:pPr>
            <a:endParaRPr lang="en-US" dirty="0"/>
          </a:p>
        </p:txBody>
      </p:sp>
    </p:spTree>
    <p:extLst>
      <p:ext uri="{BB962C8B-B14F-4D97-AF65-F5344CB8AC3E}">
        <p14:creationId xmlns:p14="http://schemas.microsoft.com/office/powerpoint/2010/main" val="231390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09600"/>
            <a:ext cx="8382000" cy="1143000"/>
          </a:xfrm>
        </p:spPr>
        <p:txBody>
          <a:bodyPr>
            <a:noAutofit/>
          </a:bodyPr>
          <a:lstStyle/>
          <a:p>
            <a:pPr eaLnBrk="1" hangingPunct="1"/>
            <a:r>
              <a:rPr lang="en-US" dirty="0"/>
              <a:t>STL Strategies 4 and 5: Purposes and Key Features</a:t>
            </a:r>
          </a:p>
        </p:txBody>
      </p:sp>
      <p:sp>
        <p:nvSpPr>
          <p:cNvPr id="16387" name="Rectangle 3"/>
          <p:cNvSpPr>
            <a:spLocks noGrp="1" noChangeArrowheads="1"/>
          </p:cNvSpPr>
          <p:nvPr>
            <p:ph type="body" idx="1"/>
          </p:nvPr>
        </p:nvSpPr>
        <p:spPr>
          <a:xfrm>
            <a:off x="457200" y="2057400"/>
            <a:ext cx="3886200" cy="1752600"/>
          </a:xfrm>
          <a:ln w="50800">
            <a:solidFill>
              <a:schemeClr val="accent1"/>
            </a:solidFill>
          </a:ln>
        </p:spPr>
        <p:txBody>
          <a:bodyPr/>
          <a:lstStyle/>
          <a:p>
            <a:pPr marL="0" indent="0" algn="ctr" eaLnBrk="1" hangingPunct="1">
              <a:spcAft>
                <a:spcPts val="600"/>
              </a:spcAft>
              <a:buNone/>
            </a:pPr>
            <a:r>
              <a:rPr lang="en-US" sz="3000" b="1" dirty="0"/>
              <a:t>Strategy 4</a:t>
            </a:r>
          </a:p>
          <a:p>
            <a:pPr marL="228600" indent="-228600" algn="ctr">
              <a:spcBef>
                <a:spcPts val="672"/>
              </a:spcBef>
              <a:spcAft>
                <a:spcPts val="1200"/>
              </a:spcAft>
              <a:buNone/>
            </a:pPr>
            <a:r>
              <a:rPr lang="en-US" sz="3000" dirty="0"/>
              <a:t>What are the purpose and key features?</a:t>
            </a:r>
          </a:p>
        </p:txBody>
      </p:sp>
      <p:sp>
        <p:nvSpPr>
          <p:cNvPr id="9" name="Rectangle 3"/>
          <p:cNvSpPr txBox="1">
            <a:spLocks noChangeArrowheads="1"/>
          </p:cNvSpPr>
          <p:nvPr/>
        </p:nvSpPr>
        <p:spPr bwMode="auto">
          <a:xfrm>
            <a:off x="4495800" y="2057400"/>
            <a:ext cx="3886200" cy="1752600"/>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ts val="600"/>
              </a:spcAft>
              <a:buClr>
                <a:schemeClr val="accent1"/>
              </a:buClr>
              <a:buSzPct val="85000"/>
              <a:buFont typeface="Arial" charset="0"/>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Strategy 5</a:t>
            </a:r>
          </a:p>
          <a:p>
            <a:pPr marL="228600" marR="0" lvl="0" indent="-228600" algn="ctr" defTabSz="914400" rtl="0" eaLnBrk="0" fontAlgn="base" latinLnBrk="0" hangingPunct="0">
              <a:lnSpc>
                <a:spcPct val="100000"/>
              </a:lnSpc>
              <a:spcBef>
                <a:spcPts val="672"/>
              </a:spcBef>
              <a:spcAft>
                <a:spcPts val="1200"/>
              </a:spcAft>
              <a:buClr>
                <a:schemeClr val="accent1"/>
              </a:buClr>
              <a:buSzPct val="85000"/>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What are the purpose and key features?</a:t>
            </a:r>
          </a:p>
        </p:txBody>
      </p:sp>
    </p:spTree>
    <p:extLst>
      <p:ext uri="{BB962C8B-B14F-4D97-AF65-F5344CB8AC3E}">
        <p14:creationId xmlns:p14="http://schemas.microsoft.com/office/powerpoint/2010/main" val="1375290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19118</TotalTime>
  <Words>7378</Words>
  <Application>Microsoft Office PowerPoint</Application>
  <PresentationFormat>On-screen Show (4:3)</PresentationFormat>
  <Paragraphs>910</Paragraphs>
  <Slides>64</Slides>
  <Notes>64</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Arial</vt:lpstr>
      <vt:lpstr>Calibri</vt:lpstr>
      <vt:lpstr>Cambria</vt:lpstr>
      <vt:lpstr>Lucida Sans Unicode</vt:lpstr>
      <vt:lpstr>Symbol</vt:lpstr>
      <vt:lpstr>Times New Roman</vt:lpstr>
      <vt:lpstr>Clarity</vt:lpstr>
      <vt:lpstr>1_Clarity</vt:lpstr>
      <vt:lpstr>RESPeCT PD pROGRAM</vt:lpstr>
      <vt:lpstr>Agenda for Day 3</vt:lpstr>
      <vt:lpstr>Trends in Reflections</vt:lpstr>
      <vt:lpstr>Today’s Focus Questions</vt:lpstr>
      <vt:lpstr>PowerPoint Presentation</vt:lpstr>
      <vt:lpstr>The Student Thinking Lens: Moving Student Thinking Forward</vt:lpstr>
      <vt:lpstr>The Student Thinking Lens: Moving Student Thinking Forward</vt:lpstr>
      <vt:lpstr>The Student Thinking Lens: From Questions to Activities</vt:lpstr>
      <vt:lpstr>STL Strategies 4 and 5: Purposes and Key Features</vt:lpstr>
      <vt:lpstr> Relationships between Strategies 4 and 5 </vt:lpstr>
      <vt:lpstr>Practice Identifying Strategies 4 and 5</vt:lpstr>
      <vt:lpstr>Lesson Analysis Focus Question</vt:lpstr>
      <vt:lpstr>Lesson Analysis: Review Lesson  Context </vt:lpstr>
      <vt:lpstr>Lesson Analysis: Identify Strategy 4</vt:lpstr>
      <vt:lpstr>Lesson Analysis: Analyze Strategy 4 and Reflect</vt:lpstr>
      <vt:lpstr>Strategy 5 Practice: Explanation and Argumentation   </vt:lpstr>
      <vt:lpstr>Lesson Analysis: Review Lesson  Context </vt:lpstr>
      <vt:lpstr>Lesson Analysis: Identify Strategy 5 </vt:lpstr>
      <vt:lpstr>Lesson Analysis: Analyze Strategy 5 and Reflect</vt:lpstr>
      <vt:lpstr>Reflect: Key Ideas about Lesson Analysis</vt:lpstr>
      <vt:lpstr> Summarizing Strategies 4 and 5</vt:lpstr>
      <vt:lpstr>Reflect: Lesson Analysis Focus Question</vt:lpstr>
      <vt:lpstr>Weather and Seasons</vt:lpstr>
      <vt:lpstr>PowerPoint Presentation</vt:lpstr>
      <vt:lpstr> Unit Central Questions </vt:lpstr>
      <vt:lpstr>PowerPoint Presentation</vt:lpstr>
      <vt:lpstr> Content Deepening: Focus Question 1 </vt:lpstr>
      <vt:lpstr>Weather in Different Places</vt:lpstr>
      <vt:lpstr>Weather in Different Places</vt:lpstr>
      <vt:lpstr>Weather in Different Places</vt:lpstr>
      <vt:lpstr>Different weather…</vt:lpstr>
      <vt:lpstr>Different Weather in Different Places</vt:lpstr>
      <vt:lpstr>PowerPoint Presentation</vt:lpstr>
      <vt:lpstr>Different Weather in Different Places</vt:lpstr>
      <vt:lpstr>Different Weather in Different Places</vt:lpstr>
      <vt:lpstr>Different Weather in Different Places</vt:lpstr>
      <vt:lpstr> Reflect: Content Deepening Focus Question 1 </vt:lpstr>
      <vt:lpstr>Key Science Ideas</vt:lpstr>
      <vt:lpstr>PowerPoint Presentation</vt:lpstr>
      <vt:lpstr> Content Deepening: Focus Question 2 </vt:lpstr>
      <vt:lpstr>PowerPoint Presentation</vt:lpstr>
      <vt:lpstr>PowerPoint Presentation</vt:lpstr>
      <vt:lpstr>PowerPoint Presentation</vt:lpstr>
      <vt:lpstr>Lesson 5: Review of Key Science Ideas</vt:lpstr>
      <vt:lpstr>Weather Detectives!</vt:lpstr>
      <vt:lpstr>Weather Detectives!</vt:lpstr>
      <vt:lpstr> Reflect: Content Deepening Focus Question 2 </vt:lpstr>
      <vt:lpstr>Investigating Temperature Differences</vt:lpstr>
      <vt:lpstr>PowerPoint Presentation</vt:lpstr>
      <vt:lpstr>Investigating Temperature Variations</vt:lpstr>
      <vt:lpstr>Investigating Temperature Variations</vt:lpstr>
      <vt:lpstr>Investigating Temperature Variations</vt:lpstr>
      <vt:lpstr>Temperature Variations in Soil and Water</vt:lpstr>
      <vt:lpstr>PowerPoint Presentation</vt:lpstr>
      <vt:lpstr>Temperature Variations in Soil and Water</vt:lpstr>
      <vt:lpstr>PowerPoint Presentation</vt:lpstr>
      <vt:lpstr> Unit Central Questions </vt:lpstr>
      <vt:lpstr>Key Science Ideas</vt:lpstr>
      <vt:lpstr>Summary: Moving Student Thinking Forward </vt:lpstr>
      <vt:lpstr>Summary: Today’s Focus Questions</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618</cp:revision>
  <cp:lastPrinted>2016-03-10T21:38:21Z</cp:lastPrinted>
  <dcterms:created xsi:type="dcterms:W3CDTF">2014-06-10T18:20:14Z</dcterms:created>
  <dcterms:modified xsi:type="dcterms:W3CDTF">2020-01-06T18:55:38Z</dcterms:modified>
</cp:coreProperties>
</file>