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70.xml" ContentType="application/vnd.openxmlformats-officedocument.presentationml.notesSlide+xml"/>
  <Override PartName="/ppt/charts/chart2.xml" ContentType="application/vnd.openxmlformats-officedocument.drawingml.chart+xml"/>
  <Override PartName="/ppt/theme/themeOverride2.xml" ContentType="application/vnd.openxmlformats-officedocument.themeOverride+xml"/>
  <Override PartName="/ppt/drawings/drawing1.xml" ContentType="application/vnd.openxmlformats-officedocument.drawingml.chartshapes+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60" r:id="rId1"/>
    <p:sldMasterId id="2147483672" r:id="rId2"/>
  </p:sldMasterIdLst>
  <p:notesMasterIdLst>
    <p:notesMasterId r:id="rId82"/>
  </p:notesMasterIdLst>
  <p:handoutMasterIdLst>
    <p:handoutMasterId r:id="rId83"/>
  </p:handoutMasterIdLst>
  <p:sldIdLst>
    <p:sldId id="299" r:id="rId3"/>
    <p:sldId id="374" r:id="rId4"/>
    <p:sldId id="418" r:id="rId5"/>
    <p:sldId id="419" r:id="rId6"/>
    <p:sldId id="313" r:id="rId7"/>
    <p:sldId id="420" r:id="rId8"/>
    <p:sldId id="421" r:id="rId9"/>
    <p:sldId id="422" r:id="rId10"/>
    <p:sldId id="451" r:id="rId11"/>
    <p:sldId id="423" r:id="rId12"/>
    <p:sldId id="424" r:id="rId13"/>
    <p:sldId id="425" r:id="rId14"/>
    <p:sldId id="426" r:id="rId15"/>
    <p:sldId id="427" r:id="rId16"/>
    <p:sldId id="428" r:id="rId17"/>
    <p:sldId id="331" r:id="rId18"/>
    <p:sldId id="429" r:id="rId19"/>
    <p:sldId id="450" r:id="rId20"/>
    <p:sldId id="430" r:id="rId21"/>
    <p:sldId id="432" r:id="rId22"/>
    <p:sldId id="433" r:id="rId23"/>
    <p:sldId id="434" r:id="rId24"/>
    <p:sldId id="435" r:id="rId25"/>
    <p:sldId id="452" r:id="rId26"/>
    <p:sldId id="384" r:id="rId27"/>
    <p:sldId id="454" r:id="rId28"/>
    <p:sldId id="455" r:id="rId29"/>
    <p:sldId id="387" r:id="rId30"/>
    <p:sldId id="456" r:id="rId31"/>
    <p:sldId id="457" r:id="rId32"/>
    <p:sldId id="458" r:id="rId33"/>
    <p:sldId id="459" r:id="rId34"/>
    <p:sldId id="460" r:id="rId35"/>
    <p:sldId id="461" r:id="rId36"/>
    <p:sldId id="501" r:id="rId37"/>
    <p:sldId id="462" r:id="rId38"/>
    <p:sldId id="463" r:id="rId39"/>
    <p:sldId id="464" r:id="rId40"/>
    <p:sldId id="465" r:id="rId41"/>
    <p:sldId id="466" r:id="rId42"/>
    <p:sldId id="467" r:id="rId43"/>
    <p:sldId id="468" r:id="rId44"/>
    <p:sldId id="469" r:id="rId45"/>
    <p:sldId id="502" r:id="rId46"/>
    <p:sldId id="503" r:id="rId47"/>
    <p:sldId id="504" r:id="rId48"/>
    <p:sldId id="473" r:id="rId49"/>
    <p:sldId id="505" r:id="rId50"/>
    <p:sldId id="475" r:id="rId51"/>
    <p:sldId id="476" r:id="rId52"/>
    <p:sldId id="477" r:id="rId53"/>
    <p:sldId id="478" r:id="rId54"/>
    <p:sldId id="479" r:id="rId55"/>
    <p:sldId id="480" r:id="rId56"/>
    <p:sldId id="481" r:id="rId57"/>
    <p:sldId id="482" r:id="rId58"/>
    <p:sldId id="483" r:id="rId59"/>
    <p:sldId id="484" r:id="rId60"/>
    <p:sldId id="485" r:id="rId61"/>
    <p:sldId id="497" r:id="rId62"/>
    <p:sldId id="498" r:id="rId63"/>
    <p:sldId id="487" r:id="rId64"/>
    <p:sldId id="488" r:id="rId65"/>
    <p:sldId id="489" r:id="rId66"/>
    <p:sldId id="490" r:id="rId67"/>
    <p:sldId id="491" r:id="rId68"/>
    <p:sldId id="492" r:id="rId69"/>
    <p:sldId id="493" r:id="rId70"/>
    <p:sldId id="494" r:id="rId71"/>
    <p:sldId id="495" r:id="rId72"/>
    <p:sldId id="500" r:id="rId73"/>
    <p:sldId id="499" r:id="rId74"/>
    <p:sldId id="496" r:id="rId75"/>
    <p:sldId id="453" r:id="rId76"/>
    <p:sldId id="444" r:id="rId77"/>
    <p:sldId id="445" r:id="rId78"/>
    <p:sldId id="446" r:id="rId79"/>
    <p:sldId id="447" r:id="rId80"/>
    <p:sldId id="448" r:id="rId81"/>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emast" initials="C" lastIdx="1" clrIdx="0">
    <p:extLst>
      <p:ext uri="{19B8F6BF-5375-455C-9EA6-DF929625EA0E}">
        <p15:presenceInfo xmlns:p15="http://schemas.microsoft.com/office/powerpoint/2012/main" userId="Cemast"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36" autoAdjust="0"/>
    <p:restoredTop sz="62954" autoAdjust="0"/>
  </p:normalViewPr>
  <p:slideViewPr>
    <p:cSldViewPr>
      <p:cViewPr varScale="1">
        <p:scale>
          <a:sx n="68" d="100"/>
          <a:sy n="68" d="100"/>
        </p:scale>
        <p:origin x="978" y="66"/>
      </p:cViewPr>
      <p:guideLst>
        <p:guide orient="horz" pos="2160"/>
        <p:guide pos="2880"/>
      </p:guideLst>
    </p:cSldViewPr>
  </p:slideViewPr>
  <p:outlineViewPr>
    <p:cViewPr>
      <p:scale>
        <a:sx n="33" d="100"/>
        <a:sy n="33" d="100"/>
      </p:scale>
      <p:origin x="0" y="-12906"/>
    </p:cViewPr>
  </p:outlineViewPr>
  <p:notesTextViewPr>
    <p:cViewPr>
      <p:scale>
        <a:sx n="1" d="1"/>
        <a:sy n="1" d="1"/>
      </p:scale>
      <p:origin x="0" y="0"/>
    </p:cViewPr>
  </p:notesTextViewPr>
  <p:sorterViewPr>
    <p:cViewPr>
      <p:scale>
        <a:sx n="100" d="100"/>
        <a:sy n="100" d="100"/>
      </p:scale>
      <p:origin x="0" y="-450"/>
    </p:cViewPr>
  </p:sorterViewPr>
  <p:notesViewPr>
    <p:cSldViewPr>
      <p:cViewPr varScale="1">
        <p:scale>
          <a:sx n="112" d="100"/>
          <a:sy n="112" d="100"/>
        </p:scale>
        <p:origin x="1644" y="108"/>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commentAuthors" Target="commentAuthors.xml"/><Relationship Id="rId16" Type="http://schemas.openxmlformats.org/officeDocument/2006/relationships/slide" Target="slides/slide14.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5" Type="http://schemas.openxmlformats.org/officeDocument/2006/relationships/slide" Target="slides/slide3.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presProps" Target="pres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handoutMaster" Target="handoutMasters/handoutMaster1.xml"/><Relationship Id="rId88"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theme" Target="theme/theme1.xml"/><Relationship Id="rId61" Type="http://schemas.openxmlformats.org/officeDocument/2006/relationships/slide" Target="slides/slide59.xml"/><Relationship Id="rId82"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oleObject" Target="Book1" TargetMode="External"/><Relationship Id="rId1" Type="http://schemas.openxmlformats.org/officeDocument/2006/relationships/themeOverride" Target="../theme/themeOverrid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without distraction</c:v>
                </c:pt>
              </c:strCache>
            </c:strRef>
          </c:tx>
          <c:spPr>
            <a:solidFill>
              <a:schemeClr val="accent2"/>
            </a:solidFill>
            <a:ln>
              <a:noFill/>
            </a:ln>
            <a:effectLst/>
          </c:spPr>
          <c:invertIfNegative val="0"/>
          <c:cat>
            <c:strRef>
              <c:f>Sheet1!$A$2:$A$7</c:f>
              <c:strCache>
                <c:ptCount val="6"/>
                <c:pt idx="0">
                  <c:v>Laurie</c:v>
                </c:pt>
                <c:pt idx="1">
                  <c:v>Pam</c:v>
                </c:pt>
                <c:pt idx="2">
                  <c:v>Mike</c:v>
                </c:pt>
                <c:pt idx="3">
                  <c:v>Karen</c:v>
                </c:pt>
                <c:pt idx="4">
                  <c:v>Jaime</c:v>
                </c:pt>
                <c:pt idx="5">
                  <c:v>Juan</c:v>
                </c:pt>
              </c:strCache>
            </c:strRef>
          </c:cat>
          <c:val>
            <c:numRef>
              <c:f>Sheet1!$B$2:$B$7</c:f>
              <c:numCache>
                <c:formatCode>General</c:formatCode>
                <c:ptCount val="6"/>
                <c:pt idx="0">
                  <c:v>7</c:v>
                </c:pt>
                <c:pt idx="1">
                  <c:v>4</c:v>
                </c:pt>
                <c:pt idx="2">
                  <c:v>9</c:v>
                </c:pt>
                <c:pt idx="3">
                  <c:v>10</c:v>
                </c:pt>
                <c:pt idx="4">
                  <c:v>17</c:v>
                </c:pt>
                <c:pt idx="5">
                  <c:v>17</c:v>
                </c:pt>
              </c:numCache>
            </c:numRef>
          </c:val>
          <c:extLst>
            <c:ext xmlns:c16="http://schemas.microsoft.com/office/drawing/2014/chart" uri="{C3380CC4-5D6E-409C-BE32-E72D297353CC}">
              <c16:uniqueId val="{00000000-00F0-4C42-8E2C-62CA92D2F53D}"/>
            </c:ext>
          </c:extLst>
        </c:ser>
        <c:ser>
          <c:idx val="1"/>
          <c:order val="1"/>
          <c:tx>
            <c:strRef>
              <c:f>Sheet1!$C$1</c:f>
              <c:strCache>
                <c:ptCount val="1"/>
                <c:pt idx="0">
                  <c:v>with distraction</c:v>
                </c:pt>
              </c:strCache>
            </c:strRef>
          </c:tx>
          <c:spPr>
            <a:solidFill>
              <a:schemeClr val="accent4"/>
            </a:solidFill>
            <a:ln>
              <a:noFill/>
            </a:ln>
            <a:effectLst/>
          </c:spPr>
          <c:invertIfNegative val="0"/>
          <c:cat>
            <c:strRef>
              <c:f>Sheet1!$A$2:$A$7</c:f>
              <c:strCache>
                <c:ptCount val="6"/>
                <c:pt idx="0">
                  <c:v>Laurie</c:v>
                </c:pt>
                <c:pt idx="1">
                  <c:v>Pam</c:v>
                </c:pt>
                <c:pt idx="2">
                  <c:v>Mike</c:v>
                </c:pt>
                <c:pt idx="3">
                  <c:v>Karen</c:v>
                </c:pt>
                <c:pt idx="4">
                  <c:v>Jaime</c:v>
                </c:pt>
                <c:pt idx="5">
                  <c:v>Juan</c:v>
                </c:pt>
              </c:strCache>
            </c:strRef>
          </c:cat>
          <c:val>
            <c:numRef>
              <c:f>Sheet1!$C$2:$C$7</c:f>
              <c:numCache>
                <c:formatCode>General</c:formatCode>
                <c:ptCount val="6"/>
                <c:pt idx="0">
                  <c:v>12</c:v>
                </c:pt>
                <c:pt idx="1">
                  <c:v>6</c:v>
                </c:pt>
                <c:pt idx="2">
                  <c:v>16</c:v>
                </c:pt>
                <c:pt idx="3">
                  <c:v>30</c:v>
                </c:pt>
                <c:pt idx="4">
                  <c:v>18</c:v>
                </c:pt>
                <c:pt idx="5">
                  <c:v>16</c:v>
                </c:pt>
              </c:numCache>
            </c:numRef>
          </c:val>
          <c:extLst>
            <c:ext xmlns:c16="http://schemas.microsoft.com/office/drawing/2014/chart" uri="{C3380CC4-5D6E-409C-BE32-E72D297353CC}">
              <c16:uniqueId val="{00000001-00F0-4C42-8E2C-62CA92D2F53D}"/>
            </c:ext>
          </c:extLst>
        </c:ser>
        <c:dLbls>
          <c:showLegendKey val="0"/>
          <c:showVal val="0"/>
          <c:showCatName val="0"/>
          <c:showSerName val="0"/>
          <c:showPercent val="0"/>
          <c:showBubbleSize val="0"/>
        </c:dLbls>
        <c:gapWidth val="219"/>
        <c:overlap val="-27"/>
        <c:axId val="82212352"/>
        <c:axId val="82213888"/>
      </c:barChart>
      <c:catAx>
        <c:axId val="822123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2213888"/>
        <c:crosses val="autoZero"/>
        <c:auto val="1"/>
        <c:lblAlgn val="ctr"/>
        <c:lblOffset val="100"/>
        <c:noMultiLvlLbl val="0"/>
      </c:catAx>
      <c:valAx>
        <c:axId val="8221388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221235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dirty="0">
                <a:latin typeface="Calibri" pitchFamily="34" charset="0"/>
              </a:rPr>
              <a:t>Better</a:t>
            </a:r>
            <a:r>
              <a:rPr lang="en-US" baseline="0" dirty="0">
                <a:latin typeface="Calibri" pitchFamily="34" charset="0"/>
              </a:rPr>
              <a:t> Reaction Time</a:t>
            </a:r>
            <a:endParaRPr lang="en-US" dirty="0">
              <a:latin typeface="Calibri" pitchFamily="34" charset="0"/>
            </a:endParaRPr>
          </a:p>
        </c:rich>
      </c:tx>
      <c:overlay val="0"/>
    </c:title>
    <c:autoTitleDeleted val="0"/>
    <c:plotArea>
      <c:layout/>
      <c:pieChart>
        <c:varyColors val="1"/>
        <c:ser>
          <c:idx val="0"/>
          <c:order val="0"/>
          <c:dLbls>
            <c:dLbl>
              <c:idx val="0"/>
              <c:tx>
                <c:rich>
                  <a:bodyPr/>
                  <a:lstStyle/>
                  <a:p>
                    <a:r>
                      <a:rPr lang="en-US" dirty="0"/>
                      <a:t>With Distraction
17%</a:t>
                    </a:r>
                  </a:p>
                </c:rich>
              </c:tx>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0-AC05-422D-98B3-2FDF28987643}"/>
                </c:ext>
              </c:extLst>
            </c:dLbl>
            <c:dLbl>
              <c:idx val="1"/>
              <c:tx>
                <c:rich>
                  <a:bodyPr/>
                  <a:lstStyle/>
                  <a:p>
                    <a:r>
                      <a:rPr lang="en-US" dirty="0"/>
                      <a:t>Without Distraction
83%</a:t>
                    </a:r>
                  </a:p>
                </c:rich>
              </c:tx>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AC05-422D-98B3-2FDF28987643}"/>
                </c:ext>
              </c:extLst>
            </c:dLbl>
            <c:spPr>
              <a:noFill/>
              <a:ln>
                <a:noFill/>
              </a:ln>
              <a:effectLst/>
            </c:spPr>
            <c:showLegendKey val="0"/>
            <c:showVal val="0"/>
            <c:showCatName val="1"/>
            <c:showSerName val="0"/>
            <c:showPercent val="1"/>
            <c:showBubbleSize val="0"/>
            <c:showLeaderLines val="1"/>
            <c:extLst>
              <c:ext xmlns:c15="http://schemas.microsoft.com/office/drawing/2012/chart" uri="{CE6537A1-D6FC-4f65-9D91-7224C49458BB}"/>
            </c:extLst>
          </c:dLbls>
          <c:cat>
            <c:strRef>
              <c:f>Sheet1!$G$2:$G$3</c:f>
              <c:strCache>
                <c:ptCount val="2"/>
                <c:pt idx="0">
                  <c:v>with distraction</c:v>
                </c:pt>
                <c:pt idx="1">
                  <c:v>without distraction</c:v>
                </c:pt>
              </c:strCache>
            </c:strRef>
          </c:cat>
          <c:val>
            <c:numRef>
              <c:f>Sheet1!$H$2:$H$3</c:f>
              <c:numCache>
                <c:formatCode>General</c:formatCode>
                <c:ptCount val="2"/>
                <c:pt idx="0">
                  <c:v>1</c:v>
                </c:pt>
                <c:pt idx="1">
                  <c:v>5</c:v>
                </c:pt>
              </c:numCache>
            </c:numRef>
          </c:val>
          <c:extLst>
            <c:ext xmlns:c16="http://schemas.microsoft.com/office/drawing/2014/chart" uri="{C3380CC4-5D6E-409C-BE32-E72D297353CC}">
              <c16:uniqueId val="{00000000-8540-4F2A-B9D1-435BFE2402CA}"/>
            </c:ext>
          </c:extLst>
        </c:ser>
        <c:dLbls>
          <c:showLegendKey val="0"/>
          <c:showVal val="0"/>
          <c:showCatName val="1"/>
          <c:showSerName val="0"/>
          <c:showPercent val="1"/>
          <c:showBubbleSize val="0"/>
          <c:showLeaderLines val="1"/>
        </c:dLbls>
        <c:firstSliceAng val="0"/>
      </c:pieChart>
    </c:plotArea>
    <c:plotVisOnly val="1"/>
    <c:dispBlanksAs val="zero"/>
    <c:showDLblsOverMax val="0"/>
  </c:chart>
  <c:externalData r:id="rId2">
    <c:autoUpdate val="0"/>
  </c:externalData>
  <c:userShapes r:id="rId3"/>
</c:chartSpace>
</file>

<file path=ppt/charts/colors1.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0.57407</cdr:x>
      <cdr:y>0.92299</cdr:y>
    </cdr:from>
    <cdr:to>
      <cdr:x>0.75</cdr:x>
      <cdr:y>0.97183</cdr:y>
    </cdr:to>
    <cdr:sp macro="" textlink="">
      <cdr:nvSpPr>
        <cdr:cNvPr id="2" name="TextBox 2"/>
        <cdr:cNvSpPr txBox="1"/>
      </cdr:nvSpPr>
      <cdr:spPr>
        <a:xfrm xmlns:a="http://schemas.openxmlformats.org/drawingml/2006/main">
          <a:off x="4724400" y="4071937"/>
          <a:ext cx="1447800" cy="215444"/>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sz="800" dirty="0">
              <a:latin typeface="Calibri" panose="020F0502020204030204" pitchFamily="34" charset="0"/>
              <a:cs typeface="Calibri" panose="020F0502020204030204" pitchFamily="34" charset="0"/>
            </a:rPr>
            <a:t>Courtesy of Cal Poly Pomona</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C27AD806-55DA-4555-B2D1-695CF6B02A10}" type="datetimeFigureOut">
              <a:rPr lang="en-US" smtClean="0"/>
              <a:pPr/>
              <a:t>2/5/2020</a:t>
            </a:fld>
            <a:endParaRPr lang="en-US"/>
          </a:p>
        </p:txBody>
      </p:sp>
      <p:sp>
        <p:nvSpPr>
          <p:cNvPr id="4" name="Footer Placeholder 3"/>
          <p:cNvSpPr>
            <a:spLocks noGrp="1"/>
          </p:cNvSpPr>
          <p:nvPr>
            <p:ph type="ftr" sz="quarter" idx="2"/>
          </p:nvPr>
        </p:nvSpPr>
        <p:spPr>
          <a:xfrm>
            <a:off x="1"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B8331392-BC22-4018-AE4B-40E53FC5B18E}" type="slidenum">
              <a:rPr lang="en-US" smtClean="0"/>
              <a:pPr/>
              <a:t>‹#›</a:t>
            </a:fld>
            <a:endParaRPr lang="en-US"/>
          </a:p>
        </p:txBody>
      </p:sp>
    </p:spTree>
    <p:extLst>
      <p:ext uri="{BB962C8B-B14F-4D97-AF65-F5344CB8AC3E}">
        <p14:creationId xmlns:p14="http://schemas.microsoft.com/office/powerpoint/2010/main" val="386321232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113E99A0-5A01-41BA-AC39-BB8F130969B5}" type="datetimeFigureOut">
              <a:rPr lang="en-US" smtClean="0"/>
              <a:pPr/>
              <a:t>2/5/2020</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458BEC4D-D1F7-4625-B0BA-2126EAFE9E6D}" type="slidenum">
              <a:rPr lang="en-US" smtClean="0"/>
              <a:pPr/>
              <a:t>‹#›</a:t>
            </a:fld>
            <a:endParaRPr lang="en-US"/>
          </a:p>
        </p:txBody>
      </p:sp>
    </p:spTree>
    <p:extLst>
      <p:ext uri="{BB962C8B-B14F-4D97-AF65-F5344CB8AC3E}">
        <p14:creationId xmlns:p14="http://schemas.microsoft.com/office/powerpoint/2010/main" val="26917972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57066" indent="-291179" eaLnBrk="0" hangingPunct="0">
              <a:spcBef>
                <a:spcPct val="30000"/>
              </a:spcBef>
              <a:defRPr sz="1200">
                <a:solidFill>
                  <a:schemeClr val="tx1"/>
                </a:solidFill>
                <a:latin typeface="Arial" charset="0"/>
              </a:defRPr>
            </a:lvl2pPr>
            <a:lvl3pPr marL="1164717" indent="-232943" eaLnBrk="0" hangingPunct="0">
              <a:spcBef>
                <a:spcPct val="30000"/>
              </a:spcBef>
              <a:defRPr sz="1200">
                <a:solidFill>
                  <a:schemeClr val="tx1"/>
                </a:solidFill>
                <a:latin typeface="Arial" charset="0"/>
              </a:defRPr>
            </a:lvl3pPr>
            <a:lvl4pPr marL="1630604" indent="-232943" eaLnBrk="0" hangingPunct="0">
              <a:spcBef>
                <a:spcPct val="30000"/>
              </a:spcBef>
              <a:defRPr sz="1200">
                <a:solidFill>
                  <a:schemeClr val="tx1"/>
                </a:solidFill>
                <a:latin typeface="Arial" charset="0"/>
              </a:defRPr>
            </a:lvl4pPr>
            <a:lvl5pPr marL="2096491" indent="-232943" eaLnBrk="0" hangingPunct="0">
              <a:spcBef>
                <a:spcPct val="30000"/>
              </a:spcBef>
              <a:defRPr sz="1200">
                <a:solidFill>
                  <a:schemeClr val="tx1"/>
                </a:solidFill>
                <a:latin typeface="Arial" charset="0"/>
              </a:defRPr>
            </a:lvl5pPr>
            <a:lvl6pPr marL="2562377" indent="-232943" eaLnBrk="0" fontAlgn="base" hangingPunct="0">
              <a:spcBef>
                <a:spcPct val="30000"/>
              </a:spcBef>
              <a:spcAft>
                <a:spcPct val="0"/>
              </a:spcAft>
              <a:defRPr sz="1200">
                <a:solidFill>
                  <a:schemeClr val="tx1"/>
                </a:solidFill>
                <a:latin typeface="Arial" charset="0"/>
              </a:defRPr>
            </a:lvl6pPr>
            <a:lvl7pPr marL="3028264" indent="-232943" eaLnBrk="0" fontAlgn="base" hangingPunct="0">
              <a:spcBef>
                <a:spcPct val="30000"/>
              </a:spcBef>
              <a:spcAft>
                <a:spcPct val="0"/>
              </a:spcAft>
              <a:defRPr sz="1200">
                <a:solidFill>
                  <a:schemeClr val="tx1"/>
                </a:solidFill>
                <a:latin typeface="Arial" charset="0"/>
              </a:defRPr>
            </a:lvl7pPr>
            <a:lvl8pPr marL="3494151" indent="-232943" eaLnBrk="0" fontAlgn="base" hangingPunct="0">
              <a:spcBef>
                <a:spcPct val="30000"/>
              </a:spcBef>
              <a:spcAft>
                <a:spcPct val="0"/>
              </a:spcAft>
              <a:defRPr sz="1200">
                <a:solidFill>
                  <a:schemeClr val="tx1"/>
                </a:solidFill>
                <a:latin typeface="Arial" charset="0"/>
              </a:defRPr>
            </a:lvl8pPr>
            <a:lvl9pPr marL="3960038" indent="-232943"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0A9E7CF9-240F-482B-9EC3-A2AD26735D19}" type="slidenum">
              <a:rPr lang="en-US" altLang="en-US">
                <a:solidFill>
                  <a:prstClr val="black"/>
                </a:solidFill>
              </a:rPr>
              <a:pPr eaLnBrk="1" hangingPunct="1">
                <a:spcBef>
                  <a:spcPct val="0"/>
                </a:spcBef>
              </a:pPr>
              <a:t>1</a:t>
            </a:fld>
            <a:endParaRPr lang="en-US" altLang="en-US">
              <a:solidFill>
                <a:prstClr val="black"/>
              </a:solidFill>
            </a:endParaRPr>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p:spPr>
        <p:txBody>
          <a:bodyPr/>
          <a:lstStyle/>
          <a:p>
            <a:pPr eaLnBrk="1" hangingPunct="1"/>
            <a:r>
              <a:rPr lang="en-US" altLang="en-US" dirty="0"/>
              <a:t>5 min</a:t>
            </a:r>
          </a:p>
          <a:p>
            <a:pPr eaLnBrk="1" hangingPunct="1"/>
            <a:endParaRPr lang="en-US" altLang="en-US" dirty="0"/>
          </a:p>
          <a:p>
            <a:pPr eaLnBrk="1" hangingPunct="1"/>
            <a:r>
              <a:rPr lang="en-US" sz="1200" kern="1200" dirty="0">
                <a:solidFill>
                  <a:schemeClr val="tx1"/>
                </a:solidFill>
                <a:latin typeface="+mn-lt"/>
                <a:ea typeface="+mn-ea"/>
                <a:cs typeface="+mn-cs"/>
              </a:rPr>
              <a:t>a. Take care of any housekeeping issues.</a:t>
            </a:r>
            <a:endParaRPr lang="en-US" altLang="en-US" dirty="0"/>
          </a:p>
        </p:txBody>
      </p:sp>
    </p:spTree>
    <p:extLst>
      <p:ext uri="{BB962C8B-B14F-4D97-AF65-F5344CB8AC3E}">
        <p14:creationId xmlns:p14="http://schemas.microsoft.com/office/powerpoint/2010/main" val="40710176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 min</a:t>
            </a:r>
          </a:p>
          <a:p>
            <a:endParaRPr lang="en-US" dirty="0"/>
          </a:p>
          <a:p>
            <a:pPr marL="228600" lvl="0" indent="-228600" fontAlgn="base">
              <a:buNone/>
            </a:pPr>
            <a:r>
              <a:rPr lang="en-US" sz="1200" kern="1200" dirty="0">
                <a:solidFill>
                  <a:schemeClr val="tx1"/>
                </a:solidFill>
                <a:latin typeface="+mn-lt"/>
                <a:ea typeface="+mn-ea"/>
                <a:cs typeface="+mn-cs"/>
              </a:rPr>
              <a:t>a. “</a:t>
            </a:r>
            <a:r>
              <a:rPr lang="en-US" sz="1200" u="none" kern="1200" dirty="0">
                <a:solidFill>
                  <a:schemeClr val="tx1"/>
                </a:solidFill>
                <a:latin typeface="+mn-lt"/>
                <a:ea typeface="+mn-ea"/>
                <a:cs typeface="+mn-cs"/>
              </a:rPr>
              <a:t>Read</a:t>
            </a:r>
            <a:r>
              <a:rPr lang="en-US" sz="1200" kern="1200" dirty="0">
                <a:solidFill>
                  <a:schemeClr val="tx1"/>
                </a:solidFill>
                <a:latin typeface="+mn-lt"/>
                <a:ea typeface="+mn-ea"/>
                <a:cs typeface="+mn-cs"/>
              </a:rPr>
              <a:t> the lesson context at the top of the video transcript (handout 4.4 in your PD program binders).”</a:t>
            </a:r>
          </a:p>
          <a:p>
            <a:pPr marL="228600" lvl="0" indent="-228600" fontAlgn="base">
              <a:buNone/>
            </a:pPr>
            <a:endParaRPr lang="en-US" dirty="0"/>
          </a:p>
          <a:p>
            <a:pPr marL="228600" lvl="0" indent="-228600" fontAlgn="base">
              <a:buNone/>
            </a:pPr>
            <a:r>
              <a:rPr lang="en-US" dirty="0"/>
              <a:t>b. </a:t>
            </a:r>
            <a:r>
              <a:rPr lang="en-US" sz="1200" u="none" strike="noStrike" kern="1200" dirty="0">
                <a:solidFill>
                  <a:schemeClr val="tx1"/>
                </a:solidFill>
                <a:effectLst/>
                <a:latin typeface="+mn-lt"/>
                <a:ea typeface="+mn-ea"/>
                <a:cs typeface="+mn-cs"/>
              </a:rPr>
              <a:t>Make</a:t>
            </a:r>
            <a:r>
              <a:rPr lang="en-US" sz="1200" u="none" strike="noStrike" kern="1200" baseline="0" dirty="0">
                <a:solidFill>
                  <a:schemeClr val="tx1"/>
                </a:solidFill>
                <a:effectLst/>
                <a:latin typeface="+mn-lt"/>
                <a:ea typeface="+mn-ea"/>
                <a:cs typeface="+mn-cs"/>
              </a:rPr>
              <a:t> sure </a:t>
            </a:r>
            <a:r>
              <a:rPr lang="en-US" sz="1200" u="none" strike="noStrike" kern="1200" dirty="0">
                <a:solidFill>
                  <a:schemeClr val="tx1"/>
                </a:solidFill>
                <a:effectLst/>
                <a:latin typeface="+mn-lt"/>
                <a:ea typeface="+mn-ea"/>
                <a:cs typeface="+mn-cs"/>
              </a:rPr>
              <a:t>participants understand the science content and activity</a:t>
            </a:r>
            <a:r>
              <a:rPr lang="en-US" sz="1200" u="none" strike="noStrike" kern="1200" baseline="0" dirty="0">
                <a:solidFill>
                  <a:schemeClr val="tx1"/>
                </a:solidFill>
                <a:effectLst/>
                <a:latin typeface="+mn-lt"/>
                <a:ea typeface="+mn-ea"/>
                <a:cs typeface="+mn-cs"/>
              </a:rPr>
              <a:t> that are the focus </a:t>
            </a:r>
            <a:r>
              <a:rPr lang="en-US" sz="1200" u="none" strike="noStrike" kern="1200" dirty="0">
                <a:solidFill>
                  <a:schemeClr val="tx1"/>
                </a:solidFill>
                <a:effectLst/>
                <a:latin typeface="+mn-lt"/>
                <a:ea typeface="+mn-ea"/>
                <a:cs typeface="+mn-cs"/>
              </a:rPr>
              <a:t>of</a:t>
            </a:r>
            <a:r>
              <a:rPr lang="en-US" sz="1200" u="none" strike="noStrike" kern="1200" baseline="0" dirty="0">
                <a:solidFill>
                  <a:schemeClr val="tx1"/>
                </a:solidFill>
                <a:effectLst/>
                <a:latin typeface="+mn-lt"/>
                <a:ea typeface="+mn-ea"/>
                <a:cs typeface="+mn-cs"/>
              </a:rPr>
              <a:t> </a:t>
            </a:r>
            <a:r>
              <a:rPr lang="en-US" sz="1200" u="none" strike="noStrike" kern="1200" dirty="0">
                <a:solidFill>
                  <a:schemeClr val="tx1"/>
                </a:solidFill>
                <a:effectLst/>
                <a:latin typeface="+mn-lt"/>
                <a:ea typeface="+mn-ea"/>
                <a:cs typeface="+mn-cs"/>
              </a:rPr>
              <a:t>this video clip.</a:t>
            </a:r>
          </a:p>
          <a:p>
            <a:pPr marL="228600" lvl="0" indent="-228600" fontAlgn="base">
              <a:buNone/>
            </a:pPr>
            <a:endParaRPr lang="en-US" sz="1200" u="none" strike="noStrike" kern="1200" dirty="0">
              <a:solidFill>
                <a:schemeClr val="tx1"/>
              </a:solidFill>
              <a:effectLst/>
              <a:latin typeface="+mn-lt"/>
              <a:ea typeface="+mn-ea"/>
              <a:cs typeface="+mn-cs"/>
            </a:endParaRPr>
          </a:p>
          <a:p>
            <a:pPr marL="228600" lvl="0" indent="-228600" fontAlgn="base">
              <a:buNone/>
            </a:pPr>
            <a:r>
              <a:rPr lang="en-US" sz="1200" b="1" kern="1200" dirty="0">
                <a:solidFill>
                  <a:schemeClr val="tx1"/>
                </a:solidFill>
                <a:latin typeface="+mn-lt"/>
                <a:ea typeface="+mn-ea"/>
                <a:cs typeface="+mn-cs"/>
              </a:rPr>
              <a:t>Note:</a:t>
            </a:r>
            <a:r>
              <a:rPr lang="en-US" sz="1200" kern="1200" dirty="0">
                <a:solidFill>
                  <a:schemeClr val="tx1"/>
                </a:solidFill>
                <a:latin typeface="+mn-lt"/>
                <a:ea typeface="+mn-ea"/>
                <a:cs typeface="+mn-cs"/>
              </a:rPr>
              <a:t> Refer to the content background document as needed throughout the lesson analysis.</a:t>
            </a:r>
            <a:endParaRPr lang="en-US" dirty="0"/>
          </a:p>
        </p:txBody>
      </p:sp>
      <p:sp>
        <p:nvSpPr>
          <p:cNvPr id="4" name="Slide Number Placeholder 3"/>
          <p:cNvSpPr>
            <a:spLocks noGrp="1"/>
          </p:cNvSpPr>
          <p:nvPr>
            <p:ph type="sldNum" sz="quarter" idx="10"/>
          </p:nvPr>
        </p:nvSpPr>
        <p:spPr/>
        <p:txBody>
          <a:bodyPr/>
          <a:lstStyle/>
          <a:p>
            <a:pPr>
              <a:defRPr/>
            </a:pPr>
            <a:fld id="{9808C13C-847F-4B58-97D9-13B05A934034}" type="slidenum">
              <a:rPr lang="en-US" smtClean="0"/>
              <a:pPr>
                <a:defRPr/>
              </a:pPr>
              <a:t>10</a:t>
            </a:fld>
            <a:endParaRPr lang="en-US"/>
          </a:p>
        </p:txBody>
      </p:sp>
    </p:spTree>
    <p:extLst>
      <p:ext uri="{BB962C8B-B14F-4D97-AF65-F5344CB8AC3E}">
        <p14:creationId xmlns:p14="http://schemas.microsoft.com/office/powerpoint/2010/main" val="15883315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800294" indent="-307805" eaLnBrk="0" hangingPunct="0">
              <a:defRPr>
                <a:solidFill>
                  <a:schemeClr val="tx1"/>
                </a:solidFill>
                <a:latin typeface="Arial" charset="0"/>
              </a:defRPr>
            </a:lvl2pPr>
            <a:lvl3pPr marL="1231222" indent="-246244" eaLnBrk="0" hangingPunct="0">
              <a:defRPr>
                <a:solidFill>
                  <a:schemeClr val="tx1"/>
                </a:solidFill>
                <a:latin typeface="Arial" charset="0"/>
              </a:defRPr>
            </a:lvl3pPr>
            <a:lvl4pPr marL="1723711" indent="-246244" eaLnBrk="0" hangingPunct="0">
              <a:defRPr>
                <a:solidFill>
                  <a:schemeClr val="tx1"/>
                </a:solidFill>
                <a:latin typeface="Arial" charset="0"/>
              </a:defRPr>
            </a:lvl4pPr>
            <a:lvl5pPr marL="2216201" indent="-246244" eaLnBrk="0" hangingPunct="0">
              <a:defRPr>
                <a:solidFill>
                  <a:schemeClr val="tx1"/>
                </a:solidFill>
                <a:latin typeface="Arial" charset="0"/>
              </a:defRPr>
            </a:lvl5pPr>
            <a:lvl6pPr marL="2708689" indent="-246244" eaLnBrk="0" fontAlgn="base" hangingPunct="0">
              <a:spcBef>
                <a:spcPct val="0"/>
              </a:spcBef>
              <a:spcAft>
                <a:spcPct val="0"/>
              </a:spcAft>
              <a:defRPr>
                <a:solidFill>
                  <a:schemeClr val="tx1"/>
                </a:solidFill>
                <a:latin typeface="Arial" charset="0"/>
              </a:defRPr>
            </a:lvl6pPr>
            <a:lvl7pPr marL="3201178" indent="-246244" eaLnBrk="0" fontAlgn="base" hangingPunct="0">
              <a:spcBef>
                <a:spcPct val="0"/>
              </a:spcBef>
              <a:spcAft>
                <a:spcPct val="0"/>
              </a:spcAft>
              <a:defRPr>
                <a:solidFill>
                  <a:schemeClr val="tx1"/>
                </a:solidFill>
                <a:latin typeface="Arial" charset="0"/>
              </a:defRPr>
            </a:lvl7pPr>
            <a:lvl8pPr marL="3693667" indent="-246244" eaLnBrk="0" fontAlgn="base" hangingPunct="0">
              <a:spcBef>
                <a:spcPct val="0"/>
              </a:spcBef>
              <a:spcAft>
                <a:spcPct val="0"/>
              </a:spcAft>
              <a:defRPr>
                <a:solidFill>
                  <a:schemeClr val="tx1"/>
                </a:solidFill>
                <a:latin typeface="Arial" charset="0"/>
              </a:defRPr>
            </a:lvl8pPr>
            <a:lvl9pPr marL="4186156" indent="-246244" eaLnBrk="0" fontAlgn="base" hangingPunct="0">
              <a:spcBef>
                <a:spcPct val="0"/>
              </a:spcBef>
              <a:spcAft>
                <a:spcPct val="0"/>
              </a:spcAft>
              <a:defRPr>
                <a:solidFill>
                  <a:schemeClr val="tx1"/>
                </a:solidFill>
                <a:latin typeface="Arial" charset="0"/>
              </a:defRPr>
            </a:lvl9pPr>
          </a:lstStyle>
          <a:p>
            <a:pPr eaLnBrk="1" hangingPunct="1"/>
            <a:fld id="{293F2425-BB1A-4108-B190-88894F331882}" type="slidenum">
              <a:rPr lang="en-US" smtClean="0"/>
              <a:pPr eaLnBrk="1" hangingPunct="1"/>
              <a:t>11</a:t>
            </a:fld>
            <a:endParaRPr lang="en-US"/>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p:spPr>
        <p:txBody>
          <a:bodyPr/>
          <a:lstStyle/>
          <a:p>
            <a:r>
              <a:rPr lang="en-US" dirty="0"/>
              <a:t>25 min</a:t>
            </a:r>
          </a:p>
          <a:p>
            <a:endParaRPr lang="en-US" dirty="0"/>
          </a:p>
          <a:p>
            <a:r>
              <a:rPr lang="en-US" sz="1200" u="none" kern="1200" dirty="0">
                <a:solidFill>
                  <a:schemeClr val="tx1"/>
                </a:solidFill>
                <a:latin typeface="+mn-lt"/>
                <a:ea typeface="+mn-ea"/>
                <a:cs typeface="+mn-cs"/>
              </a:rPr>
              <a:t>a. “</a:t>
            </a:r>
            <a:r>
              <a:rPr lang="en-US" sz="1200" kern="1200" dirty="0">
                <a:solidFill>
                  <a:schemeClr val="tx1"/>
                </a:solidFill>
                <a:latin typeface="+mn-lt"/>
                <a:ea typeface="+mn-ea"/>
                <a:cs typeface="+mn-cs"/>
              </a:rPr>
              <a:t>As </a:t>
            </a:r>
            <a:r>
              <a:rPr lang="en-US" sz="1200" kern="1200" dirty="0">
                <a:solidFill>
                  <a:schemeClr val="tx1"/>
                </a:solidFill>
                <a:effectLst/>
                <a:latin typeface="+mn-lt"/>
                <a:ea typeface="+mn-ea"/>
                <a:cs typeface="+mn-cs"/>
              </a:rPr>
              <a:t>you watch the video, think about what makes activity in this clip a use-and-apply</a:t>
            </a:r>
            <a:r>
              <a:rPr lang="en-US" sz="1200" b="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task. What science ideas should students be using and applying in each scenario? Also notice what kinds of questions the teacher asks.”  </a:t>
            </a:r>
          </a:p>
          <a:p>
            <a:r>
              <a:rPr lang="en-US" sz="1200" kern="1200" dirty="0">
                <a:solidFill>
                  <a:schemeClr val="tx1"/>
                </a:solidFill>
                <a:effectLst/>
                <a:latin typeface="+mn-lt"/>
                <a:ea typeface="+mn-ea"/>
                <a:cs typeface="+mn-cs"/>
              </a:rPr>
              <a:t> </a:t>
            </a:r>
            <a:endParaRPr lang="en-US" sz="1200" kern="1200" dirty="0">
              <a:solidFill>
                <a:schemeClr val="tx1"/>
              </a:solidFill>
              <a:latin typeface="+mn-lt"/>
              <a:ea typeface="+mn-ea"/>
              <a:cs typeface="+mn-cs"/>
            </a:endParaRPr>
          </a:p>
          <a:p>
            <a:pPr lvl="0" fontAlgn="base"/>
            <a:r>
              <a:rPr lang="en-US" sz="1200" kern="1200" dirty="0">
                <a:solidFill>
                  <a:schemeClr val="tx1"/>
                </a:solidFill>
                <a:latin typeface="+mn-lt"/>
                <a:ea typeface="+mn-ea"/>
                <a:cs typeface="+mn-cs"/>
              </a:rPr>
              <a:t>b. Show the video clip.</a:t>
            </a:r>
          </a:p>
          <a:p>
            <a:pPr lvl="0" fontAlgn="base"/>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c. </a:t>
            </a:r>
            <a:r>
              <a:rPr lang="en-US" sz="1200" b="1" kern="1200" dirty="0">
                <a:solidFill>
                  <a:schemeClr val="tx1"/>
                </a:solidFill>
                <a:latin typeface="+mn-lt"/>
                <a:ea typeface="+mn-ea"/>
                <a:cs typeface="+mn-cs"/>
              </a:rPr>
              <a:t>Individuals: </a:t>
            </a:r>
            <a:r>
              <a:rPr lang="en-US" sz="1200" kern="1200" dirty="0">
                <a:solidFill>
                  <a:schemeClr val="tx1"/>
                </a:solidFill>
                <a:latin typeface="+mn-lt"/>
                <a:ea typeface="+mn-ea"/>
                <a:cs typeface="+mn-cs"/>
              </a:rPr>
              <a:t>“Think </a:t>
            </a:r>
            <a:r>
              <a:rPr lang="en-US" sz="1200" kern="1200" dirty="0">
                <a:solidFill>
                  <a:schemeClr val="tx1"/>
                </a:solidFill>
                <a:effectLst/>
                <a:latin typeface="+mn-lt"/>
                <a:ea typeface="+mn-ea"/>
                <a:cs typeface="+mn-cs"/>
              </a:rPr>
              <a:t>about the questions on the slide and mark the transcript as you identify the use of strategy 6.”</a:t>
            </a:r>
            <a:r>
              <a:rPr lang="en-US" dirty="0">
                <a:effectLst/>
              </a:rPr>
              <a:t> </a:t>
            </a:r>
            <a:r>
              <a:rPr lang="en-US" sz="1200" kern="1200" dirty="0">
                <a:solidFill>
                  <a:schemeClr val="tx1"/>
                </a:solidFill>
                <a:effectLst/>
                <a:latin typeface="+mn-lt"/>
                <a:ea typeface="+mn-ea"/>
                <a:cs typeface="+mn-cs"/>
              </a:rPr>
              <a:t> </a:t>
            </a:r>
          </a:p>
          <a:p>
            <a:pPr lvl="0" fontAlgn="base"/>
            <a:endParaRPr lang="en-US" sz="1200" kern="1200" dirty="0">
              <a:solidFill>
                <a:schemeClr val="tx1"/>
              </a:solidFill>
              <a:latin typeface="+mn-lt"/>
              <a:ea typeface="+mn-ea"/>
              <a:cs typeface="+mn-cs"/>
            </a:endParaRPr>
          </a:p>
          <a:p>
            <a:pPr lvl="0" fontAlgn="base"/>
            <a:r>
              <a:rPr lang="en-US" sz="1200" kern="1200" dirty="0">
                <a:solidFill>
                  <a:schemeClr val="tx1"/>
                </a:solidFill>
                <a:latin typeface="+mn-lt"/>
                <a:ea typeface="+mn-ea"/>
                <a:cs typeface="+mn-cs"/>
              </a:rPr>
              <a:t>d. </a:t>
            </a:r>
            <a:r>
              <a:rPr lang="en-US" sz="1200" b="1" kern="1200" dirty="0">
                <a:solidFill>
                  <a:schemeClr val="tx1"/>
                </a:solidFill>
                <a:latin typeface="+mn-lt"/>
                <a:ea typeface="+mn-ea"/>
                <a:cs typeface="+mn-cs"/>
              </a:rPr>
              <a:t>Whole group: </a:t>
            </a:r>
            <a:r>
              <a:rPr lang="en-US" sz="1200" kern="1200" dirty="0">
                <a:solidFill>
                  <a:schemeClr val="tx1"/>
                </a:solidFill>
                <a:latin typeface="+mn-lt"/>
                <a:ea typeface="+mn-ea"/>
                <a:cs typeface="+mn-cs"/>
              </a:rPr>
              <a:t>Discuss</a:t>
            </a:r>
            <a:r>
              <a:rPr lang="en-US" sz="1200" kern="1200" baseline="0" dirty="0">
                <a:solidFill>
                  <a:schemeClr val="tx1"/>
                </a:solidFill>
                <a:latin typeface="+mn-lt"/>
                <a:ea typeface="+mn-ea"/>
                <a:cs typeface="+mn-cs"/>
              </a:rPr>
              <a:t> participants’ responses to t</a:t>
            </a:r>
            <a:r>
              <a:rPr lang="en-US" sz="1200" kern="1200" dirty="0">
                <a:solidFill>
                  <a:schemeClr val="tx1"/>
                </a:solidFill>
                <a:latin typeface="+mn-lt"/>
                <a:ea typeface="+mn-ea"/>
                <a:cs typeface="+mn-cs"/>
              </a:rPr>
              <a:t>he questions.</a:t>
            </a:r>
          </a:p>
        </p:txBody>
      </p:sp>
    </p:spTree>
    <p:extLst>
      <p:ext uri="{BB962C8B-B14F-4D97-AF65-F5344CB8AC3E}">
        <p14:creationId xmlns:p14="http://schemas.microsoft.com/office/powerpoint/2010/main" val="3096332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800294" indent="-307805" eaLnBrk="0" hangingPunct="0">
              <a:defRPr>
                <a:solidFill>
                  <a:schemeClr val="tx1"/>
                </a:solidFill>
                <a:latin typeface="Arial" charset="0"/>
              </a:defRPr>
            </a:lvl2pPr>
            <a:lvl3pPr marL="1231222" indent="-246244" eaLnBrk="0" hangingPunct="0">
              <a:defRPr>
                <a:solidFill>
                  <a:schemeClr val="tx1"/>
                </a:solidFill>
                <a:latin typeface="Arial" charset="0"/>
              </a:defRPr>
            </a:lvl3pPr>
            <a:lvl4pPr marL="1723711" indent="-246244" eaLnBrk="0" hangingPunct="0">
              <a:defRPr>
                <a:solidFill>
                  <a:schemeClr val="tx1"/>
                </a:solidFill>
                <a:latin typeface="Arial" charset="0"/>
              </a:defRPr>
            </a:lvl4pPr>
            <a:lvl5pPr marL="2216201" indent="-246244" eaLnBrk="0" hangingPunct="0">
              <a:defRPr>
                <a:solidFill>
                  <a:schemeClr val="tx1"/>
                </a:solidFill>
                <a:latin typeface="Arial" charset="0"/>
              </a:defRPr>
            </a:lvl5pPr>
            <a:lvl6pPr marL="2708689" indent="-246244" eaLnBrk="0" fontAlgn="base" hangingPunct="0">
              <a:spcBef>
                <a:spcPct val="0"/>
              </a:spcBef>
              <a:spcAft>
                <a:spcPct val="0"/>
              </a:spcAft>
              <a:defRPr>
                <a:solidFill>
                  <a:schemeClr val="tx1"/>
                </a:solidFill>
                <a:latin typeface="Arial" charset="0"/>
              </a:defRPr>
            </a:lvl6pPr>
            <a:lvl7pPr marL="3201178" indent="-246244" eaLnBrk="0" fontAlgn="base" hangingPunct="0">
              <a:spcBef>
                <a:spcPct val="0"/>
              </a:spcBef>
              <a:spcAft>
                <a:spcPct val="0"/>
              </a:spcAft>
              <a:defRPr>
                <a:solidFill>
                  <a:schemeClr val="tx1"/>
                </a:solidFill>
                <a:latin typeface="Arial" charset="0"/>
              </a:defRPr>
            </a:lvl7pPr>
            <a:lvl8pPr marL="3693667" indent="-246244" eaLnBrk="0" fontAlgn="base" hangingPunct="0">
              <a:spcBef>
                <a:spcPct val="0"/>
              </a:spcBef>
              <a:spcAft>
                <a:spcPct val="0"/>
              </a:spcAft>
              <a:defRPr>
                <a:solidFill>
                  <a:schemeClr val="tx1"/>
                </a:solidFill>
                <a:latin typeface="Arial" charset="0"/>
              </a:defRPr>
            </a:lvl8pPr>
            <a:lvl9pPr marL="4186156" indent="-246244" eaLnBrk="0" fontAlgn="base" hangingPunct="0">
              <a:spcBef>
                <a:spcPct val="0"/>
              </a:spcBef>
              <a:spcAft>
                <a:spcPct val="0"/>
              </a:spcAft>
              <a:defRPr>
                <a:solidFill>
                  <a:schemeClr val="tx1"/>
                </a:solidFill>
                <a:latin typeface="Arial" charset="0"/>
              </a:defRPr>
            </a:lvl9pPr>
          </a:lstStyle>
          <a:p>
            <a:pPr eaLnBrk="1" hangingPunct="1"/>
            <a:fld id="{293F2425-BB1A-4108-B190-88894F331882}" type="slidenum">
              <a:rPr lang="en-US" smtClean="0"/>
              <a:pPr eaLnBrk="1" hangingPunct="1"/>
              <a:t>12</a:t>
            </a:fld>
            <a:endParaRPr lang="en-US"/>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p:spPr>
        <p:txBody>
          <a:bodyPr/>
          <a:lstStyle/>
          <a:p>
            <a:r>
              <a:rPr lang="en-US" dirty="0"/>
              <a:t>25 min</a:t>
            </a:r>
          </a:p>
          <a:p>
            <a:endParaRPr lang="en-US" dirty="0"/>
          </a:p>
          <a:p>
            <a:pPr lvl="0" fontAlgn="base"/>
            <a:r>
              <a:rPr lang="en-US" sz="1200" b="0" u="none" strike="noStrike" kern="1200" dirty="0">
                <a:solidFill>
                  <a:schemeClr val="tx1"/>
                </a:solidFill>
                <a:effectLst/>
                <a:latin typeface="+mn-lt"/>
                <a:ea typeface="+mn-ea"/>
                <a:cs typeface="+mn-cs"/>
              </a:rPr>
              <a:t>a. </a:t>
            </a:r>
            <a:r>
              <a:rPr lang="en-US" sz="1200" b="1" u="none" strike="noStrike" kern="1200" dirty="0">
                <a:solidFill>
                  <a:schemeClr val="tx1"/>
                </a:solidFill>
                <a:effectLst/>
                <a:latin typeface="+mn-lt"/>
                <a:ea typeface="+mn-ea"/>
                <a:cs typeface="+mn-cs"/>
              </a:rPr>
              <a:t>Individuals:</a:t>
            </a:r>
            <a:r>
              <a:rPr lang="en-US" sz="1200" u="none" strike="noStrike" kern="1200" dirty="0">
                <a:solidFill>
                  <a:schemeClr val="tx1"/>
                </a:solidFill>
                <a:effectLst/>
                <a:latin typeface="+mn-lt"/>
                <a:ea typeface="+mn-ea"/>
                <a:cs typeface="+mn-cs"/>
              </a:rPr>
              <a:t> “For the analysis question on the slide, study the video transcript and come up with a claim, evidence, and reasoning to support your claim.”</a:t>
            </a:r>
          </a:p>
          <a:p>
            <a:pPr lvl="0" fontAlgn="base"/>
            <a:endParaRPr lang="en-US" sz="1200" b="1" u="none" strike="noStrike" kern="1200" dirty="0">
              <a:solidFill>
                <a:schemeClr val="tx1"/>
              </a:solidFill>
              <a:effectLst/>
              <a:latin typeface="+mn-lt"/>
              <a:ea typeface="+mn-ea"/>
              <a:cs typeface="+mn-cs"/>
            </a:endParaRPr>
          </a:p>
          <a:p>
            <a:pPr marL="0" marR="0" lvl="0" indent="0" algn="l" defTabSz="914400" rtl="0" eaLnBrk="1" fontAlgn="base" latinLnBrk="0" hangingPunct="1">
              <a:lnSpc>
                <a:spcPct val="100000"/>
              </a:lnSpc>
              <a:spcBef>
                <a:spcPts val="0"/>
              </a:spcBef>
              <a:spcAft>
                <a:spcPts val="0"/>
              </a:spcAft>
              <a:buClrTx/>
              <a:buSzTx/>
              <a:buFontTx/>
              <a:buNone/>
              <a:tabLst/>
              <a:defRPr/>
            </a:pPr>
            <a:r>
              <a:rPr lang="en-US" sz="1200" b="0" u="none" strike="noStrike" kern="1200" dirty="0">
                <a:solidFill>
                  <a:schemeClr val="tx1"/>
                </a:solidFill>
                <a:effectLst/>
                <a:latin typeface="+mn-lt"/>
                <a:ea typeface="+mn-ea"/>
                <a:cs typeface="+mn-cs"/>
              </a:rPr>
              <a:t>b. </a:t>
            </a:r>
            <a:r>
              <a:rPr lang="en-US" sz="1200" b="1" u="none" strike="noStrike" kern="1200" dirty="0">
                <a:solidFill>
                  <a:schemeClr val="tx1"/>
                </a:solidFill>
                <a:effectLst/>
                <a:latin typeface="+mn-lt"/>
                <a:ea typeface="+mn-ea"/>
                <a:cs typeface="+mn-cs"/>
              </a:rPr>
              <a:t>Whole-group share-out:</a:t>
            </a:r>
            <a:r>
              <a:rPr lang="en-US" sz="1200" u="none" strike="noStrike" kern="1200" dirty="0">
                <a:solidFill>
                  <a:schemeClr val="tx1"/>
                </a:solidFill>
                <a:effectLst/>
                <a:latin typeface="+mn-lt"/>
                <a:ea typeface="+mn-ea"/>
                <a:cs typeface="+mn-cs"/>
              </a:rPr>
              <a:t> As participants share their </a:t>
            </a:r>
            <a:r>
              <a:rPr lang="en-US" sz="1200" kern="1200" dirty="0">
                <a:solidFill>
                  <a:schemeClr val="tx1"/>
                </a:solidFill>
                <a:effectLst/>
                <a:latin typeface="+mn-lt"/>
                <a:ea typeface="+mn-ea"/>
                <a:cs typeface="+mn-cs"/>
              </a:rPr>
              <a:t>claims, evidence, and reasoning</a:t>
            </a:r>
            <a:r>
              <a:rPr lang="en-US" sz="1200" u="none" strike="noStrike" kern="1200" dirty="0">
                <a:solidFill>
                  <a:schemeClr val="tx1"/>
                </a:solidFill>
                <a:effectLst/>
                <a:latin typeface="+mn-lt"/>
                <a:ea typeface="+mn-ea"/>
                <a:cs typeface="+mn-cs"/>
              </a:rPr>
              <a:t>, encourage them to challenge one another by asking questions, disagreeing, and suggesting improvements or alternative explanations and arguments. (Refer to the norms at the heart of the </a:t>
            </a:r>
            <a:r>
              <a:rPr lang="en-US" sz="1200" u="none" strike="noStrike" kern="1200" dirty="0" err="1">
                <a:solidFill>
                  <a:schemeClr val="tx1"/>
                </a:solidFill>
                <a:effectLst/>
                <a:latin typeface="+mn-lt"/>
                <a:ea typeface="+mn-ea"/>
                <a:cs typeface="+mn-cs"/>
              </a:rPr>
              <a:t>RESPeCT</a:t>
            </a:r>
            <a:r>
              <a:rPr lang="en-US" sz="1200" u="none" strike="noStrike" kern="1200" dirty="0">
                <a:solidFill>
                  <a:schemeClr val="tx1"/>
                </a:solidFill>
                <a:effectLst/>
                <a:latin typeface="+mn-lt"/>
                <a:ea typeface="+mn-ea"/>
                <a:cs typeface="+mn-cs"/>
              </a:rPr>
              <a:t> program.)</a:t>
            </a:r>
          </a:p>
          <a:p>
            <a:pPr marL="0" marR="0" lvl="0" indent="0" algn="l" defTabSz="914400" rtl="0" eaLnBrk="1" fontAlgn="base" latinLnBrk="0" hangingPunct="1">
              <a:lnSpc>
                <a:spcPct val="100000"/>
              </a:lnSpc>
              <a:spcBef>
                <a:spcPts val="0"/>
              </a:spcBef>
              <a:spcAft>
                <a:spcPts val="0"/>
              </a:spcAft>
              <a:buClrTx/>
              <a:buSzTx/>
              <a:buFontTx/>
              <a:buNone/>
              <a:tabLst/>
              <a:defRPr/>
            </a:pPr>
            <a:endParaRPr lang="en-US" sz="1200" u="none" strike="noStrike" kern="1200" dirty="0">
              <a:solidFill>
                <a:schemeClr val="tx1"/>
              </a:solidFill>
              <a:effectLst/>
              <a:latin typeface="+mn-lt"/>
              <a:ea typeface="+mn-ea"/>
              <a:cs typeface="+mn-cs"/>
            </a:endParaRPr>
          </a:p>
          <a:p>
            <a:pPr marL="0" marR="0" lvl="0" indent="0" algn="l" defTabSz="914400" rtl="0" eaLnBrk="1" fontAlgn="base" latinLnBrk="0" hangingPunct="1">
              <a:lnSpc>
                <a:spcPct val="100000"/>
              </a:lnSpc>
              <a:spcBef>
                <a:spcPts val="0"/>
              </a:spcBef>
              <a:spcAft>
                <a:spcPts val="0"/>
              </a:spcAft>
              <a:buClrTx/>
              <a:buSzTx/>
              <a:buFontTx/>
              <a:buNone/>
              <a:tabLst/>
              <a:defRPr/>
            </a:pPr>
            <a:r>
              <a:rPr lang="en-US" sz="1200" b="1" u="none" kern="1200" dirty="0">
                <a:solidFill>
                  <a:schemeClr val="tx1"/>
                </a:solidFill>
                <a:latin typeface="+mn-lt"/>
                <a:ea typeface="+mn-ea"/>
                <a:cs typeface="+mn-cs"/>
              </a:rPr>
              <a:t>Note:</a:t>
            </a:r>
            <a:r>
              <a:rPr lang="en-US" sz="1200" u="none" kern="1200" dirty="0">
                <a:solidFill>
                  <a:schemeClr val="tx1"/>
                </a:solidFill>
                <a:latin typeface="+mn-lt"/>
                <a:ea typeface="+mn-ea"/>
                <a:cs typeface="+mn-cs"/>
              </a:rPr>
              <a:t> You may also want to ask participants whether they noticed in the transcript any missed opportunities for engaging students in using and applying new science ideas. </a:t>
            </a:r>
          </a:p>
          <a:p>
            <a:pPr marL="0" marR="0" lvl="0" indent="0" algn="l" defTabSz="914400" rtl="0" eaLnBrk="1" fontAlgn="base" latinLnBrk="0" hangingPunct="1">
              <a:lnSpc>
                <a:spcPct val="100000"/>
              </a:lnSpc>
              <a:spcBef>
                <a:spcPts val="0"/>
              </a:spcBef>
              <a:spcAft>
                <a:spcPts val="0"/>
              </a:spcAft>
              <a:buClrTx/>
              <a:buSzTx/>
              <a:buFontTx/>
              <a:buNone/>
              <a:tabLst/>
              <a:defRPr/>
            </a:pPr>
            <a:endParaRPr lang="en-US" sz="1200" u="none" strike="noStrike" kern="1200" dirty="0">
              <a:solidFill>
                <a:schemeClr val="tx1"/>
              </a:solidFill>
              <a:effectLst/>
              <a:latin typeface="+mn-lt"/>
              <a:ea typeface="+mn-ea"/>
              <a:cs typeface="+mn-cs"/>
            </a:endParaRPr>
          </a:p>
          <a:p>
            <a:pPr lvl="0" fontAlgn="base"/>
            <a:r>
              <a:rPr lang="en-US" sz="1200" b="0" u="none" strike="noStrike" kern="1200" dirty="0">
                <a:solidFill>
                  <a:schemeClr val="tx1"/>
                </a:solidFill>
                <a:effectLst/>
                <a:latin typeface="+mn-lt"/>
                <a:ea typeface="+mn-ea"/>
                <a:cs typeface="+mn-cs"/>
              </a:rPr>
              <a:t>c. </a:t>
            </a:r>
            <a:r>
              <a:rPr lang="en-US" sz="1200" b="1" u="none" strike="noStrike" kern="1200" dirty="0">
                <a:solidFill>
                  <a:schemeClr val="tx1"/>
                </a:solidFill>
                <a:effectLst/>
                <a:latin typeface="+mn-lt"/>
                <a:ea typeface="+mn-ea"/>
                <a:cs typeface="+mn-cs"/>
              </a:rPr>
              <a:t>Reflect (1 min):</a:t>
            </a:r>
            <a:r>
              <a:rPr lang="en-US" sz="1200" u="none" strike="noStrike" kern="1200" dirty="0">
                <a:solidFill>
                  <a:schemeClr val="tx1"/>
                </a:solidFill>
                <a:effectLst/>
                <a:latin typeface="+mn-lt"/>
                <a:ea typeface="+mn-ea"/>
                <a:cs typeface="+mn-cs"/>
              </a:rPr>
              <a:t> Give participants time to think about the reflection question on the slide.</a:t>
            </a:r>
          </a:p>
          <a:p>
            <a:pPr lvl="0" fontAlgn="base"/>
            <a:endParaRPr lang="en-US" sz="1200" b="1" u="none" strike="noStrike" kern="1200" dirty="0">
              <a:solidFill>
                <a:schemeClr val="tx1"/>
              </a:solidFill>
              <a:effectLst/>
              <a:latin typeface="+mn-lt"/>
              <a:ea typeface="+mn-ea"/>
              <a:cs typeface="+mn-cs"/>
            </a:endParaRPr>
          </a:p>
          <a:p>
            <a:pPr lvl="0" fontAlgn="base"/>
            <a:r>
              <a:rPr lang="en-US" sz="1200" b="0" u="none" strike="noStrike" kern="1200" dirty="0">
                <a:solidFill>
                  <a:schemeClr val="tx1"/>
                </a:solidFill>
                <a:effectLst/>
                <a:latin typeface="+mn-lt"/>
                <a:ea typeface="+mn-ea"/>
                <a:cs typeface="+mn-cs"/>
              </a:rPr>
              <a:t>d. </a:t>
            </a:r>
            <a:r>
              <a:rPr lang="en-US" sz="1200" b="1" u="none" strike="noStrike" kern="1200" dirty="0">
                <a:solidFill>
                  <a:schemeClr val="tx1"/>
                </a:solidFill>
                <a:effectLst/>
                <a:latin typeface="+mn-lt"/>
                <a:ea typeface="+mn-ea"/>
                <a:cs typeface="+mn-cs"/>
              </a:rPr>
              <a:t>Whole-group discussion.</a:t>
            </a:r>
            <a:r>
              <a:rPr lang="en-US" sz="1200" u="none" strike="noStrike" kern="1200" dirty="0">
                <a:solidFill>
                  <a:schemeClr val="tx1"/>
                </a:solidFill>
                <a:effectLst/>
                <a:latin typeface="+mn-lt"/>
                <a:ea typeface="+mn-ea"/>
                <a:cs typeface="+mn-cs"/>
              </a:rPr>
              <a:t> Discuss the reflection question as a group. Make sure participants note specifically what they learned about strategy 6 from</a:t>
            </a:r>
            <a:r>
              <a:rPr lang="en-US" sz="1200" u="none" strike="noStrike" kern="1200" baseline="0" dirty="0">
                <a:solidFill>
                  <a:schemeClr val="tx1"/>
                </a:solidFill>
                <a:effectLst/>
                <a:latin typeface="+mn-lt"/>
                <a:ea typeface="+mn-ea"/>
                <a:cs typeface="+mn-cs"/>
              </a:rPr>
              <a:t> watching and analyzing this video clip.</a:t>
            </a:r>
            <a:endParaRPr lang="en-US" sz="1200" u="none" strike="noStrike" kern="1200" dirty="0">
              <a:solidFill>
                <a:schemeClr val="tx1"/>
              </a:solidFill>
              <a:effectLst/>
              <a:latin typeface="+mn-lt"/>
              <a:ea typeface="+mn-ea"/>
              <a:cs typeface="+mn-cs"/>
            </a:endParaRPr>
          </a:p>
        </p:txBody>
      </p:sp>
    </p:spTree>
    <p:extLst>
      <p:ext uri="{BB962C8B-B14F-4D97-AF65-F5344CB8AC3E}">
        <p14:creationId xmlns:p14="http://schemas.microsoft.com/office/powerpoint/2010/main" val="14865722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274637">
              <a:spcAft>
                <a:spcPts val="1200"/>
              </a:spcAft>
              <a:buSzPct val="85000"/>
              <a:buFont typeface="Arial" charset="0"/>
              <a:buNone/>
            </a:pPr>
            <a:r>
              <a:rPr lang="en-US" sz="2800" baseline="0" dirty="0"/>
              <a:t>5 min</a:t>
            </a:r>
          </a:p>
          <a:p>
            <a:pPr marL="182563" lvl="1">
              <a:spcAft>
                <a:spcPts val="1200"/>
              </a:spcAft>
              <a:buSzPct val="85000"/>
              <a:buFont typeface="Arial" charset="0"/>
              <a:buNone/>
            </a:pPr>
            <a:endParaRPr lang="en-US" sz="2800" baseline="0" dirty="0"/>
          </a:p>
          <a:p>
            <a:r>
              <a:rPr lang="en-US" sz="1200" b="1" kern="1200" dirty="0">
                <a:solidFill>
                  <a:schemeClr val="tx1"/>
                </a:solidFill>
                <a:latin typeface="+mn-lt"/>
                <a:ea typeface="+mn-ea"/>
                <a:cs typeface="+mn-cs"/>
              </a:rPr>
              <a:t>Note:</a:t>
            </a:r>
            <a:r>
              <a:rPr lang="en-US" sz="1200" kern="1200" dirty="0">
                <a:solidFill>
                  <a:schemeClr val="tx1"/>
                </a:solidFill>
                <a:latin typeface="+mn-lt"/>
                <a:ea typeface="+mn-ea"/>
                <a:cs typeface="+mn-cs"/>
              </a:rPr>
              <a:t> This activity is optional if time is running short.</a:t>
            </a:r>
          </a:p>
          <a:p>
            <a:pPr lvl="0" fontAlgn="base"/>
            <a:endParaRPr lang="en-US" sz="1200" u="none" strike="noStrike" kern="1200" dirty="0">
              <a:solidFill>
                <a:schemeClr val="tx1"/>
              </a:solidFill>
              <a:effectLst/>
              <a:latin typeface="+mn-lt"/>
              <a:ea typeface="+mn-ea"/>
              <a:cs typeface="+mn-cs"/>
            </a:endParaRPr>
          </a:p>
          <a:p>
            <a:pPr lvl="0" fontAlgn="base"/>
            <a:r>
              <a:rPr lang="en-US" sz="1200" u="none" strike="noStrike" kern="1200" dirty="0">
                <a:solidFill>
                  <a:schemeClr val="tx1"/>
                </a:solidFill>
                <a:effectLst/>
                <a:latin typeface="+mn-lt"/>
                <a:ea typeface="+mn-ea"/>
                <a:cs typeface="+mn-cs"/>
              </a:rPr>
              <a:t>a. “To check your understanding of STL strategy 6, jot down your responses to this multiple-choice quiz.”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b. Have participants discuss their answers either in pairs or as a group. (If time is short, just read the answers</a:t>
            </a:r>
            <a:r>
              <a:rPr lang="en-US" sz="1200" kern="1200" baseline="0" dirty="0">
                <a:solidFill>
                  <a:schemeClr val="tx1"/>
                </a:solidFill>
                <a:latin typeface="+mn-lt"/>
                <a:ea typeface="+mn-ea"/>
                <a:cs typeface="+mn-cs"/>
              </a:rPr>
              <a:t> aloud</a:t>
            </a:r>
            <a:r>
              <a:rPr lang="en-US" sz="1200" kern="1200" dirty="0">
                <a:solidFill>
                  <a:schemeClr val="tx1"/>
                </a:solidFill>
                <a:latin typeface="+mn-lt"/>
                <a:ea typeface="+mn-ea"/>
                <a:cs typeface="+mn-cs"/>
              </a:rPr>
              <a:t>.)</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Answer key: </a:t>
            </a:r>
            <a:endParaRPr lang="en-US" sz="1200" kern="1200" dirty="0">
              <a:solidFill>
                <a:schemeClr val="tx1"/>
              </a:solidFill>
              <a:latin typeface="+mn-lt"/>
              <a:ea typeface="+mn-ea"/>
              <a:cs typeface="+mn-cs"/>
            </a:endParaRPr>
          </a:p>
          <a:p>
            <a:pPr marL="137160" indent="-182880">
              <a:buFont typeface="+mj-lt"/>
              <a:buAutoNum type="arabicPeriod"/>
            </a:pPr>
            <a:r>
              <a:rPr lang="en-US" sz="1200" kern="1200" dirty="0">
                <a:solidFill>
                  <a:schemeClr val="tx1"/>
                </a:solidFill>
                <a:latin typeface="+mn-lt"/>
                <a:ea typeface="+mn-ea"/>
                <a:cs typeface="+mn-cs"/>
              </a:rPr>
              <a:t>After</a:t>
            </a:r>
          </a:p>
          <a:p>
            <a:pPr marL="137160" indent="-182880">
              <a:buFont typeface="+mj-lt"/>
              <a:buAutoNum type="arabicPeriod"/>
            </a:pPr>
            <a:r>
              <a:rPr lang="en-US" sz="1200" kern="1200" dirty="0">
                <a:solidFill>
                  <a:schemeClr val="tx1"/>
                </a:solidFill>
                <a:latin typeface="+mn-lt"/>
                <a:ea typeface="+mn-ea"/>
                <a:cs typeface="+mn-cs"/>
              </a:rPr>
              <a:t>Many</a:t>
            </a:r>
          </a:p>
          <a:p>
            <a:pPr marL="137160" indent="-182880">
              <a:buFont typeface="+mj-lt"/>
              <a:buAutoNum type="arabicPeriod"/>
            </a:pPr>
            <a:r>
              <a:rPr lang="en-US" sz="1200" kern="1200" dirty="0">
                <a:solidFill>
                  <a:schemeClr val="tx1"/>
                </a:solidFill>
                <a:latin typeface="+mn-lt"/>
                <a:ea typeface="+mn-ea"/>
                <a:cs typeface="+mn-cs"/>
              </a:rPr>
              <a:t>False</a:t>
            </a:r>
          </a:p>
          <a:p>
            <a:pPr marL="137160" indent="-182880">
              <a:buFont typeface="+mj-lt"/>
              <a:buAutoNum type="arabicPeriod"/>
            </a:pPr>
            <a:r>
              <a:rPr lang="en-US" sz="1200" kern="1200" dirty="0">
                <a:solidFill>
                  <a:schemeClr val="tx1"/>
                </a:solidFill>
                <a:latin typeface="+mn-lt"/>
                <a:ea typeface="+mn-ea"/>
                <a:cs typeface="+mn-cs"/>
              </a:rPr>
              <a:t>Challenge (and probe)</a:t>
            </a:r>
          </a:p>
          <a:p>
            <a:pPr marL="137160" indent="-182880">
              <a:buFont typeface="+mj-lt"/>
              <a:buAutoNum type="arabicPeriod"/>
            </a:pPr>
            <a:r>
              <a:rPr lang="en-US" sz="1200" kern="1200" dirty="0">
                <a:solidFill>
                  <a:schemeClr val="tx1"/>
                </a:solidFill>
                <a:latin typeface="+mn-lt"/>
                <a:ea typeface="+mn-ea"/>
                <a:cs typeface="+mn-cs"/>
              </a:rPr>
              <a:t>Judiciously (defined as “good or discriminating judgment; wise, sensible, or well advised”)</a:t>
            </a:r>
            <a:r>
              <a:rPr lang="en-US" dirty="0"/>
              <a:t> </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458BEC4D-D1F7-4625-B0BA-2126EAFE9E6D}" type="slidenum">
              <a:rPr lang="en-US" smtClean="0"/>
              <a:pPr/>
              <a:t>13</a:t>
            </a:fld>
            <a:endParaRPr lang="en-US"/>
          </a:p>
        </p:txBody>
      </p:sp>
    </p:spTree>
    <p:extLst>
      <p:ext uri="{BB962C8B-B14F-4D97-AF65-F5344CB8AC3E}">
        <p14:creationId xmlns:p14="http://schemas.microsoft.com/office/powerpoint/2010/main" val="2487832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 min</a:t>
            </a:r>
          </a:p>
          <a:p>
            <a:endParaRPr lang="en-US" dirty="0"/>
          </a:p>
          <a:p>
            <a:pPr lvl="0" fontAlgn="base"/>
            <a:r>
              <a:rPr lang="en-US" sz="1200" b="0" u="none" strike="noStrike" kern="1200" dirty="0">
                <a:solidFill>
                  <a:schemeClr val="tx1"/>
                </a:solidFill>
                <a:effectLst/>
                <a:latin typeface="+mn-lt"/>
                <a:ea typeface="+mn-ea"/>
                <a:cs typeface="+mn-cs"/>
              </a:rPr>
              <a:t>a. </a:t>
            </a:r>
            <a:r>
              <a:rPr lang="en-US" sz="1200" b="1" u="none" strike="noStrike" kern="1200" dirty="0">
                <a:solidFill>
                  <a:schemeClr val="tx1"/>
                </a:solidFill>
                <a:effectLst/>
                <a:latin typeface="+mn-lt"/>
                <a:ea typeface="+mn-ea"/>
                <a:cs typeface="+mn-cs"/>
              </a:rPr>
              <a:t>Individuals </a:t>
            </a:r>
            <a:r>
              <a:rPr lang="en-US" sz="1200" b="1" u="none" strike="noStrike" kern="1200" baseline="0" dirty="0">
                <a:solidFill>
                  <a:schemeClr val="tx1"/>
                </a:solidFill>
                <a:effectLst/>
                <a:latin typeface="+mn-lt"/>
                <a:ea typeface="+mn-ea"/>
                <a:cs typeface="+mn-cs"/>
              </a:rPr>
              <a:t>(1 min)</a:t>
            </a:r>
            <a:r>
              <a:rPr lang="en-US" sz="1200" b="1" u="none" strike="noStrike" kern="1200" dirty="0">
                <a:solidFill>
                  <a:schemeClr val="tx1"/>
                </a:solidFill>
                <a:effectLst/>
                <a:latin typeface="+mn-lt"/>
                <a:ea typeface="+mn-ea"/>
                <a:cs typeface="+mn-cs"/>
              </a:rPr>
              <a:t>: </a:t>
            </a:r>
            <a:r>
              <a:rPr lang="en-US" sz="1200" u="none" strike="noStrike" kern="1200" dirty="0">
                <a:solidFill>
                  <a:schemeClr val="tx1"/>
                </a:solidFill>
                <a:effectLst/>
                <a:latin typeface="+mn-lt"/>
                <a:ea typeface="+mn-ea"/>
                <a:cs typeface="+mn-cs"/>
              </a:rPr>
              <a:t>“Think for a moment about how you would answer the focus question on this slide.”</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b. </a:t>
            </a:r>
            <a:r>
              <a:rPr lang="en-US" sz="1200" b="1" kern="1200" dirty="0">
                <a:solidFill>
                  <a:schemeClr val="tx1"/>
                </a:solidFill>
                <a:latin typeface="+mn-lt"/>
                <a:ea typeface="+mn-ea"/>
                <a:cs typeface="+mn-cs"/>
              </a:rPr>
              <a:t>Whole-group share-out (2 min):</a:t>
            </a:r>
            <a:r>
              <a:rPr lang="en-US" sz="1200" kern="1200" dirty="0">
                <a:solidFill>
                  <a:schemeClr val="tx1"/>
                </a:solidFill>
                <a:latin typeface="+mn-lt"/>
                <a:ea typeface="+mn-ea"/>
                <a:cs typeface="+mn-cs"/>
              </a:rPr>
              <a:t> Have a few participants share their ideas.</a:t>
            </a:r>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14</a:t>
            </a:fld>
            <a:endParaRPr lang="en-US"/>
          </a:p>
        </p:txBody>
      </p:sp>
    </p:spTree>
    <p:extLst>
      <p:ext uri="{BB962C8B-B14F-4D97-AF65-F5344CB8AC3E}">
        <p14:creationId xmlns:p14="http://schemas.microsoft.com/office/powerpoint/2010/main" val="37434174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Less than 1</a:t>
            </a:r>
            <a:r>
              <a:rPr lang="en-US" baseline="0" dirty="0"/>
              <a:t> min </a:t>
            </a:r>
          </a:p>
          <a:p>
            <a:endParaRPr lang="en-US" dirty="0"/>
          </a:p>
          <a:p>
            <a:r>
              <a:rPr lang="en-US" sz="1200" b="0" kern="1200" dirty="0">
                <a:solidFill>
                  <a:schemeClr val="tx1"/>
                </a:solidFill>
                <a:latin typeface="+mn-lt"/>
                <a:ea typeface="+mn-ea"/>
                <a:cs typeface="+mn-cs"/>
              </a:rPr>
              <a:t>a. </a:t>
            </a:r>
            <a:r>
              <a:rPr lang="en-US" sz="1200" b="1" kern="1200" dirty="0">
                <a:solidFill>
                  <a:schemeClr val="tx1"/>
                </a:solidFill>
                <a:latin typeface="+mn-lt"/>
                <a:ea typeface="+mn-ea"/>
                <a:cs typeface="+mn-cs"/>
              </a:rPr>
              <a:t>Transition:</a:t>
            </a:r>
            <a:r>
              <a:rPr lang="en-US" sz="1200" kern="1200" dirty="0">
                <a:solidFill>
                  <a:schemeClr val="tx1"/>
                </a:solidFill>
                <a:latin typeface="+mn-lt"/>
                <a:ea typeface="+mn-ea"/>
                <a:cs typeface="+mn-cs"/>
              </a:rPr>
              <a:t> “We’ll now shift our attention to the second lesson analysis focus question and spend some time summarizing what we’ve learned so far about Student Thinking Lens strategies 1–6. Then we’ll review the Weather and Seasons lesson plans and highlight how these strategies are used in the lessons you’ll start teaching in January.”</a:t>
            </a:r>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15</a:t>
            </a:fld>
            <a:endParaRPr lang="en-US"/>
          </a:p>
        </p:txBody>
      </p:sp>
    </p:spTree>
    <p:extLst>
      <p:ext uri="{BB962C8B-B14F-4D97-AF65-F5344CB8AC3E}">
        <p14:creationId xmlns:p14="http://schemas.microsoft.com/office/powerpoint/2010/main" val="23144908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Less than</a:t>
            </a:r>
            <a:r>
              <a:rPr lang="en-US" baseline="0" dirty="0"/>
              <a:t> 1</a:t>
            </a:r>
            <a:r>
              <a:rPr lang="en-US" dirty="0"/>
              <a:t> min</a:t>
            </a:r>
          </a:p>
          <a:p>
            <a:pPr defTabSz="931774">
              <a:defRPr/>
            </a:pPr>
            <a:endParaRPr lang="en-US" baseline="0" dirty="0"/>
          </a:p>
          <a:p>
            <a:pPr defTabSz="931774">
              <a:defRPr/>
            </a:pPr>
            <a:r>
              <a:rPr lang="en-US" baseline="0" dirty="0"/>
              <a:t>a. “These are the Student Thinking Lens strategies we’ve explored so far.  You’ll get practice using them as you teach the lessons on weather and seasons and plants and animals</a:t>
            </a:r>
            <a:r>
              <a:rPr lang="en-US" b="0" baseline="0" dirty="0">
                <a:solidFill>
                  <a:srgbClr val="00B0F0"/>
                </a:solidFill>
              </a:rPr>
              <a:t> </a:t>
            </a:r>
            <a:r>
              <a:rPr lang="en-US" baseline="0" dirty="0"/>
              <a:t>next year.” </a:t>
            </a:r>
            <a:endParaRPr lang="en-US" dirty="0"/>
          </a:p>
          <a:p>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16</a:t>
            </a:fld>
            <a:endParaRPr lang="en-US"/>
          </a:p>
        </p:txBody>
      </p:sp>
    </p:spTree>
    <p:extLst>
      <p:ext uri="{BB962C8B-B14F-4D97-AF65-F5344CB8AC3E}">
        <p14:creationId xmlns:p14="http://schemas.microsoft.com/office/powerpoint/2010/main" val="8015880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a:ln/>
        </p:spPr>
      </p:sp>
      <p:sp>
        <p:nvSpPr>
          <p:cNvPr id="62467" name="Notes Placeholder 2"/>
          <p:cNvSpPr>
            <a:spLocks noGrp="1"/>
          </p:cNvSpPr>
          <p:nvPr>
            <p:ph type="body" idx="1"/>
          </p:nvPr>
        </p:nvSpPr>
        <p:spPr>
          <a:noFill/>
        </p:spPr>
        <p:txBody>
          <a:bodyPr/>
          <a:lstStyle/>
          <a:p>
            <a:r>
              <a:rPr lang="en-US" baseline="0" dirty="0"/>
              <a:t>3 </a:t>
            </a:r>
            <a:r>
              <a:rPr lang="en-US" dirty="0"/>
              <a:t>min </a:t>
            </a:r>
          </a:p>
          <a:p>
            <a:pPr lvl="0" fontAlgn="base"/>
            <a:endParaRPr lang="en-US" sz="1200" b="1" u="none" strike="noStrike" kern="1200" dirty="0">
              <a:solidFill>
                <a:schemeClr val="tx1"/>
              </a:solidFill>
              <a:effectLst/>
              <a:latin typeface="+mn-lt"/>
              <a:ea typeface="+mn-ea"/>
              <a:cs typeface="+mn-cs"/>
            </a:endParaRPr>
          </a:p>
          <a:p>
            <a:r>
              <a:rPr lang="en-US" sz="1200" b="1" kern="1200" dirty="0">
                <a:solidFill>
                  <a:schemeClr val="tx1"/>
                </a:solidFill>
                <a:latin typeface="+mn-lt"/>
                <a:ea typeface="+mn-ea"/>
                <a:cs typeface="+mn-cs"/>
              </a:rPr>
              <a:t>Individuals:</a:t>
            </a:r>
            <a:r>
              <a:rPr lang="en-US" sz="1200" kern="1200" dirty="0">
                <a:solidFill>
                  <a:schemeClr val="tx1"/>
                </a:solidFill>
                <a:latin typeface="+mn-lt"/>
                <a:ea typeface="+mn-ea"/>
                <a:cs typeface="+mn-cs"/>
              </a:rPr>
              <a:t> Have participants review STL strategies 1–6 on the summary chart in the strategies booklet (Summary of </a:t>
            </a:r>
            <a:r>
              <a:rPr lang="en-US" sz="1200" kern="1200" dirty="0" err="1">
                <a:solidFill>
                  <a:schemeClr val="tx1"/>
                </a:solidFill>
                <a:latin typeface="+mn-lt"/>
                <a:ea typeface="+mn-ea"/>
                <a:cs typeface="+mn-cs"/>
              </a:rPr>
              <a:t>STeLLA</a:t>
            </a:r>
            <a:r>
              <a:rPr lang="en-US" sz="1200" kern="1200" dirty="0">
                <a:solidFill>
                  <a:schemeClr val="tx1"/>
                </a:solidFill>
                <a:latin typeface="+mn-lt"/>
                <a:ea typeface="+mn-ea"/>
                <a:cs typeface="+mn-cs"/>
              </a:rPr>
              <a:t> Student Thinking Lens Strategies). </a:t>
            </a:r>
            <a:r>
              <a:rPr lang="en-US" sz="1050" kern="1200" dirty="0">
                <a:solidFill>
                  <a:schemeClr val="tx1"/>
                </a:solidFill>
                <a:latin typeface="+mn-lt"/>
                <a:ea typeface="+mn-ea"/>
                <a:cs typeface="+mn-cs"/>
              </a:rPr>
              <a:t> </a:t>
            </a:r>
            <a:endParaRPr lang="en-US" sz="1200" kern="1200" dirty="0">
              <a:solidFill>
                <a:schemeClr val="tx1"/>
              </a:solidFill>
              <a:latin typeface="+mn-lt"/>
              <a:ea typeface="+mn-ea"/>
              <a:cs typeface="+mn-cs"/>
            </a:endParaRP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Whole group: </a:t>
            </a:r>
            <a:r>
              <a:rPr lang="en-US" sz="1200" kern="1200" dirty="0">
                <a:solidFill>
                  <a:schemeClr val="tx1"/>
                </a:solidFill>
                <a:latin typeface="+mn-lt"/>
                <a:ea typeface="+mn-ea"/>
                <a:cs typeface="+mn-cs"/>
              </a:rPr>
              <a:t>Discuss the questions on the slide.</a:t>
            </a:r>
          </a:p>
          <a:p>
            <a:r>
              <a:rPr lang="en-US" sz="1050" kern="1200" dirty="0">
                <a:solidFill>
                  <a:schemeClr val="tx1"/>
                </a:solidFill>
                <a:latin typeface="+mn-lt"/>
                <a:ea typeface="+mn-ea"/>
                <a:cs typeface="+mn-cs"/>
              </a:rPr>
              <a:t> </a:t>
            </a:r>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Key ideas:</a:t>
            </a:r>
            <a:endParaRPr lang="en-US" sz="1200" kern="1200" dirty="0">
              <a:solidFill>
                <a:schemeClr val="tx1"/>
              </a:solidFill>
              <a:latin typeface="+mn-lt"/>
              <a:ea typeface="+mn-ea"/>
              <a:cs typeface="+mn-cs"/>
            </a:endParaRPr>
          </a:p>
          <a:p>
            <a:pPr marL="137160" indent="-137160">
              <a:buFont typeface="Arial" pitchFamily="34" charset="0"/>
              <a:buChar char="•"/>
            </a:pPr>
            <a:r>
              <a:rPr lang="en-US" sz="1200" kern="1200" dirty="0">
                <a:solidFill>
                  <a:schemeClr val="tx1"/>
                </a:solidFill>
                <a:latin typeface="+mn-lt"/>
                <a:ea typeface="+mn-ea"/>
                <a:cs typeface="+mn-cs"/>
              </a:rPr>
              <a:t>Strategies 1–3 are types of questions, and strategies 4–6 are activities designed to move student thinking forward toward more-scientific understandings. </a:t>
            </a:r>
          </a:p>
          <a:p>
            <a:pPr marL="137160" indent="-137160">
              <a:buFont typeface="Arial" pitchFamily="34" charset="0"/>
              <a:buChar char="•"/>
            </a:pPr>
            <a:r>
              <a:rPr lang="en-US" sz="1200" kern="1200" dirty="0">
                <a:solidFill>
                  <a:schemeClr val="tx1"/>
                </a:solidFill>
                <a:latin typeface="+mn-lt"/>
                <a:ea typeface="+mn-ea"/>
                <a:cs typeface="+mn-cs"/>
              </a:rPr>
              <a:t>Some strategies are used at any time during the lesson (e.g., probe questions); others are used at specific times (e.g., elicit questions used </a:t>
            </a:r>
            <a:r>
              <a:rPr lang="en-US" sz="1200" b="0" i="1" kern="1200" dirty="0">
                <a:solidFill>
                  <a:schemeClr val="tx1"/>
                </a:solidFill>
                <a:latin typeface="+mn-lt"/>
                <a:ea typeface="+mn-ea"/>
                <a:cs typeface="+mn-cs"/>
              </a:rPr>
              <a:t>before</a:t>
            </a:r>
            <a:r>
              <a:rPr lang="en-US" sz="1200" kern="1200" dirty="0">
                <a:solidFill>
                  <a:schemeClr val="tx1"/>
                </a:solidFill>
                <a:latin typeface="+mn-lt"/>
                <a:ea typeface="+mn-ea"/>
                <a:cs typeface="+mn-cs"/>
              </a:rPr>
              <a:t> students have been introduced to new science ideas; use-and-apply activities used </a:t>
            </a:r>
            <a:r>
              <a:rPr lang="en-US" sz="1200" b="0" i="1" kern="1200" dirty="0">
                <a:solidFill>
                  <a:schemeClr val="tx1"/>
                </a:solidFill>
                <a:latin typeface="+mn-lt"/>
                <a:ea typeface="+mn-ea"/>
                <a:cs typeface="+mn-cs"/>
              </a:rPr>
              <a:t>after</a:t>
            </a:r>
            <a:r>
              <a:rPr lang="en-US" sz="1200" kern="1200" dirty="0">
                <a:solidFill>
                  <a:schemeClr val="tx1"/>
                </a:solidFill>
                <a:latin typeface="+mn-lt"/>
                <a:ea typeface="+mn-ea"/>
                <a:cs typeface="+mn-cs"/>
              </a:rPr>
              <a:t> students have been introduced to new science ideas).</a:t>
            </a:r>
          </a:p>
          <a:p>
            <a:pPr marL="137160" indent="-137160">
              <a:buFont typeface="Arial" pitchFamily="34" charset="0"/>
              <a:buChar char="•"/>
            </a:pPr>
            <a:r>
              <a:rPr lang="en-US" sz="1200" kern="1200" dirty="0">
                <a:solidFill>
                  <a:schemeClr val="tx1"/>
                </a:solidFill>
                <a:latin typeface="+mn-lt"/>
                <a:ea typeface="+mn-ea"/>
                <a:cs typeface="+mn-cs"/>
              </a:rPr>
              <a:t>Each strategy has it’s own specific purpose(s), but the strategies are closely connected to one another. That is, these strategies aren’t used in isolation; they’re complementary.</a:t>
            </a:r>
            <a:endParaRPr lang="en-US" baseline="0" dirty="0"/>
          </a:p>
        </p:txBody>
      </p:sp>
      <p:sp>
        <p:nvSpPr>
          <p:cNvPr id="62468" name="Slide Number Placeholder 3"/>
          <p:cNvSpPr>
            <a:spLocks noGrp="1"/>
          </p:cNvSpPr>
          <p:nvPr>
            <p:ph type="sldNum" sz="quarter" idx="5"/>
          </p:nvPr>
        </p:nvSpPr>
        <p:spPr>
          <a:noFill/>
        </p:spPr>
        <p:txBody>
          <a:bodyPr/>
          <a:lstStyle>
            <a:lvl1pPr eaLnBrk="0" hangingPunct="0">
              <a:defRPr>
                <a:solidFill>
                  <a:schemeClr val="tx1"/>
                </a:solidFill>
                <a:latin typeface="Arial" charset="0"/>
              </a:defRPr>
            </a:lvl1pPr>
            <a:lvl2pPr marL="800294" indent="-307805" eaLnBrk="0" hangingPunct="0">
              <a:defRPr>
                <a:solidFill>
                  <a:schemeClr val="tx1"/>
                </a:solidFill>
                <a:latin typeface="Arial" charset="0"/>
              </a:defRPr>
            </a:lvl2pPr>
            <a:lvl3pPr marL="1231222" indent="-246244" eaLnBrk="0" hangingPunct="0">
              <a:defRPr>
                <a:solidFill>
                  <a:schemeClr val="tx1"/>
                </a:solidFill>
                <a:latin typeface="Arial" charset="0"/>
              </a:defRPr>
            </a:lvl3pPr>
            <a:lvl4pPr marL="1723711" indent="-246244" eaLnBrk="0" hangingPunct="0">
              <a:defRPr>
                <a:solidFill>
                  <a:schemeClr val="tx1"/>
                </a:solidFill>
                <a:latin typeface="Arial" charset="0"/>
              </a:defRPr>
            </a:lvl4pPr>
            <a:lvl5pPr marL="2216201" indent="-246244" eaLnBrk="0" hangingPunct="0">
              <a:defRPr>
                <a:solidFill>
                  <a:schemeClr val="tx1"/>
                </a:solidFill>
                <a:latin typeface="Arial" charset="0"/>
              </a:defRPr>
            </a:lvl5pPr>
            <a:lvl6pPr marL="2708689" indent="-246244" eaLnBrk="0" fontAlgn="base" hangingPunct="0">
              <a:spcBef>
                <a:spcPct val="0"/>
              </a:spcBef>
              <a:spcAft>
                <a:spcPct val="0"/>
              </a:spcAft>
              <a:defRPr>
                <a:solidFill>
                  <a:schemeClr val="tx1"/>
                </a:solidFill>
                <a:latin typeface="Arial" charset="0"/>
              </a:defRPr>
            </a:lvl6pPr>
            <a:lvl7pPr marL="3201178" indent="-246244" eaLnBrk="0" fontAlgn="base" hangingPunct="0">
              <a:spcBef>
                <a:spcPct val="0"/>
              </a:spcBef>
              <a:spcAft>
                <a:spcPct val="0"/>
              </a:spcAft>
              <a:defRPr>
                <a:solidFill>
                  <a:schemeClr val="tx1"/>
                </a:solidFill>
                <a:latin typeface="Arial" charset="0"/>
              </a:defRPr>
            </a:lvl7pPr>
            <a:lvl8pPr marL="3693667" indent="-246244" eaLnBrk="0" fontAlgn="base" hangingPunct="0">
              <a:spcBef>
                <a:spcPct val="0"/>
              </a:spcBef>
              <a:spcAft>
                <a:spcPct val="0"/>
              </a:spcAft>
              <a:defRPr>
                <a:solidFill>
                  <a:schemeClr val="tx1"/>
                </a:solidFill>
                <a:latin typeface="Arial" charset="0"/>
              </a:defRPr>
            </a:lvl8pPr>
            <a:lvl9pPr marL="4186156" indent="-246244" eaLnBrk="0" fontAlgn="base" hangingPunct="0">
              <a:spcBef>
                <a:spcPct val="0"/>
              </a:spcBef>
              <a:spcAft>
                <a:spcPct val="0"/>
              </a:spcAft>
              <a:defRPr>
                <a:solidFill>
                  <a:schemeClr val="tx1"/>
                </a:solidFill>
                <a:latin typeface="Arial" charset="0"/>
              </a:defRPr>
            </a:lvl9pPr>
          </a:lstStyle>
          <a:p>
            <a:pPr eaLnBrk="1" hangingPunct="1"/>
            <a:fld id="{5B7C795E-1AF6-4A8C-A213-CFDC663F8001}" type="slidenum">
              <a:rPr lang="en-US" smtClean="0"/>
              <a:pPr eaLnBrk="1" hangingPunct="1"/>
              <a:t>17</a:t>
            </a:fld>
            <a:endParaRPr lang="en-US"/>
          </a:p>
        </p:txBody>
      </p:sp>
    </p:spTree>
    <p:extLst>
      <p:ext uri="{BB962C8B-B14F-4D97-AF65-F5344CB8AC3E}">
        <p14:creationId xmlns:p14="http://schemas.microsoft.com/office/powerpoint/2010/main" val="345815304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min</a:t>
            </a:r>
          </a:p>
          <a:p>
            <a:endParaRPr lang="en-US" dirty="0"/>
          </a:p>
          <a:p>
            <a:pPr marL="228600" lvl="0" indent="-228600" fontAlgn="base">
              <a:buNone/>
            </a:pPr>
            <a:r>
              <a:rPr lang="en-US" sz="1200" kern="1200" dirty="0">
                <a:solidFill>
                  <a:schemeClr val="tx1"/>
                </a:solidFill>
                <a:latin typeface="+mn-lt"/>
                <a:ea typeface="+mn-ea"/>
                <a:cs typeface="+mn-cs"/>
              </a:rPr>
              <a:t>a. “</a:t>
            </a:r>
            <a:r>
              <a:rPr lang="en-US" sz="1200" u="none" kern="1200" dirty="0">
                <a:solidFill>
                  <a:schemeClr val="tx1"/>
                </a:solidFill>
                <a:latin typeface="+mn-lt"/>
                <a:ea typeface="+mn-ea"/>
                <a:cs typeface="+mn-cs"/>
              </a:rPr>
              <a:t>Read</a:t>
            </a:r>
            <a:r>
              <a:rPr lang="en-US" sz="1200" kern="1200" dirty="0">
                <a:solidFill>
                  <a:schemeClr val="tx1"/>
                </a:solidFill>
                <a:latin typeface="+mn-lt"/>
                <a:ea typeface="+mn-ea"/>
                <a:cs typeface="+mn-cs"/>
              </a:rPr>
              <a:t> the lesson context at the top of the video transcript (handout 4.5 in your PD program binders).”</a:t>
            </a:r>
          </a:p>
          <a:p>
            <a:pPr marL="228600" lvl="0" indent="-228600" fontAlgn="base">
              <a:buNone/>
            </a:pPr>
            <a:endParaRPr lang="en-US" dirty="0"/>
          </a:p>
          <a:p>
            <a:pPr marL="228600" lvl="0" indent="-228600" fontAlgn="base">
              <a:buNone/>
            </a:pPr>
            <a:r>
              <a:rPr lang="en-US" dirty="0"/>
              <a:t>b. </a:t>
            </a:r>
            <a:r>
              <a:rPr lang="en-US" sz="1200" u="none" strike="noStrike" kern="1200" dirty="0">
                <a:solidFill>
                  <a:schemeClr val="tx1"/>
                </a:solidFill>
                <a:effectLst/>
                <a:latin typeface="+mn-lt"/>
                <a:ea typeface="+mn-ea"/>
                <a:cs typeface="+mn-cs"/>
              </a:rPr>
              <a:t>Make</a:t>
            </a:r>
            <a:r>
              <a:rPr lang="en-US" sz="1200" u="none" strike="noStrike" kern="1200" baseline="0" dirty="0">
                <a:solidFill>
                  <a:schemeClr val="tx1"/>
                </a:solidFill>
                <a:effectLst/>
                <a:latin typeface="+mn-lt"/>
                <a:ea typeface="+mn-ea"/>
                <a:cs typeface="+mn-cs"/>
              </a:rPr>
              <a:t> sure </a:t>
            </a:r>
            <a:r>
              <a:rPr lang="en-US" sz="1200" u="none" strike="noStrike" kern="1200" dirty="0">
                <a:solidFill>
                  <a:schemeClr val="tx1"/>
                </a:solidFill>
                <a:effectLst/>
                <a:latin typeface="+mn-lt"/>
                <a:ea typeface="+mn-ea"/>
                <a:cs typeface="+mn-cs"/>
              </a:rPr>
              <a:t>participants understand the science content and activity</a:t>
            </a:r>
            <a:r>
              <a:rPr lang="en-US" sz="1200" u="none" strike="noStrike" kern="1200" baseline="0" dirty="0">
                <a:solidFill>
                  <a:schemeClr val="tx1"/>
                </a:solidFill>
                <a:effectLst/>
                <a:latin typeface="+mn-lt"/>
                <a:ea typeface="+mn-ea"/>
                <a:cs typeface="+mn-cs"/>
              </a:rPr>
              <a:t> that are the focus </a:t>
            </a:r>
            <a:r>
              <a:rPr lang="en-US" sz="1200" u="none" strike="noStrike" kern="1200" dirty="0">
                <a:solidFill>
                  <a:schemeClr val="tx1"/>
                </a:solidFill>
                <a:effectLst/>
                <a:latin typeface="+mn-lt"/>
                <a:ea typeface="+mn-ea"/>
                <a:cs typeface="+mn-cs"/>
              </a:rPr>
              <a:t>of</a:t>
            </a:r>
            <a:r>
              <a:rPr lang="en-US" sz="1200" u="none" strike="noStrike" kern="1200" baseline="0" dirty="0">
                <a:solidFill>
                  <a:schemeClr val="tx1"/>
                </a:solidFill>
                <a:effectLst/>
                <a:latin typeface="+mn-lt"/>
                <a:ea typeface="+mn-ea"/>
                <a:cs typeface="+mn-cs"/>
              </a:rPr>
              <a:t> </a:t>
            </a:r>
            <a:r>
              <a:rPr lang="en-US" sz="1200" u="none" strike="noStrike" kern="1200" dirty="0">
                <a:solidFill>
                  <a:schemeClr val="tx1"/>
                </a:solidFill>
                <a:effectLst/>
                <a:latin typeface="+mn-lt"/>
                <a:ea typeface="+mn-ea"/>
                <a:cs typeface="+mn-cs"/>
              </a:rPr>
              <a:t>this video clip.</a:t>
            </a:r>
            <a:endParaRPr lang="en-US" dirty="0"/>
          </a:p>
        </p:txBody>
      </p:sp>
      <p:sp>
        <p:nvSpPr>
          <p:cNvPr id="4" name="Slide Number Placeholder 3"/>
          <p:cNvSpPr>
            <a:spLocks noGrp="1"/>
          </p:cNvSpPr>
          <p:nvPr>
            <p:ph type="sldNum" sz="quarter" idx="10"/>
          </p:nvPr>
        </p:nvSpPr>
        <p:spPr/>
        <p:txBody>
          <a:bodyPr/>
          <a:lstStyle/>
          <a:p>
            <a:pPr>
              <a:defRPr/>
            </a:pPr>
            <a:fld id="{9808C13C-847F-4B58-97D9-13B05A934034}" type="slidenum">
              <a:rPr lang="en-US" smtClean="0"/>
              <a:pPr>
                <a:defRPr/>
              </a:pPr>
              <a:t>18</a:t>
            </a:fld>
            <a:endParaRPr lang="en-US"/>
          </a:p>
        </p:txBody>
      </p:sp>
    </p:spTree>
    <p:extLst>
      <p:ext uri="{BB962C8B-B14F-4D97-AF65-F5344CB8AC3E}">
        <p14:creationId xmlns:p14="http://schemas.microsoft.com/office/powerpoint/2010/main" val="15883315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800294" indent="-307805" eaLnBrk="0" hangingPunct="0">
              <a:defRPr>
                <a:solidFill>
                  <a:schemeClr val="tx1"/>
                </a:solidFill>
                <a:latin typeface="Arial" charset="0"/>
              </a:defRPr>
            </a:lvl2pPr>
            <a:lvl3pPr marL="1231222" indent="-246244" eaLnBrk="0" hangingPunct="0">
              <a:defRPr>
                <a:solidFill>
                  <a:schemeClr val="tx1"/>
                </a:solidFill>
                <a:latin typeface="Arial" charset="0"/>
              </a:defRPr>
            </a:lvl3pPr>
            <a:lvl4pPr marL="1723711" indent="-246244" eaLnBrk="0" hangingPunct="0">
              <a:defRPr>
                <a:solidFill>
                  <a:schemeClr val="tx1"/>
                </a:solidFill>
                <a:latin typeface="Arial" charset="0"/>
              </a:defRPr>
            </a:lvl4pPr>
            <a:lvl5pPr marL="2216201" indent="-246244" eaLnBrk="0" hangingPunct="0">
              <a:defRPr>
                <a:solidFill>
                  <a:schemeClr val="tx1"/>
                </a:solidFill>
                <a:latin typeface="Arial" charset="0"/>
              </a:defRPr>
            </a:lvl5pPr>
            <a:lvl6pPr marL="2708689" indent="-246244" eaLnBrk="0" fontAlgn="base" hangingPunct="0">
              <a:spcBef>
                <a:spcPct val="0"/>
              </a:spcBef>
              <a:spcAft>
                <a:spcPct val="0"/>
              </a:spcAft>
              <a:defRPr>
                <a:solidFill>
                  <a:schemeClr val="tx1"/>
                </a:solidFill>
                <a:latin typeface="Arial" charset="0"/>
              </a:defRPr>
            </a:lvl6pPr>
            <a:lvl7pPr marL="3201178" indent="-246244" eaLnBrk="0" fontAlgn="base" hangingPunct="0">
              <a:spcBef>
                <a:spcPct val="0"/>
              </a:spcBef>
              <a:spcAft>
                <a:spcPct val="0"/>
              </a:spcAft>
              <a:defRPr>
                <a:solidFill>
                  <a:schemeClr val="tx1"/>
                </a:solidFill>
                <a:latin typeface="Arial" charset="0"/>
              </a:defRPr>
            </a:lvl7pPr>
            <a:lvl8pPr marL="3693667" indent="-246244" eaLnBrk="0" fontAlgn="base" hangingPunct="0">
              <a:spcBef>
                <a:spcPct val="0"/>
              </a:spcBef>
              <a:spcAft>
                <a:spcPct val="0"/>
              </a:spcAft>
              <a:defRPr>
                <a:solidFill>
                  <a:schemeClr val="tx1"/>
                </a:solidFill>
                <a:latin typeface="Arial" charset="0"/>
              </a:defRPr>
            </a:lvl8pPr>
            <a:lvl9pPr marL="4186156" indent="-246244" eaLnBrk="0" fontAlgn="base" hangingPunct="0">
              <a:spcBef>
                <a:spcPct val="0"/>
              </a:spcBef>
              <a:spcAft>
                <a:spcPct val="0"/>
              </a:spcAft>
              <a:defRPr>
                <a:solidFill>
                  <a:schemeClr val="tx1"/>
                </a:solidFill>
                <a:latin typeface="Arial" charset="0"/>
              </a:defRPr>
            </a:lvl9pPr>
          </a:lstStyle>
          <a:p>
            <a:pPr eaLnBrk="1" hangingPunct="1"/>
            <a:fld id="{293F2425-BB1A-4108-B190-88894F331882}" type="slidenum">
              <a:rPr lang="en-US" smtClean="0"/>
              <a:pPr eaLnBrk="1" hangingPunct="1"/>
              <a:t>19</a:t>
            </a:fld>
            <a:endParaRPr lang="en-US"/>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30 min</a:t>
            </a:r>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r>
              <a:rPr lang="en-US" sz="1200" b="1" kern="1200" dirty="0">
                <a:solidFill>
                  <a:schemeClr val="tx1"/>
                </a:solidFill>
                <a:latin typeface="+mn-lt"/>
                <a:ea typeface="+mn-ea"/>
                <a:cs typeface="+mn-cs"/>
              </a:rPr>
              <a:t>Note:</a:t>
            </a:r>
            <a:r>
              <a:rPr lang="en-US" sz="1200" kern="1200" dirty="0">
                <a:solidFill>
                  <a:schemeClr val="tx1"/>
                </a:solidFill>
                <a:latin typeface="+mn-lt"/>
                <a:ea typeface="+mn-ea"/>
                <a:cs typeface="+mn-cs"/>
              </a:rPr>
              <a:t> If absolutely necessary, you can skip this video analysis.</a:t>
            </a:r>
          </a:p>
          <a:p>
            <a:pPr lvl="0" fontAlgn="base"/>
            <a:endParaRPr lang="en-US" sz="1200" u="sng" strike="noStrike" kern="1200" dirty="0">
              <a:solidFill>
                <a:schemeClr val="tx1"/>
              </a:solidFill>
              <a:effectLst/>
              <a:latin typeface="+mn-lt"/>
              <a:ea typeface="+mn-ea"/>
              <a:cs typeface="+mn-cs"/>
            </a:endParaRPr>
          </a:p>
          <a:p>
            <a:pPr lvl="0" fontAlgn="base"/>
            <a:r>
              <a:rPr lang="en-US" sz="1200" u="none" strike="noStrike" kern="1200" dirty="0">
                <a:solidFill>
                  <a:schemeClr val="tx1"/>
                </a:solidFill>
                <a:effectLst/>
                <a:latin typeface="+mn-lt"/>
                <a:ea typeface="+mn-ea"/>
                <a:cs typeface="+mn-cs"/>
              </a:rPr>
              <a:t>a. Orient participants to handout 4.6, Identifying Student Thinking Lens Strategies.</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b. Make sure participants understand the context of </a:t>
            </a:r>
            <a:r>
              <a:rPr lang="en-US" sz="1200" kern="1200" baseline="0" dirty="0">
                <a:solidFill>
                  <a:schemeClr val="tx1"/>
                </a:solidFill>
                <a:latin typeface="+mn-lt"/>
                <a:ea typeface="+mn-ea"/>
                <a:cs typeface="+mn-cs"/>
              </a:rPr>
              <a:t>the video clip (</a:t>
            </a:r>
            <a:r>
              <a:rPr lang="en-US" sz="1200" kern="1200" dirty="0">
                <a:solidFill>
                  <a:schemeClr val="tx1"/>
                </a:solidFill>
                <a:latin typeface="+mn-lt"/>
                <a:ea typeface="+mn-ea"/>
                <a:cs typeface="+mn-cs"/>
              </a:rPr>
              <a:t>from the transcript).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c. Show the video clip.</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d. </a:t>
            </a:r>
            <a:r>
              <a:rPr lang="en-US" sz="1200" b="1" kern="1200" dirty="0">
                <a:solidFill>
                  <a:schemeClr val="tx1"/>
                </a:solidFill>
                <a:latin typeface="+mn-lt"/>
                <a:ea typeface="+mn-ea"/>
                <a:cs typeface="+mn-cs"/>
              </a:rPr>
              <a:t>Individuals:</a:t>
            </a:r>
            <a:r>
              <a:rPr lang="en-US" sz="1200" kern="1200" dirty="0">
                <a:solidFill>
                  <a:schemeClr val="tx1"/>
                </a:solidFill>
                <a:latin typeface="+mn-lt"/>
                <a:ea typeface="+mn-ea"/>
                <a:cs typeface="+mn-cs"/>
              </a:rPr>
              <a:t> “Study the video transcript and complete handout 4.6, Identifying Student Thinking</a:t>
            </a:r>
            <a:r>
              <a:rPr lang="en-US" sz="1200" kern="1200" baseline="0" dirty="0">
                <a:solidFill>
                  <a:schemeClr val="tx1"/>
                </a:solidFill>
                <a:latin typeface="+mn-lt"/>
                <a:ea typeface="+mn-ea"/>
                <a:cs typeface="+mn-cs"/>
              </a:rPr>
              <a:t> Lens Strategies</a:t>
            </a:r>
            <a:r>
              <a:rPr lang="en-US" sz="1200" kern="1200" dirty="0">
                <a:solidFill>
                  <a:schemeClr val="tx1"/>
                </a:solidFill>
                <a:latin typeface="+mn-lt"/>
                <a:ea typeface="+mn-ea"/>
                <a:cs typeface="+mn-cs"/>
              </a:rPr>
              <a:t>.”</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e. </a:t>
            </a:r>
            <a:r>
              <a:rPr lang="en-US" sz="1200" b="1" kern="1200" dirty="0">
                <a:solidFill>
                  <a:schemeClr val="tx1"/>
                </a:solidFill>
                <a:latin typeface="+mn-lt"/>
                <a:ea typeface="+mn-ea"/>
                <a:cs typeface="+mn-cs"/>
              </a:rPr>
              <a:t>Whole group:</a:t>
            </a:r>
            <a:r>
              <a:rPr lang="en-US" sz="1200" kern="1200" dirty="0">
                <a:solidFill>
                  <a:schemeClr val="tx1"/>
                </a:solidFill>
                <a:latin typeface="+mn-lt"/>
                <a:ea typeface="+mn-ea"/>
                <a:cs typeface="+mn-cs"/>
              </a:rPr>
              <a:t> “What STL strategies</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did you identify in the video transcript? Did you spot any missed opportunities?” </a:t>
            </a:r>
          </a:p>
        </p:txBody>
      </p:sp>
    </p:spTree>
    <p:extLst>
      <p:ext uri="{BB962C8B-B14F-4D97-AF65-F5344CB8AC3E}">
        <p14:creationId xmlns:p14="http://schemas.microsoft.com/office/powerpoint/2010/main" val="33502985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 min</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 Talk through the agenda for the day. </a:t>
            </a:r>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2</a:t>
            </a:fld>
            <a:endParaRPr lang="en-US"/>
          </a:p>
        </p:txBody>
      </p:sp>
    </p:spTree>
    <p:extLst>
      <p:ext uri="{BB962C8B-B14F-4D97-AF65-F5344CB8AC3E}">
        <p14:creationId xmlns:p14="http://schemas.microsoft.com/office/powerpoint/2010/main" val="310879019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min</a:t>
            </a:r>
          </a:p>
          <a:p>
            <a:pPr marL="228600" indent="-228600">
              <a:buNone/>
            </a:pPr>
            <a:endParaRPr lang="en-US" sz="1200" kern="1200" dirty="0">
              <a:solidFill>
                <a:schemeClr val="tx1"/>
              </a:solidFill>
              <a:effectLst/>
              <a:latin typeface="+mn-lt"/>
              <a:ea typeface="+mn-ea"/>
              <a:cs typeface="+mn-cs"/>
            </a:endParaRPr>
          </a:p>
          <a:p>
            <a:pPr lvl="0" fontAlgn="base"/>
            <a:r>
              <a:rPr lang="en-US" sz="1200" u="none" strike="noStrike" kern="1200" dirty="0">
                <a:solidFill>
                  <a:schemeClr val="tx1"/>
                </a:solidFill>
                <a:effectLst/>
                <a:latin typeface="+mn-lt"/>
                <a:ea typeface="+mn-ea"/>
                <a:cs typeface="+mn-cs"/>
              </a:rPr>
              <a:t>a. “Before we share our reports about each of the Weather and Seasons lesson plans and how they support you in practicing these Student Thinking Lens strategies, let’s review the plan for the school year.”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b. “In the fall you’ll teach the </a:t>
            </a:r>
            <a:r>
              <a:rPr lang="en-US" sz="1200" b="1" kern="1200" dirty="0">
                <a:solidFill>
                  <a:schemeClr val="tx1"/>
                </a:solidFill>
                <a:latin typeface="+mn-lt"/>
                <a:ea typeface="+mn-ea"/>
                <a:cs typeface="+mn-cs"/>
              </a:rPr>
              <a:t>Plants and Animals </a:t>
            </a:r>
            <a:r>
              <a:rPr lang="en-US" sz="1200" kern="1200" dirty="0">
                <a:solidFill>
                  <a:schemeClr val="tx1"/>
                </a:solidFill>
                <a:latin typeface="+mn-lt"/>
                <a:ea typeface="+mn-ea"/>
                <a:cs typeface="+mn-cs"/>
              </a:rPr>
              <a:t>lessons, and we’ll meet in our study group to analyze video clips and student work from these lessons. This analysis will help us deepen our understandings of the </a:t>
            </a:r>
            <a:r>
              <a:rPr lang="en-US" sz="1200" kern="1200" dirty="0" err="1">
                <a:solidFill>
                  <a:schemeClr val="tx1"/>
                </a:solidFill>
                <a:latin typeface="+mn-lt"/>
                <a:ea typeface="+mn-ea"/>
                <a:cs typeface="+mn-cs"/>
              </a:rPr>
              <a:t>STeLLA</a:t>
            </a:r>
            <a:r>
              <a:rPr lang="en-US" sz="1200" kern="1200" dirty="0">
                <a:solidFill>
                  <a:schemeClr val="tx1"/>
                </a:solidFill>
                <a:latin typeface="+mn-lt"/>
                <a:ea typeface="+mn-ea"/>
                <a:cs typeface="+mn-cs"/>
              </a:rPr>
              <a:t> strategies, the science content, the lesson plans, and our students’ thinking and learning.”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c. “Starting in January, you’ll teach the </a:t>
            </a:r>
            <a:r>
              <a:rPr lang="en-US" sz="1200" b="1" kern="1200" dirty="0">
                <a:solidFill>
                  <a:schemeClr val="tx1"/>
                </a:solidFill>
                <a:latin typeface="+mn-lt"/>
                <a:ea typeface="+mn-ea"/>
                <a:cs typeface="+mn-cs"/>
              </a:rPr>
              <a:t>Weather and Seasons </a:t>
            </a:r>
            <a:r>
              <a:rPr lang="en-US" sz="1200" kern="1200" dirty="0">
                <a:solidFill>
                  <a:schemeClr val="tx1"/>
                </a:solidFill>
                <a:latin typeface="+mn-lt"/>
                <a:ea typeface="+mn-ea"/>
                <a:cs typeface="+mn-cs"/>
              </a:rPr>
              <a:t>lessons, and we’ll meet in our study group to analyze video clips and student work from these lessons. Do you have any questions?”</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d. </a:t>
            </a:r>
            <a:r>
              <a:rPr lang="en-US" sz="1200" b="1" kern="1200" dirty="0">
                <a:solidFill>
                  <a:schemeClr val="tx1"/>
                </a:solidFill>
                <a:latin typeface="+mn-lt"/>
                <a:ea typeface="+mn-ea"/>
                <a:cs typeface="+mn-cs"/>
              </a:rPr>
              <a:t>Important reminder: </a:t>
            </a:r>
            <a:r>
              <a:rPr lang="en-US" sz="1200" kern="1200" dirty="0">
                <a:solidFill>
                  <a:schemeClr val="tx1"/>
                </a:solidFill>
                <a:latin typeface="+mn-lt"/>
                <a:ea typeface="+mn-ea"/>
                <a:cs typeface="+mn-cs"/>
              </a:rPr>
              <a:t>“Remember that we’re analyzing video clips of our own classroom teaching to help us all learn, not to evaluate and critique one another. Everyone is learning to use both new strategies and new lesson plans, so it’s predictable that our first attempts at teaching these lessons will have rough spots. We need to appreciate and acknowledge the courage each of us is demonstrating in sharing our initial efforts to teach these lessons. Please be assured that our analyses of the videos will focus on the strategies, the science content, and most importantly, how students are making sense of the lessons. We’re not going to focus on rough spots</a:t>
            </a:r>
            <a:r>
              <a:rPr lang="en-US" sz="1200" kern="1200" baseline="0" dirty="0">
                <a:solidFill>
                  <a:schemeClr val="tx1"/>
                </a:solidFill>
                <a:latin typeface="+mn-lt"/>
                <a:ea typeface="+mn-ea"/>
                <a:cs typeface="+mn-cs"/>
              </a:rPr>
              <a:t> or</a:t>
            </a:r>
            <a:r>
              <a:rPr lang="en-US" sz="1200" kern="1200" dirty="0">
                <a:solidFill>
                  <a:schemeClr val="tx1"/>
                </a:solidFill>
                <a:latin typeface="+mn-lt"/>
                <a:ea typeface="+mn-ea"/>
                <a:cs typeface="+mn-cs"/>
              </a:rPr>
              <a:t> management problems. We’re here to support one another and to learn and grow as science teachers.” </a:t>
            </a:r>
            <a:endParaRPr lang="en-US" baseline="0"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20</a:t>
            </a:fld>
            <a:endParaRPr lang="en-US"/>
          </a:p>
        </p:txBody>
      </p:sp>
    </p:spTree>
    <p:extLst>
      <p:ext uri="{BB962C8B-B14F-4D97-AF65-F5344CB8AC3E}">
        <p14:creationId xmlns:p14="http://schemas.microsoft.com/office/powerpoint/2010/main" val="127226182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 min</a:t>
            </a:r>
          </a:p>
          <a:p>
            <a:endParaRPr lang="en-US" dirty="0"/>
          </a:p>
          <a:p>
            <a:pPr marL="228600" lvl="0" indent="-228600" fontAlgn="base">
              <a:buFontTx/>
              <a:buNone/>
            </a:pPr>
            <a:r>
              <a:rPr lang="en-US" sz="1200" u="none" strike="noStrike" kern="1200" dirty="0">
                <a:solidFill>
                  <a:schemeClr val="tx1"/>
                </a:solidFill>
                <a:effectLst/>
                <a:latin typeface="+mn-lt"/>
                <a:ea typeface="+mn-ea"/>
                <a:cs typeface="+mn-cs"/>
              </a:rPr>
              <a:t>a. Read through the information on this slide. </a:t>
            </a:r>
          </a:p>
          <a:p>
            <a:pPr marL="228600" lvl="0" indent="-228600" fontAlgn="base">
              <a:buFontTx/>
              <a:buNone/>
            </a:pPr>
            <a:endParaRPr lang="en-US" sz="1200" u="none" strike="noStrike" kern="1200" dirty="0">
              <a:solidFill>
                <a:schemeClr val="tx1"/>
              </a:solidFill>
              <a:effectLst/>
              <a:latin typeface="+mn-lt"/>
              <a:ea typeface="+mn-ea"/>
              <a:cs typeface="+mn-cs"/>
            </a:endParaRPr>
          </a:p>
          <a:p>
            <a:pPr marL="228600" lvl="0" indent="-228600" fontAlgn="base">
              <a:buFontTx/>
              <a:buNone/>
            </a:pPr>
            <a:r>
              <a:rPr lang="en-US" sz="1200" u="none" strike="noStrike" kern="1200" dirty="0">
                <a:solidFill>
                  <a:schemeClr val="tx1"/>
                </a:solidFill>
                <a:effectLst/>
                <a:latin typeface="+mn-lt"/>
                <a:ea typeface="+mn-ea"/>
                <a:cs typeface="+mn-cs"/>
              </a:rPr>
              <a:t>b. Elicit and respond to any comments or questions from participants. </a:t>
            </a:r>
          </a:p>
          <a:p>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21</a:t>
            </a:fld>
            <a:endParaRPr lang="en-US"/>
          </a:p>
        </p:txBody>
      </p:sp>
    </p:spTree>
    <p:extLst>
      <p:ext uri="{BB962C8B-B14F-4D97-AF65-F5344CB8AC3E}">
        <p14:creationId xmlns:p14="http://schemas.microsoft.com/office/powerpoint/2010/main" val="120774961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 min</a:t>
            </a:r>
          </a:p>
          <a:p>
            <a:endParaRPr lang="en-US" dirty="0"/>
          </a:p>
          <a:p>
            <a:r>
              <a:rPr lang="en-US" sz="1200" kern="1200" dirty="0">
                <a:solidFill>
                  <a:schemeClr val="tx1"/>
                </a:solidFill>
                <a:latin typeface="+mn-lt"/>
                <a:ea typeface="+mn-ea"/>
                <a:cs typeface="+mn-cs"/>
              </a:rPr>
              <a:t>a. </a:t>
            </a:r>
            <a:r>
              <a:rPr lang="en-US" sz="1200" u="none" kern="1200" dirty="0">
                <a:solidFill>
                  <a:schemeClr val="tx1"/>
                </a:solidFill>
                <a:latin typeface="+mn-lt"/>
                <a:ea typeface="+mn-ea"/>
                <a:cs typeface="+mn-cs"/>
              </a:rPr>
              <a:t>Read</a:t>
            </a:r>
            <a:r>
              <a:rPr lang="en-US" sz="1200" kern="1200" dirty="0">
                <a:solidFill>
                  <a:schemeClr val="tx1"/>
                </a:solidFill>
                <a:latin typeface="+mn-lt"/>
                <a:ea typeface="+mn-ea"/>
                <a:cs typeface="+mn-cs"/>
              </a:rPr>
              <a:t> through the information on the slide.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b. Elicit and respond to any comments or questions from participants. </a:t>
            </a:r>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22</a:t>
            </a:fld>
            <a:endParaRPr lang="en-US"/>
          </a:p>
        </p:txBody>
      </p:sp>
    </p:spTree>
    <p:extLst>
      <p:ext uri="{BB962C8B-B14F-4D97-AF65-F5344CB8AC3E}">
        <p14:creationId xmlns:p14="http://schemas.microsoft.com/office/powerpoint/2010/main" val="369022243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60 min in conjunction with next slide</a:t>
            </a:r>
          </a:p>
          <a:p>
            <a:pPr lvl="1"/>
            <a:endParaRPr lang="en-US" sz="1200" kern="1200" baseline="0" dirty="0">
              <a:solidFill>
                <a:schemeClr val="tx1"/>
              </a:solidFill>
              <a:effectLst/>
              <a:latin typeface="+mn-lt"/>
              <a:ea typeface="+mn-ea"/>
              <a:cs typeface="+mn-cs"/>
            </a:endParaRPr>
          </a:p>
          <a:p>
            <a:pPr lvl="0" fontAlgn="base"/>
            <a:r>
              <a:rPr lang="en-US" sz="1200" u="none" strike="noStrike" kern="1200" dirty="0">
                <a:solidFill>
                  <a:schemeClr val="tx1"/>
                </a:solidFill>
                <a:effectLst/>
                <a:latin typeface="+mn-lt"/>
                <a:ea typeface="+mn-ea"/>
                <a:cs typeface="+mn-cs"/>
              </a:rPr>
              <a:t>a. For step 1 on the slide, have participants describe the main learning goal for their assigned two-part lesson (parts A</a:t>
            </a:r>
            <a:r>
              <a:rPr lang="en-US" sz="1200" u="none" strike="noStrike" kern="1200" baseline="0" dirty="0">
                <a:solidFill>
                  <a:schemeClr val="tx1"/>
                </a:solidFill>
                <a:effectLst/>
                <a:latin typeface="+mn-lt"/>
                <a:ea typeface="+mn-ea"/>
                <a:cs typeface="+mn-cs"/>
              </a:rPr>
              <a:t> and B)</a:t>
            </a:r>
            <a:r>
              <a:rPr lang="en-US" sz="1200" u="none" strike="noStrike" kern="1200" dirty="0">
                <a:solidFill>
                  <a:schemeClr val="tx1"/>
                </a:solidFill>
                <a:effectLst/>
                <a:latin typeface="+mn-lt"/>
                <a:ea typeface="+mn-ea"/>
                <a:cs typeface="+mn-cs"/>
              </a:rPr>
              <a:t> and how it connects to lessons that precede</a:t>
            </a:r>
            <a:r>
              <a:rPr lang="en-US" sz="1200" u="none" strike="noStrike" kern="1200" baseline="0" dirty="0">
                <a:solidFill>
                  <a:schemeClr val="tx1"/>
                </a:solidFill>
                <a:effectLst/>
                <a:latin typeface="+mn-lt"/>
                <a:ea typeface="+mn-ea"/>
                <a:cs typeface="+mn-cs"/>
              </a:rPr>
              <a:t> and follow it</a:t>
            </a:r>
            <a:r>
              <a:rPr lang="en-US" sz="1200" u="none" strike="noStrike" kern="1200" dirty="0">
                <a:solidFill>
                  <a:schemeClr val="tx1"/>
                </a:solidFill>
                <a:effectLst/>
                <a:latin typeface="+mn-lt"/>
                <a:ea typeface="+mn-ea"/>
                <a:cs typeface="+mn-cs"/>
              </a:rPr>
              <a:t>. (5 min)</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b. For steps 2 and 3, have participants report on their assigned two-part lesson.  </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Note:</a:t>
            </a:r>
            <a:r>
              <a:rPr lang="en-US" sz="1200" kern="1200" dirty="0">
                <a:solidFill>
                  <a:schemeClr val="tx1"/>
                </a:solidFill>
                <a:latin typeface="+mn-lt"/>
                <a:ea typeface="+mn-ea"/>
                <a:cs typeface="+mn-cs"/>
              </a:rPr>
              <a:t> Rather than walking</a:t>
            </a:r>
            <a:r>
              <a:rPr lang="en-US" sz="1200" kern="1200" baseline="0" dirty="0">
                <a:solidFill>
                  <a:schemeClr val="tx1"/>
                </a:solidFill>
                <a:latin typeface="+mn-lt"/>
                <a:ea typeface="+mn-ea"/>
                <a:cs typeface="+mn-cs"/>
              </a:rPr>
              <a:t> through every step in the lesson plan, p</a:t>
            </a:r>
            <a:r>
              <a:rPr lang="en-US" sz="1200" kern="1200" dirty="0">
                <a:solidFill>
                  <a:schemeClr val="tx1"/>
                </a:solidFill>
                <a:latin typeface="+mn-lt"/>
                <a:ea typeface="+mn-ea"/>
                <a:cs typeface="+mn-cs"/>
              </a:rPr>
              <a:t>articipants should present the </a:t>
            </a:r>
            <a:r>
              <a:rPr lang="en-US" sz="1200" b="0" i="1" kern="1200" dirty="0">
                <a:solidFill>
                  <a:schemeClr val="tx1"/>
                </a:solidFill>
                <a:latin typeface="+mn-lt"/>
                <a:ea typeface="+mn-ea"/>
                <a:cs typeface="+mn-cs"/>
              </a:rPr>
              <a:t>big picture </a:t>
            </a:r>
            <a:r>
              <a:rPr lang="en-US" sz="1200" kern="1200" dirty="0">
                <a:solidFill>
                  <a:schemeClr val="tx1"/>
                </a:solidFill>
                <a:latin typeface="+mn-lt"/>
                <a:ea typeface="+mn-ea"/>
                <a:cs typeface="+mn-cs"/>
              </a:rPr>
              <a:t>using the questions in step 2 on the slide. They should bring up details only when they have some concern, question, or suggestion about a modification.</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c. As participants give their reports, mark on a chart the Student Thinking Lens strategies that are highlighted in each lesson. (Use the chart on the next slide as a model.) </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Note:</a:t>
            </a:r>
            <a:r>
              <a:rPr lang="en-US" sz="1200" kern="1200" dirty="0">
                <a:solidFill>
                  <a:schemeClr val="tx1"/>
                </a:solidFill>
                <a:latin typeface="+mn-lt"/>
                <a:ea typeface="+mn-ea"/>
                <a:cs typeface="+mn-cs"/>
              </a:rPr>
              <a:t> Encourage participants to pick just one or two Student Thinking Lens strategies that are highlighted in the lesson. (Several strategies</a:t>
            </a:r>
            <a:r>
              <a:rPr lang="en-US" sz="1200" kern="1200" baseline="0" dirty="0">
                <a:solidFill>
                  <a:schemeClr val="tx1"/>
                </a:solidFill>
                <a:latin typeface="+mn-lt"/>
                <a:ea typeface="+mn-ea"/>
                <a:cs typeface="+mn-cs"/>
              </a:rPr>
              <a:t> may be used in a lesson.</a:t>
            </a:r>
            <a:r>
              <a:rPr lang="en-US" sz="1200" kern="1200" dirty="0">
                <a:solidFill>
                  <a:schemeClr val="tx1"/>
                </a:solidFill>
                <a:latin typeface="+mn-lt"/>
                <a:ea typeface="+mn-ea"/>
                <a:cs typeface="+mn-cs"/>
              </a:rPr>
              <a:t>)</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d. Highlight the</a:t>
            </a:r>
            <a:r>
              <a:rPr lang="en-US" sz="1200" b="0" kern="1200" baseline="0" dirty="0">
                <a:solidFill>
                  <a:schemeClr val="tx1"/>
                </a:solidFill>
                <a:latin typeface="+mn-lt"/>
                <a:ea typeface="+mn-ea"/>
                <a:cs typeface="+mn-cs"/>
              </a:rPr>
              <a:t> following ideal pattern and how STL strategies work together across lessons:</a:t>
            </a:r>
          </a:p>
          <a:p>
            <a:pPr marL="365760" indent="-182880">
              <a:buFont typeface="Arial" pitchFamily="34" charset="0"/>
              <a:buChar char="•"/>
            </a:pPr>
            <a:r>
              <a:rPr lang="en-US" sz="1200" kern="1200" dirty="0">
                <a:solidFill>
                  <a:schemeClr val="tx1"/>
                </a:solidFill>
                <a:latin typeface="+mn-lt"/>
                <a:ea typeface="+mn-ea"/>
                <a:cs typeface="+mn-cs"/>
              </a:rPr>
              <a:t>Elicit and probe strategies are very important in lesson 1.</a:t>
            </a:r>
          </a:p>
          <a:p>
            <a:pPr marL="365760" indent="-182880">
              <a:buFont typeface="Arial" pitchFamily="34" charset="0"/>
              <a:buChar char="•"/>
            </a:pPr>
            <a:r>
              <a:rPr lang="en-US" sz="1200" kern="1200" dirty="0">
                <a:solidFill>
                  <a:schemeClr val="tx1"/>
                </a:solidFill>
                <a:latin typeface="+mn-lt"/>
                <a:ea typeface="+mn-ea"/>
                <a:cs typeface="+mn-cs"/>
              </a:rPr>
              <a:t>Probe and challenge strategies are used throughout all the lessons.</a:t>
            </a:r>
          </a:p>
          <a:p>
            <a:pPr marL="365760" indent="-182880">
              <a:buFont typeface="Arial" pitchFamily="34" charset="0"/>
              <a:buChar char="•"/>
            </a:pPr>
            <a:r>
              <a:rPr lang="en-US" sz="1200" kern="1200" dirty="0">
                <a:solidFill>
                  <a:schemeClr val="tx1"/>
                </a:solidFill>
                <a:latin typeface="+mn-lt"/>
                <a:ea typeface="+mn-ea"/>
                <a:cs typeface="+mn-cs"/>
              </a:rPr>
              <a:t>Strategies 4 and 5 are highlighted in the middle lessons.</a:t>
            </a:r>
          </a:p>
          <a:p>
            <a:pPr marL="365760" indent="-182880">
              <a:buFont typeface="Arial" pitchFamily="34" charset="0"/>
              <a:buChar char="•"/>
            </a:pPr>
            <a:r>
              <a:rPr lang="en-US" sz="1200" kern="1200" dirty="0">
                <a:solidFill>
                  <a:schemeClr val="tx1"/>
                </a:solidFill>
                <a:latin typeface="+mn-lt"/>
                <a:ea typeface="+mn-ea"/>
                <a:cs typeface="+mn-cs"/>
              </a:rPr>
              <a:t>Strategy 6 is highlighted </a:t>
            </a:r>
            <a:r>
              <a:rPr lang="en-US" sz="1200" kern="1200" dirty="0">
                <a:solidFill>
                  <a:schemeClr val="tx1"/>
                </a:solidFill>
                <a:effectLst/>
                <a:latin typeface="+mn-lt"/>
                <a:ea typeface="+mn-ea"/>
                <a:cs typeface="+mn-cs"/>
              </a:rPr>
              <a:t>toward the end of a lesson, after students encounter new science ideas but before final unit assessments.     </a:t>
            </a:r>
          </a:p>
          <a:p>
            <a:pPr marL="182880" indent="0">
              <a:buFont typeface="Arial" pitchFamily="34" charset="0"/>
              <a:buNone/>
            </a:pPr>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Timing note:</a:t>
            </a:r>
            <a:r>
              <a:rPr lang="en-US" sz="1200" kern="1200" dirty="0">
                <a:solidFill>
                  <a:schemeClr val="tx1"/>
                </a:solidFill>
                <a:latin typeface="+mn-lt"/>
                <a:ea typeface="+mn-ea"/>
                <a:cs typeface="+mn-cs"/>
              </a:rPr>
              <a:t> </a:t>
            </a:r>
            <a:r>
              <a:rPr lang="en-US" sz="1200" b="1" kern="1200" dirty="0">
                <a:solidFill>
                  <a:schemeClr val="tx1"/>
                </a:solidFill>
                <a:latin typeface="+mn-lt"/>
                <a:ea typeface="+mn-ea"/>
                <a:cs typeface="+mn-cs"/>
              </a:rPr>
              <a:t>Make sure you</a:t>
            </a:r>
            <a:r>
              <a:rPr lang="en-US" sz="1200" kern="1200" dirty="0">
                <a:solidFill>
                  <a:schemeClr val="tx1"/>
                </a:solidFill>
                <a:latin typeface="+mn-lt"/>
                <a:ea typeface="+mn-ea"/>
                <a:cs typeface="+mn-cs"/>
              </a:rPr>
              <a:t> </a:t>
            </a:r>
            <a:r>
              <a:rPr lang="en-US" sz="1200" b="1" kern="1200" dirty="0">
                <a:solidFill>
                  <a:schemeClr val="tx1"/>
                </a:solidFill>
                <a:latin typeface="+mn-lt"/>
                <a:ea typeface="+mn-ea"/>
                <a:cs typeface="+mn-cs"/>
              </a:rPr>
              <a:t>limit the time allotted for each lesson</a:t>
            </a:r>
            <a:r>
              <a:rPr lang="en-US" sz="1200" kern="1200" dirty="0">
                <a:solidFill>
                  <a:schemeClr val="tx1"/>
                </a:solidFill>
                <a:latin typeface="+mn-lt"/>
                <a:ea typeface="+mn-ea"/>
                <a:cs typeface="+mn-cs"/>
              </a:rPr>
              <a:t> so you can get through them all. If you have 6 two-part lessons, you’ll have approximately 8 minutes for each lesson (4 minutes for part A, and 4 minutes for part B). If your lesson series has more than 6 two-part lessons, or has more than two</a:t>
            </a:r>
            <a:r>
              <a:rPr lang="en-US" sz="1200" kern="1200" baseline="0" dirty="0">
                <a:solidFill>
                  <a:schemeClr val="tx1"/>
                </a:solidFill>
                <a:latin typeface="+mn-lt"/>
                <a:ea typeface="+mn-ea"/>
                <a:cs typeface="+mn-cs"/>
              </a:rPr>
              <a:t> parts per lesson, </a:t>
            </a:r>
            <a:r>
              <a:rPr lang="en-US" sz="1200" kern="1200" dirty="0">
                <a:solidFill>
                  <a:schemeClr val="tx1"/>
                </a:solidFill>
                <a:latin typeface="+mn-lt"/>
                <a:ea typeface="+mn-ea"/>
                <a:cs typeface="+mn-cs"/>
              </a:rPr>
              <a:t>you’ll have to decrease the time for each lesson. </a:t>
            </a:r>
            <a:endParaRPr lang="en-US" b="1" baseline="0"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23</a:t>
            </a:fld>
            <a:endParaRPr lang="en-US"/>
          </a:p>
        </p:txBody>
      </p:sp>
    </p:spTree>
    <p:extLst>
      <p:ext uri="{BB962C8B-B14F-4D97-AF65-F5344CB8AC3E}">
        <p14:creationId xmlns:p14="http://schemas.microsoft.com/office/powerpoint/2010/main" val="291559460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fontAlgn="base"/>
            <a:r>
              <a:rPr lang="en-US" sz="1200" u="none" strike="noStrike" kern="1200" dirty="0">
                <a:solidFill>
                  <a:schemeClr val="tx1"/>
                </a:solidFill>
                <a:effectLst/>
                <a:latin typeface="+mn-lt"/>
                <a:ea typeface="+mn-ea"/>
                <a:cs typeface="+mn-cs"/>
              </a:rPr>
              <a:t>60 minutes in conjunction with slide 22</a:t>
            </a:r>
          </a:p>
          <a:p>
            <a:pPr lvl="0" fontAlgn="base"/>
            <a:endParaRPr lang="en-US" sz="1200" u="none" strike="noStrike" kern="1200" dirty="0">
              <a:solidFill>
                <a:schemeClr val="tx1"/>
              </a:solidFill>
              <a:effectLst/>
              <a:latin typeface="+mn-lt"/>
              <a:ea typeface="+mn-ea"/>
              <a:cs typeface="+mn-cs"/>
            </a:endParaRPr>
          </a:p>
          <a:p>
            <a:pPr lvl="0" fontAlgn="base"/>
            <a:r>
              <a:rPr lang="en-US" sz="1200" u="none" strike="noStrike" kern="1200" dirty="0">
                <a:solidFill>
                  <a:schemeClr val="tx1"/>
                </a:solidFill>
                <a:effectLst/>
                <a:latin typeface="+mn-lt"/>
                <a:ea typeface="+mn-ea"/>
                <a:cs typeface="+mn-cs"/>
              </a:rPr>
              <a:t>a. Use this slide in conjunction with the previous slide.</a:t>
            </a:r>
            <a:endParaRPr lang="en-US" sz="1200" kern="1200" dirty="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24</a:t>
            </a:fld>
            <a:endParaRPr lang="en-US"/>
          </a:p>
        </p:txBody>
      </p:sp>
    </p:spTree>
    <p:extLst>
      <p:ext uri="{BB962C8B-B14F-4D97-AF65-F5344CB8AC3E}">
        <p14:creationId xmlns:p14="http://schemas.microsoft.com/office/powerpoint/2010/main" val="30695547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54243" indent="-290093" eaLnBrk="0" hangingPunct="0">
              <a:spcBef>
                <a:spcPct val="30000"/>
              </a:spcBef>
              <a:defRPr sz="1200">
                <a:solidFill>
                  <a:schemeClr val="tx1"/>
                </a:solidFill>
                <a:latin typeface="Arial" charset="0"/>
              </a:defRPr>
            </a:lvl2pPr>
            <a:lvl3pPr marL="1160374" indent="-232075" eaLnBrk="0" hangingPunct="0">
              <a:spcBef>
                <a:spcPct val="30000"/>
              </a:spcBef>
              <a:defRPr sz="1200">
                <a:solidFill>
                  <a:schemeClr val="tx1"/>
                </a:solidFill>
                <a:latin typeface="Arial" charset="0"/>
              </a:defRPr>
            </a:lvl3pPr>
            <a:lvl4pPr marL="1624523" indent="-232075" eaLnBrk="0" hangingPunct="0">
              <a:spcBef>
                <a:spcPct val="30000"/>
              </a:spcBef>
              <a:defRPr sz="1200">
                <a:solidFill>
                  <a:schemeClr val="tx1"/>
                </a:solidFill>
                <a:latin typeface="Arial" charset="0"/>
              </a:defRPr>
            </a:lvl4pPr>
            <a:lvl5pPr marL="2088672" indent="-232075" eaLnBrk="0" hangingPunct="0">
              <a:spcBef>
                <a:spcPct val="30000"/>
              </a:spcBef>
              <a:defRPr sz="1200">
                <a:solidFill>
                  <a:schemeClr val="tx1"/>
                </a:solidFill>
                <a:latin typeface="Arial" charset="0"/>
              </a:defRPr>
            </a:lvl5pPr>
            <a:lvl6pPr marL="2552822" indent="-232075" eaLnBrk="0" fontAlgn="base" hangingPunct="0">
              <a:spcBef>
                <a:spcPct val="30000"/>
              </a:spcBef>
              <a:spcAft>
                <a:spcPct val="0"/>
              </a:spcAft>
              <a:defRPr sz="1200">
                <a:solidFill>
                  <a:schemeClr val="tx1"/>
                </a:solidFill>
                <a:latin typeface="Arial" charset="0"/>
              </a:defRPr>
            </a:lvl6pPr>
            <a:lvl7pPr marL="3016971" indent="-232075" eaLnBrk="0" fontAlgn="base" hangingPunct="0">
              <a:spcBef>
                <a:spcPct val="30000"/>
              </a:spcBef>
              <a:spcAft>
                <a:spcPct val="0"/>
              </a:spcAft>
              <a:defRPr sz="1200">
                <a:solidFill>
                  <a:schemeClr val="tx1"/>
                </a:solidFill>
                <a:latin typeface="Arial" charset="0"/>
              </a:defRPr>
            </a:lvl7pPr>
            <a:lvl8pPr marL="3481121" indent="-232075" eaLnBrk="0" fontAlgn="base" hangingPunct="0">
              <a:spcBef>
                <a:spcPct val="30000"/>
              </a:spcBef>
              <a:spcAft>
                <a:spcPct val="0"/>
              </a:spcAft>
              <a:defRPr sz="1200">
                <a:solidFill>
                  <a:schemeClr val="tx1"/>
                </a:solidFill>
                <a:latin typeface="Arial" charset="0"/>
              </a:defRPr>
            </a:lvl8pPr>
            <a:lvl9pPr marL="3945270" indent="-232075"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0A9E7CF9-240F-482B-9EC3-A2AD26735D19}" type="slidenum">
              <a:rPr lang="en-US" altLang="en-US">
                <a:solidFill>
                  <a:prstClr val="black"/>
                </a:solidFill>
              </a:rPr>
              <a:pPr eaLnBrk="1" hangingPunct="1">
                <a:spcBef>
                  <a:spcPct val="0"/>
                </a:spcBef>
              </a:pPr>
              <a:t>25</a:t>
            </a:fld>
            <a:endParaRPr lang="en-US" altLang="en-US">
              <a:solidFill>
                <a:prstClr val="black"/>
              </a:solidFill>
            </a:endParaRPr>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p:spPr>
        <p:txBody>
          <a:bodyPr/>
          <a:lstStyle/>
          <a:p>
            <a:pPr eaLnBrk="1" hangingPunct="1"/>
            <a:r>
              <a:rPr lang="en-US" altLang="en-US" dirty="0"/>
              <a:t>Less than 1 min</a:t>
            </a:r>
          </a:p>
          <a:p>
            <a:pPr eaLnBrk="1" hangingPunct="1"/>
            <a:endParaRPr lang="en-US" altLang="en-US" dirty="0"/>
          </a:p>
          <a:p>
            <a:pPr marL="0" indent="0" eaLnBrk="1" hangingPunct="1">
              <a:buAutoNum type="alphaLcPeriod"/>
            </a:pPr>
            <a:r>
              <a:rPr lang="en-US" altLang="en-US" dirty="0"/>
              <a:t>“Let’s dig into our content deepening</a:t>
            </a:r>
            <a:r>
              <a:rPr lang="en-US" altLang="en-US" baseline="0" dirty="0"/>
              <a:t> work for today.”</a:t>
            </a:r>
          </a:p>
          <a:p>
            <a:pPr marL="0" indent="0" eaLnBrk="1" hangingPunct="1">
              <a:buAutoNum type="alphaLcPeriod"/>
            </a:pPr>
            <a:endParaRPr lang="en-US" alt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latin typeface="+mn-lt"/>
                <a:ea typeface="+mn-ea"/>
                <a:cs typeface="+mn-cs"/>
              </a:rPr>
              <a:t>Note: </a:t>
            </a:r>
            <a:r>
              <a:rPr lang="en-US" sz="1200" kern="1200" dirty="0">
                <a:solidFill>
                  <a:schemeClr val="tx1"/>
                </a:solidFill>
                <a:latin typeface="+mn-lt"/>
                <a:ea typeface="+mn-ea"/>
                <a:cs typeface="+mn-cs"/>
              </a:rPr>
              <a:t>Refer to the content background document and Common Student Ideas about Weather and Seasons as needed throughout this phase.</a:t>
            </a:r>
          </a:p>
          <a:p>
            <a:pPr marL="228600" indent="-228600" eaLnBrk="1" hangingPunct="1">
              <a:buNone/>
            </a:pPr>
            <a:endParaRPr lang="en-US" altLang="en-US" dirty="0"/>
          </a:p>
        </p:txBody>
      </p:sp>
    </p:spTree>
    <p:extLst>
      <p:ext uri="{BB962C8B-B14F-4D97-AF65-F5344CB8AC3E}">
        <p14:creationId xmlns:p14="http://schemas.microsoft.com/office/powerpoint/2010/main" val="211386607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Less than 1 min</a:t>
            </a:r>
          </a:p>
          <a:p>
            <a:endParaRPr lang="en-US" dirty="0"/>
          </a:p>
          <a:p>
            <a:r>
              <a:rPr lang="en-US" dirty="0"/>
              <a:t>a. </a:t>
            </a:r>
            <a:r>
              <a:rPr lang="en-US" sz="1200" kern="1200" dirty="0">
                <a:solidFill>
                  <a:schemeClr val="tx1"/>
                </a:solidFill>
                <a:latin typeface="+mn-lt"/>
                <a:ea typeface="+mn-ea"/>
                <a:cs typeface="+mn-cs"/>
              </a:rPr>
              <a:t>“Today we’ll synthesize our understandings of why weather isn’t the same everywhere. We’ll also investigate the use of graphs for identifying patterns in data and the importance of presenting data as clearly and accurately as possible.”</a:t>
            </a:r>
            <a:endParaRPr lang="en-US" dirty="0"/>
          </a:p>
        </p:txBody>
      </p:sp>
      <p:sp>
        <p:nvSpPr>
          <p:cNvPr id="4" name="Slide Number Placeholder 3"/>
          <p:cNvSpPr>
            <a:spLocks noGrp="1"/>
          </p:cNvSpPr>
          <p:nvPr>
            <p:ph type="sldNum" sz="quarter" idx="10"/>
          </p:nvPr>
        </p:nvSpPr>
        <p:spPr/>
        <p:txBody>
          <a:bodyPr/>
          <a:lstStyle/>
          <a:p>
            <a:fld id="{EFE315EB-4175-7F4B-AC0C-CDE7D3D37019}" type="slidenum">
              <a:rPr lang="en-US" smtClean="0">
                <a:solidFill>
                  <a:prstClr val="black"/>
                </a:solidFill>
              </a:rPr>
              <a:pPr/>
              <a:t>26</a:t>
            </a:fld>
            <a:endParaRPr lang="en-US">
              <a:solidFill>
                <a:prstClr val="black"/>
              </a:solidFill>
            </a:endParaRPr>
          </a:p>
        </p:txBody>
      </p:sp>
    </p:spTree>
    <p:extLst>
      <p:ext uri="{BB962C8B-B14F-4D97-AF65-F5344CB8AC3E}">
        <p14:creationId xmlns:p14="http://schemas.microsoft.com/office/powerpoint/2010/main" val="79270493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Less than 1 min</a:t>
            </a:r>
          </a:p>
          <a:p>
            <a:endParaRPr lang="en-US" dirty="0"/>
          </a:p>
          <a:p>
            <a:r>
              <a:rPr lang="en-US" dirty="0"/>
              <a:t>a. Review the unit central questions</a:t>
            </a:r>
            <a:r>
              <a:rPr lang="en-US" baseline="0" dirty="0"/>
              <a:t> on the slide.</a:t>
            </a:r>
          </a:p>
          <a:p>
            <a:pPr marL="232943" indent="-232943"/>
            <a:endParaRPr lang="en-US" baseline="0" dirty="0"/>
          </a:p>
          <a:p>
            <a:r>
              <a:rPr lang="en-US" dirty="0"/>
              <a:t>b. Remind participants that these question</a:t>
            </a:r>
            <a:r>
              <a:rPr lang="en-US" baseline="0" dirty="0"/>
              <a:t>s will guide student learning throughout the Weather and Seasons lesson sequence.</a:t>
            </a:r>
          </a:p>
          <a:p>
            <a:endParaRPr lang="en-US" baseline="0" dirty="0"/>
          </a:p>
          <a:p>
            <a:r>
              <a:rPr lang="en-US" baseline="0" dirty="0"/>
              <a:t>c. </a:t>
            </a:r>
            <a:r>
              <a:rPr lang="en-US" dirty="0"/>
              <a:t>“Today we’ll continue exploring the key science ideas that will help us answer these questions.”</a:t>
            </a:r>
          </a:p>
        </p:txBody>
      </p:sp>
      <p:sp>
        <p:nvSpPr>
          <p:cNvPr id="4" name="Slide Number Placeholder 3"/>
          <p:cNvSpPr>
            <a:spLocks noGrp="1"/>
          </p:cNvSpPr>
          <p:nvPr>
            <p:ph type="sldNum" sz="quarter" idx="10"/>
          </p:nvPr>
        </p:nvSpPr>
        <p:spPr/>
        <p:txBody>
          <a:bodyPr/>
          <a:lstStyle/>
          <a:p>
            <a:fld id="{458BEC4D-D1F7-4625-B0BA-2126EAFE9E6D}" type="slidenum">
              <a:rPr lang="en-US" smtClean="0">
                <a:solidFill>
                  <a:prstClr val="black"/>
                </a:solidFill>
              </a:rPr>
              <a:pPr/>
              <a:t>27</a:t>
            </a:fld>
            <a:endParaRPr lang="en-US">
              <a:solidFill>
                <a:prstClr val="black"/>
              </a:solidFill>
            </a:endParaRPr>
          </a:p>
        </p:txBody>
      </p:sp>
    </p:spTree>
    <p:extLst>
      <p:ext uri="{BB962C8B-B14F-4D97-AF65-F5344CB8AC3E}">
        <p14:creationId xmlns:p14="http://schemas.microsoft.com/office/powerpoint/2010/main" val="317121026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None/>
            </a:pPr>
            <a:r>
              <a:rPr lang="en-US" dirty="0"/>
              <a:t>1 min</a:t>
            </a:r>
          </a:p>
          <a:p>
            <a:pPr marL="228600" indent="-228600">
              <a:buFont typeface="+mj-lt"/>
              <a:buNone/>
            </a:pPr>
            <a:endParaRPr lang="en-US" dirty="0"/>
          </a:p>
          <a:p>
            <a:pPr marL="0" lvl="1"/>
            <a:r>
              <a:rPr lang="en-US" sz="1200" kern="1200" dirty="0">
                <a:solidFill>
                  <a:schemeClr val="tx1"/>
                </a:solidFill>
                <a:latin typeface="+mn-lt"/>
                <a:ea typeface="+mn-ea"/>
                <a:cs typeface="+mn-cs"/>
              </a:rPr>
              <a:t>a. “Based on the evidence we’ve gathered in our content deepening sessions, we know that weather isn’t the same everywhere all of the time. But why? What causes differences in weather patterns from place to place?” </a:t>
            </a:r>
          </a:p>
          <a:p>
            <a:pPr marL="0" lvl="1"/>
            <a:endParaRPr lang="en-US" sz="1200" kern="1200" dirty="0">
              <a:solidFill>
                <a:schemeClr val="tx1"/>
              </a:solidFill>
              <a:latin typeface="+mn-lt"/>
              <a:ea typeface="+mn-ea"/>
              <a:cs typeface="+mn-cs"/>
            </a:endParaRPr>
          </a:p>
          <a:p>
            <a:pPr marL="0" lvl="1"/>
            <a:r>
              <a:rPr lang="en-US" sz="1200" kern="1200" dirty="0">
                <a:solidFill>
                  <a:schemeClr val="tx1"/>
                </a:solidFill>
                <a:latin typeface="+mn-lt"/>
                <a:ea typeface="+mn-ea"/>
                <a:cs typeface="+mn-cs"/>
              </a:rPr>
              <a:t>b. “Even though we won’t explore this in depth with our kindergartners, it’s important that we understand why weather is different in different places and at various times of the year.” </a:t>
            </a:r>
          </a:p>
          <a:p>
            <a:pPr marL="0" lvl="1"/>
            <a:endParaRPr lang="en-US" sz="1200" kern="1200" dirty="0">
              <a:solidFill>
                <a:schemeClr val="tx1"/>
              </a:solidFill>
              <a:latin typeface="+mn-lt"/>
              <a:ea typeface="+mn-ea"/>
              <a:cs typeface="+mn-cs"/>
            </a:endParaRPr>
          </a:p>
          <a:p>
            <a:pPr marL="0" lvl="1"/>
            <a:r>
              <a:rPr lang="en-US" sz="1200" kern="1200" dirty="0">
                <a:solidFill>
                  <a:schemeClr val="tx1"/>
                </a:solidFill>
                <a:latin typeface="+mn-lt"/>
                <a:ea typeface="+mn-ea"/>
                <a:cs typeface="+mn-cs"/>
              </a:rPr>
              <a:t>c. “We already have some ideas about what causes these differences, but let’s spend a few minutes reviewing what we know that can help us answer this focus question.”</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d. Have participants copy the focus question into their science notebooks and leave space to write a response.</a:t>
            </a:r>
            <a:endParaRPr lang="en-US" sz="18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458BEC4D-D1F7-4625-B0BA-2126EAFE9E6D}" type="slidenum">
              <a:rPr lang="en-US" smtClean="0">
                <a:solidFill>
                  <a:prstClr val="black"/>
                </a:solidFill>
              </a:rPr>
              <a:pPr/>
              <a:t>28</a:t>
            </a:fld>
            <a:endParaRPr lang="en-US">
              <a:solidFill>
                <a:prstClr val="black"/>
              </a:solidFill>
            </a:endParaRPr>
          </a:p>
        </p:txBody>
      </p:sp>
    </p:spTree>
    <p:extLst>
      <p:ext uri="{BB962C8B-B14F-4D97-AF65-F5344CB8AC3E}">
        <p14:creationId xmlns:p14="http://schemas.microsoft.com/office/powerpoint/2010/main" val="417460012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6 min</a:t>
            </a:r>
          </a:p>
          <a:p>
            <a:endParaRPr lang="en-US" dirty="0"/>
          </a:p>
          <a:p>
            <a:pPr marL="0" lvl="1"/>
            <a:r>
              <a:rPr lang="en-US" sz="1200" kern="1200" dirty="0">
                <a:solidFill>
                  <a:schemeClr val="tx1"/>
                </a:solidFill>
                <a:latin typeface="+mn-lt"/>
                <a:ea typeface="+mn-ea"/>
                <a:cs typeface="+mn-cs"/>
              </a:rPr>
              <a:t>a. “In our previous content deepening session,</a:t>
            </a:r>
            <a:r>
              <a:rPr lang="en-US" sz="1200" kern="1200" baseline="0" dirty="0">
                <a:solidFill>
                  <a:schemeClr val="tx1"/>
                </a:solidFill>
                <a:latin typeface="+mn-lt"/>
                <a:ea typeface="+mn-ea"/>
                <a:cs typeface="+mn-cs"/>
              </a:rPr>
              <a:t> we investigated possible causes of temperature variations among three cities: San Francisco, Colorado Springs, and St. Louis. What did we find out? What causes the different temperature patterns in these cities?” </a:t>
            </a:r>
            <a:endParaRPr lang="en-US" sz="1200" kern="1200" dirty="0">
              <a:solidFill>
                <a:schemeClr val="tx1"/>
              </a:solidFill>
              <a:latin typeface="+mn-lt"/>
              <a:ea typeface="+mn-ea"/>
              <a:cs typeface="+mn-cs"/>
            </a:endParaRPr>
          </a:p>
          <a:p>
            <a:pPr marL="0" lvl="1"/>
            <a:endParaRPr lang="en-US" sz="1200" kern="1200" dirty="0">
              <a:solidFill>
                <a:schemeClr val="tx1"/>
              </a:solidFill>
              <a:latin typeface="+mn-lt"/>
              <a:ea typeface="+mn-ea"/>
              <a:cs typeface="+mn-cs"/>
            </a:endParaRPr>
          </a:p>
          <a:p>
            <a:pPr marL="0" lvl="1"/>
            <a:r>
              <a:rPr lang="en-US" sz="1200" kern="1200" dirty="0">
                <a:solidFill>
                  <a:schemeClr val="tx1"/>
                </a:solidFill>
                <a:latin typeface="+mn-lt"/>
                <a:ea typeface="+mn-ea"/>
                <a:cs typeface="+mn-cs"/>
              </a:rPr>
              <a:t>b. </a:t>
            </a:r>
            <a:r>
              <a:rPr lang="en-US" sz="1200" b="1" kern="1200" dirty="0">
                <a:solidFill>
                  <a:schemeClr val="tx1"/>
                </a:solidFill>
                <a:latin typeface="+mn-lt"/>
                <a:ea typeface="+mn-ea"/>
                <a:cs typeface="+mn-cs"/>
              </a:rPr>
              <a:t>Pairs:</a:t>
            </a:r>
            <a:r>
              <a:rPr lang="en-US" sz="1200" b="1" kern="1200" baseline="0" dirty="0">
                <a:solidFill>
                  <a:schemeClr val="tx1"/>
                </a:solidFill>
                <a:latin typeface="+mn-lt"/>
                <a:ea typeface="+mn-ea"/>
                <a:cs typeface="+mn-cs"/>
              </a:rPr>
              <a:t> </a:t>
            </a:r>
            <a:r>
              <a:rPr lang="en-US" sz="1200" kern="1200" baseline="0" dirty="0">
                <a:solidFill>
                  <a:schemeClr val="tx1"/>
                </a:solidFill>
                <a:latin typeface="+mn-lt"/>
                <a:ea typeface="+mn-ea"/>
                <a:cs typeface="+mn-cs"/>
              </a:rPr>
              <a:t>Have participants discuss this question with an elbow partner. Allow them to use available resources (notes, handouts, charts) to help them develop a list of causes.</a:t>
            </a:r>
            <a:endParaRPr lang="en-US" sz="1200" kern="1200" dirty="0">
              <a:solidFill>
                <a:schemeClr val="tx1"/>
              </a:solidFill>
              <a:latin typeface="+mn-lt"/>
              <a:ea typeface="+mn-ea"/>
              <a:cs typeface="+mn-cs"/>
            </a:endParaRPr>
          </a:p>
          <a:p>
            <a:pPr marL="0" lvl="1"/>
            <a:endParaRPr lang="en-US" sz="1200" kern="1200" dirty="0">
              <a:solidFill>
                <a:schemeClr val="tx1"/>
              </a:solidFill>
              <a:latin typeface="+mn-lt"/>
              <a:ea typeface="+mn-ea"/>
              <a:cs typeface="+mn-cs"/>
            </a:endParaRPr>
          </a:p>
          <a:p>
            <a:pPr marL="0" lvl="1"/>
            <a:r>
              <a:rPr lang="en-US" sz="1200" kern="1200" dirty="0">
                <a:solidFill>
                  <a:schemeClr val="tx1"/>
                </a:solidFill>
                <a:latin typeface="+mn-lt"/>
                <a:ea typeface="+mn-ea"/>
                <a:cs typeface="+mn-cs"/>
              </a:rPr>
              <a:t>c. </a:t>
            </a:r>
            <a:r>
              <a:rPr lang="en-US" sz="1200" b="1" kern="1200" dirty="0">
                <a:solidFill>
                  <a:schemeClr val="tx1"/>
                </a:solidFill>
                <a:latin typeface="+mn-lt"/>
                <a:ea typeface="+mn-ea"/>
                <a:cs typeface="+mn-cs"/>
              </a:rPr>
              <a:t>Whole group: </a:t>
            </a:r>
            <a:r>
              <a:rPr lang="en-US" sz="1200" kern="1200" dirty="0">
                <a:solidFill>
                  <a:schemeClr val="tx1"/>
                </a:solidFill>
                <a:latin typeface="+mn-lt"/>
                <a:ea typeface="+mn-ea"/>
                <a:cs typeface="+mn-cs"/>
              </a:rPr>
              <a:t>Invite pair</a:t>
            </a:r>
            <a:r>
              <a:rPr lang="en-US" sz="1200" kern="1200" baseline="0" dirty="0">
                <a:solidFill>
                  <a:schemeClr val="tx1"/>
                </a:solidFill>
                <a:latin typeface="+mn-lt"/>
                <a:ea typeface="+mn-ea"/>
                <a:cs typeface="+mn-cs"/>
              </a:rPr>
              <a:t>s to share their ideas with the group. List the causes of temperature variations on chart paper and encourage participants to agree, disagree, ask questions, or add on during this discussion. Make sure participants include evidence to support the causes they list.</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458BEC4D-D1F7-4625-B0BA-2126EAFE9E6D}" type="slidenum">
              <a:rPr lang="en-US" smtClean="0"/>
              <a:pPr/>
              <a:t>29</a:t>
            </a:fld>
            <a:endParaRPr lang="en-US"/>
          </a:p>
        </p:txBody>
      </p:sp>
    </p:spTree>
    <p:extLst>
      <p:ext uri="{BB962C8B-B14F-4D97-AF65-F5344CB8AC3E}">
        <p14:creationId xmlns:p14="http://schemas.microsoft.com/office/powerpoint/2010/main" val="29591043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latin typeface="Arial" charset="0"/>
              </a:rPr>
              <a:t>5 </a:t>
            </a:r>
            <a:r>
              <a:rPr lang="en-US" baseline="0" dirty="0">
                <a:latin typeface="Arial" charset="0"/>
              </a:rPr>
              <a:t>min</a:t>
            </a:r>
            <a:endParaRPr lang="en-US" dirty="0">
              <a:latin typeface="Arial" charset="0"/>
            </a:endParaRP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 </a:t>
            </a:r>
            <a:r>
              <a:rPr lang="en-US" sz="1200" kern="1200" dirty="0">
                <a:solidFill>
                  <a:schemeClr val="tx1"/>
                </a:solidFill>
                <a:latin typeface="+mn-lt"/>
                <a:ea typeface="+mn-ea"/>
                <a:cs typeface="+mn-cs"/>
              </a:rPr>
              <a:t>Invite participants to look at your feedback on their reflections from day 3 and offer reactions, comments, or follow-up questions.</a:t>
            </a:r>
          </a:p>
        </p:txBody>
      </p:sp>
      <p:sp>
        <p:nvSpPr>
          <p:cNvPr id="4" name="Header Placeholder 3"/>
          <p:cNvSpPr>
            <a:spLocks noGrp="1"/>
          </p:cNvSpPr>
          <p:nvPr>
            <p:ph type="hdr" sz="quarter" idx="10"/>
          </p:nvPr>
        </p:nvSpPr>
        <p:spPr/>
        <p:txBody>
          <a:bodyPr/>
          <a:lstStyle/>
          <a:p>
            <a:pPr>
              <a:defRPr/>
            </a:pPr>
            <a:r>
              <a:rPr lang="en-US"/>
              <a:t>BSCS</a:t>
            </a:r>
          </a:p>
        </p:txBody>
      </p:sp>
      <p:sp>
        <p:nvSpPr>
          <p:cNvPr id="5" name="Footer Placeholder 4"/>
          <p:cNvSpPr>
            <a:spLocks noGrp="1"/>
          </p:cNvSpPr>
          <p:nvPr>
            <p:ph type="ftr" sz="quarter" idx="11"/>
          </p:nvPr>
        </p:nvSpPr>
        <p:spPr/>
        <p:txBody>
          <a:bodyPr/>
          <a:lstStyle/>
          <a:p>
            <a:pPr>
              <a:defRPr/>
            </a:pPr>
            <a:r>
              <a:rPr lang="en-US"/>
              <a:t>STeLLA Summer Institute June 2011</a:t>
            </a:r>
          </a:p>
        </p:txBody>
      </p:sp>
      <p:sp>
        <p:nvSpPr>
          <p:cNvPr id="6" name="Slide Number Placeholder 5"/>
          <p:cNvSpPr>
            <a:spLocks noGrp="1"/>
          </p:cNvSpPr>
          <p:nvPr>
            <p:ph type="sldNum" sz="quarter" idx="12"/>
          </p:nvPr>
        </p:nvSpPr>
        <p:spPr/>
        <p:txBody>
          <a:bodyPr/>
          <a:lstStyle/>
          <a:p>
            <a:pPr>
              <a:defRPr/>
            </a:pPr>
            <a:fld id="{35074273-5C1C-4B8A-81EC-C8326BBD4877}" type="slidenum">
              <a:rPr lang="en-US" smtClean="0"/>
              <a:pPr>
                <a:defRPr/>
              </a:pPr>
              <a:t>3</a:t>
            </a:fld>
            <a:endParaRPr lang="en-US"/>
          </a:p>
        </p:txBody>
      </p:sp>
    </p:spTree>
    <p:extLst>
      <p:ext uri="{BB962C8B-B14F-4D97-AF65-F5344CB8AC3E}">
        <p14:creationId xmlns:p14="http://schemas.microsoft.com/office/powerpoint/2010/main" val="45937825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Less than 1 min</a:t>
            </a:r>
          </a:p>
          <a:p>
            <a:endParaRPr lang="en-US" sz="1200" kern="1200" dirty="0">
              <a:solidFill>
                <a:schemeClr val="tx1"/>
              </a:solidFill>
              <a:effectLst/>
              <a:latin typeface="+mn-lt"/>
              <a:ea typeface="+mn-ea"/>
              <a:cs typeface="+mn-cs"/>
            </a:endParaRPr>
          </a:p>
          <a:p>
            <a:r>
              <a:rPr lang="en-US" sz="1200" kern="1200" dirty="0">
                <a:solidFill>
                  <a:schemeClr val="tx1"/>
                </a:solidFill>
                <a:latin typeface="+mn-lt"/>
                <a:ea typeface="+mn-ea"/>
                <a:cs typeface="+mn-cs"/>
              </a:rPr>
              <a:t>a. “Next, we’ll engage in one final investigation to help us synthesize our ideas about why weather isn’t the same everywhere. For this investigation, we’ll read a story titled “Climb to Cold” about a hiking expedition to Mount Everest. The inset images on this slide are from the story.”</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b. Note that this activity comes from a 6th-grade lesson on the Sun’s effect on climate.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FE315EB-4175-7F4B-AC0C-CDE7D3D37019}" type="slidenum">
              <a:rPr lang="en-US" smtClean="0">
                <a:solidFill>
                  <a:prstClr val="black"/>
                </a:solidFill>
              </a:rPr>
              <a:pPr/>
              <a:t>30</a:t>
            </a:fld>
            <a:endParaRPr lang="en-US">
              <a:solidFill>
                <a:prstClr val="black"/>
              </a:solidFill>
            </a:endParaRPr>
          </a:p>
        </p:txBody>
      </p:sp>
    </p:spTree>
    <p:extLst>
      <p:ext uri="{BB962C8B-B14F-4D97-AF65-F5344CB8AC3E}">
        <p14:creationId xmlns:p14="http://schemas.microsoft.com/office/powerpoint/2010/main" val="103688408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1 min</a:t>
            </a:r>
          </a:p>
          <a:p>
            <a:endParaRPr lang="en-US" sz="1200" kern="1200" dirty="0">
              <a:solidFill>
                <a:schemeClr val="tx1"/>
              </a:solidFill>
              <a:effectLst/>
              <a:latin typeface="+mn-lt"/>
              <a:ea typeface="+mn-ea"/>
              <a:cs typeface="+mn-cs"/>
            </a:endParaRPr>
          </a:p>
          <a:p>
            <a:pPr marL="0" lvl="1"/>
            <a:r>
              <a:rPr lang="en-US" sz="1200" kern="1200" dirty="0">
                <a:solidFill>
                  <a:schemeClr val="tx1"/>
                </a:solidFill>
                <a:latin typeface="+mn-lt"/>
                <a:ea typeface="+mn-ea"/>
                <a:cs typeface="+mn-cs"/>
              </a:rPr>
              <a:t>a. “Throughout the story, you’ll find elevation and temperature data that you’ll record on a data table like the one at the top of this slide. Then you’ll plot the data on a graph and analyze the results.”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b. Direct participants to pair up with an elbow partner for the investigation. Then have them locate handout 3.7 (Uneven Heating) from the previous session</a:t>
            </a:r>
            <a:r>
              <a:rPr lang="en-US" sz="1200" kern="1200" baseline="0" dirty="0">
                <a:solidFill>
                  <a:schemeClr val="tx1"/>
                </a:solidFill>
                <a:latin typeface="+mn-lt"/>
                <a:ea typeface="+mn-ea"/>
                <a:cs typeface="+mn-cs"/>
              </a:rPr>
              <a:t> and handout</a:t>
            </a:r>
            <a:r>
              <a:rPr lang="en-US" sz="1200" kern="1200" dirty="0">
                <a:solidFill>
                  <a:schemeClr val="tx1"/>
                </a:solidFill>
                <a:latin typeface="+mn-lt"/>
                <a:ea typeface="+mn-ea"/>
                <a:cs typeface="+mn-cs"/>
              </a:rPr>
              <a:t> 4.7 (Climb to Cold) in their PD program binders. </a:t>
            </a:r>
            <a:endParaRPr lang="en-US" dirty="0"/>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FE315EB-4175-7F4B-AC0C-CDE7D3D37019}" type="slidenum">
              <a:rPr lang="en-US" smtClean="0">
                <a:solidFill>
                  <a:prstClr val="black"/>
                </a:solidFill>
              </a:rPr>
              <a:pPr/>
              <a:t>31</a:t>
            </a:fld>
            <a:endParaRPr lang="en-US">
              <a:solidFill>
                <a:prstClr val="black"/>
              </a:solidFill>
            </a:endParaRPr>
          </a:p>
        </p:txBody>
      </p:sp>
    </p:spTree>
    <p:extLst>
      <p:ext uri="{BB962C8B-B14F-4D97-AF65-F5344CB8AC3E}">
        <p14:creationId xmlns:p14="http://schemas.microsoft.com/office/powerpoint/2010/main" val="268563864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15</a:t>
            </a:r>
            <a:r>
              <a:rPr lang="en-US" sz="1200" kern="1200" baseline="0" dirty="0">
                <a:solidFill>
                  <a:schemeClr val="tx1"/>
                </a:solidFill>
                <a:effectLst/>
                <a:latin typeface="+mn-lt"/>
                <a:ea typeface="+mn-ea"/>
                <a:cs typeface="+mn-cs"/>
              </a:rPr>
              <a:t> min</a:t>
            </a:r>
          </a:p>
          <a:p>
            <a:endParaRPr lang="en-US" sz="1200" kern="1200" dirty="0">
              <a:solidFill>
                <a:schemeClr val="tx1"/>
              </a:solidFill>
              <a:effectLst/>
              <a:latin typeface="+mn-lt"/>
              <a:ea typeface="+mn-ea"/>
              <a:cs typeface="+mn-cs"/>
            </a:endParaRPr>
          </a:p>
          <a:p>
            <a:pPr marL="0" lvl="1"/>
            <a:r>
              <a:rPr lang="en-US" sz="1200" kern="1200" dirty="0">
                <a:solidFill>
                  <a:schemeClr val="tx1"/>
                </a:solidFill>
                <a:latin typeface="+mn-lt"/>
                <a:ea typeface="+mn-ea"/>
                <a:cs typeface="+mn-cs"/>
              </a:rPr>
              <a:t>a. Read the instructions and the question on the slide. Then walk participants through the instructions in part 2 of handout 3.7.</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b. Ask participants if they have any questions before they begin reading the Climb to Cold story.</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c. Emphasize that pairs should develop concise answers to the questions on handout 3.7 and be prepared to share their ideas with the group.</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d. </a:t>
            </a:r>
            <a:r>
              <a:rPr lang="en-US" sz="1200" b="1" kern="1200" dirty="0">
                <a:solidFill>
                  <a:schemeClr val="tx1"/>
                </a:solidFill>
                <a:latin typeface="+mn-lt"/>
                <a:ea typeface="+mn-ea"/>
                <a:cs typeface="+mn-cs"/>
              </a:rPr>
              <a:t>Whole group:</a:t>
            </a:r>
            <a:r>
              <a:rPr lang="en-US" sz="1200" kern="1200" dirty="0">
                <a:solidFill>
                  <a:schemeClr val="tx1"/>
                </a:solidFill>
                <a:latin typeface="+mn-lt"/>
                <a:ea typeface="+mn-ea"/>
                <a:cs typeface="+mn-cs"/>
              </a:rPr>
              <a:t> Following the investigation, invite participants to share their responses to the questions</a:t>
            </a:r>
            <a:r>
              <a:rPr lang="en-US" sz="1200" kern="1200" baseline="0" dirty="0">
                <a:solidFill>
                  <a:schemeClr val="tx1"/>
                </a:solidFill>
                <a:latin typeface="+mn-lt"/>
                <a:ea typeface="+mn-ea"/>
                <a:cs typeface="+mn-cs"/>
              </a:rPr>
              <a:t> on the handout. Challenge them to use evidence from the data table and graph to support their answers.</a:t>
            </a:r>
            <a:endParaRPr lang="en-US" sz="18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458BEC4D-D1F7-4625-B0BA-2126EAFE9E6D}" type="slidenum">
              <a:rPr lang="en-US" smtClean="0"/>
              <a:pPr/>
              <a:t>32</a:t>
            </a:fld>
            <a:endParaRPr lang="en-US"/>
          </a:p>
        </p:txBody>
      </p:sp>
    </p:spTree>
    <p:extLst>
      <p:ext uri="{BB962C8B-B14F-4D97-AF65-F5344CB8AC3E}">
        <p14:creationId xmlns:p14="http://schemas.microsoft.com/office/powerpoint/2010/main" val="68735062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 min</a:t>
            </a:r>
          </a:p>
          <a:p>
            <a:endParaRPr lang="en-US" dirty="0"/>
          </a:p>
          <a:p>
            <a:r>
              <a:rPr lang="en-US" sz="1200" kern="1200" dirty="0">
                <a:solidFill>
                  <a:schemeClr val="tx1"/>
                </a:solidFill>
                <a:latin typeface="+mn-lt"/>
                <a:ea typeface="+mn-ea"/>
                <a:cs typeface="+mn-cs"/>
              </a:rPr>
              <a:t>a. “How does the story relate to the temperature variations between San Francisco, Colorado Springs, and St. Louis?”</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b. Elicit a variety of ideas and ask probe and challenge questions to clarify participants’ thinking.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c. Review the list of causes you recorded earlier for temperature variations among the three cities and ask participants if they have any causes to add to the list.</a:t>
            </a:r>
            <a:r>
              <a:rPr lang="en-US" sz="1050" kern="1200" dirty="0">
                <a:solidFill>
                  <a:schemeClr val="tx1"/>
                </a:solidFill>
                <a:latin typeface="+mn-lt"/>
                <a:ea typeface="+mn-ea"/>
                <a:cs typeface="+mn-cs"/>
              </a:rPr>
              <a:t> </a:t>
            </a:r>
            <a:endParaRPr lang="en-US" sz="1200" kern="1200" dirty="0">
              <a:solidFill>
                <a:schemeClr val="tx1"/>
              </a:solidFill>
              <a:latin typeface="+mn-lt"/>
              <a:ea typeface="+mn-ea"/>
              <a:cs typeface="+mn-cs"/>
            </a:endParaRP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d. Emphasize that the story illustrates how elevation affects temperatures in different locations. As elevation increases, temperatures generally decrease. Elevation is one key factor that causes temperature variations between cities like San Francisco, Colorado Springs, and St. Louis, even though these cities are located at approximately the same latitude. </a:t>
            </a:r>
          </a:p>
        </p:txBody>
      </p:sp>
      <p:sp>
        <p:nvSpPr>
          <p:cNvPr id="4" name="Slide Number Placeholder 3"/>
          <p:cNvSpPr>
            <a:spLocks noGrp="1"/>
          </p:cNvSpPr>
          <p:nvPr>
            <p:ph type="sldNum" sz="quarter" idx="10"/>
          </p:nvPr>
        </p:nvSpPr>
        <p:spPr/>
        <p:txBody>
          <a:bodyPr/>
          <a:lstStyle/>
          <a:p>
            <a:fld id="{458BEC4D-D1F7-4625-B0BA-2126EAFE9E6D}" type="slidenum">
              <a:rPr lang="en-US" smtClean="0"/>
              <a:pPr/>
              <a:t>33</a:t>
            </a:fld>
            <a:endParaRPr lang="en-US"/>
          </a:p>
        </p:txBody>
      </p:sp>
    </p:spTree>
    <p:extLst>
      <p:ext uri="{BB962C8B-B14F-4D97-AF65-F5344CB8AC3E}">
        <p14:creationId xmlns:p14="http://schemas.microsoft.com/office/powerpoint/2010/main" val="295910434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12</a:t>
            </a:r>
            <a:r>
              <a:rPr lang="en-US" baseline="0" dirty="0"/>
              <a:t> min</a:t>
            </a:r>
          </a:p>
          <a:p>
            <a:endParaRPr lang="en-US" baseline="0" dirty="0"/>
          </a:p>
          <a:p>
            <a:r>
              <a:rPr lang="en-US" sz="1200" kern="1200" dirty="0">
                <a:solidFill>
                  <a:schemeClr val="tx1"/>
                </a:solidFill>
                <a:latin typeface="+mn-lt"/>
                <a:ea typeface="+mn-ea"/>
                <a:cs typeface="+mn-cs"/>
              </a:rPr>
              <a:t>a. “Do you think that weather patterns are similar or different in Pomona, California; Hiroshima, Japan; and Casablanca, Morocco?” </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b. </a:t>
            </a:r>
            <a:r>
              <a:rPr lang="en-US" sz="1200" b="1" kern="1200" dirty="0">
                <a:solidFill>
                  <a:schemeClr val="tx1"/>
                </a:solidFill>
                <a:latin typeface="+mn-lt"/>
                <a:ea typeface="+mn-ea"/>
                <a:cs typeface="+mn-cs"/>
              </a:rPr>
              <a:t>Pairs:</a:t>
            </a:r>
            <a:r>
              <a:rPr lang="en-US" sz="1200" kern="1200" dirty="0">
                <a:solidFill>
                  <a:schemeClr val="tx1"/>
                </a:solidFill>
                <a:latin typeface="+mn-lt"/>
                <a:ea typeface="+mn-ea"/>
                <a:cs typeface="+mn-cs"/>
              </a:rPr>
              <a:t> “Discuss this question with an elbow partner. Consider as many factors as possible that might explain similarities or differences between the weather patterns in these cities. Then work together to make a claim that answers the question using what you’ve learned about weather patterns. You can also use any available resources to find evidence that supports your claims. Be prepared to share your claims, evidence, and reasoning with the group.”</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c. Some of the resources participants might use are listed on the slide (e.g., the Internet, the content background document in their lesson plans binders, a globe or world map), but allow them to use any other resources at their disposal.</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d. </a:t>
            </a:r>
            <a:r>
              <a:rPr lang="en-US" sz="1200" b="1" kern="1200" dirty="0">
                <a:solidFill>
                  <a:schemeClr val="tx1"/>
                </a:solidFill>
                <a:latin typeface="+mn-lt"/>
                <a:ea typeface="+mn-ea"/>
                <a:cs typeface="+mn-cs"/>
              </a:rPr>
              <a:t>Whole-group discussion:</a:t>
            </a:r>
            <a:r>
              <a:rPr lang="en-US" sz="1200" kern="1200" dirty="0">
                <a:solidFill>
                  <a:schemeClr val="tx1"/>
                </a:solidFill>
                <a:latin typeface="+mn-lt"/>
                <a:ea typeface="+mn-ea"/>
                <a:cs typeface="+mn-cs"/>
              </a:rPr>
              <a:t> Invite participants to share their claims, evidence, and reasoning with the group. Record key ideas on chart paper and ask probe and challenge questions to clarify participants’ reasoning.</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Key ideas:</a:t>
            </a:r>
            <a:endParaRPr lang="en-US" sz="1200" kern="1200" dirty="0">
              <a:solidFill>
                <a:schemeClr val="tx1"/>
              </a:solidFill>
              <a:latin typeface="+mn-lt"/>
              <a:ea typeface="+mn-ea"/>
              <a:cs typeface="+mn-cs"/>
            </a:endParaRPr>
          </a:p>
          <a:p>
            <a:pPr marL="137160" indent="-137160">
              <a:buFont typeface="Arial" pitchFamily="34" charset="0"/>
              <a:buChar char="•"/>
            </a:pPr>
            <a:r>
              <a:rPr lang="en-US" sz="1200" kern="1200" dirty="0">
                <a:solidFill>
                  <a:schemeClr val="tx1"/>
                </a:solidFill>
                <a:latin typeface="+mn-lt"/>
                <a:ea typeface="+mn-ea"/>
                <a:cs typeface="+mn-cs"/>
              </a:rPr>
              <a:t>Latitude, the angle of sunlight striking Earth’s curved surface, Earth’s tilt and orbit, elevation, and proximity to water and mountains are all factors that influence weather patterns in different locations at various times of the year. </a:t>
            </a:r>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34</a:t>
            </a:fld>
            <a:endParaRPr lang="en-US"/>
          </a:p>
        </p:txBody>
      </p:sp>
    </p:spTree>
    <p:extLst>
      <p:ext uri="{BB962C8B-B14F-4D97-AF65-F5344CB8AC3E}">
        <p14:creationId xmlns:p14="http://schemas.microsoft.com/office/powerpoint/2010/main" val="391291746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None/>
            </a:pPr>
            <a:r>
              <a:rPr lang="en-US" dirty="0"/>
              <a:t>4 min</a:t>
            </a:r>
          </a:p>
          <a:p>
            <a:pPr marL="228600" indent="-228600">
              <a:buFont typeface="+mj-lt"/>
              <a:buNone/>
            </a:pPr>
            <a:endParaRPr lang="en-US" dirty="0"/>
          </a:p>
          <a:p>
            <a:pPr marL="228600" lvl="1" indent="-228600">
              <a:buNone/>
            </a:pPr>
            <a:r>
              <a:rPr lang="en-US" sz="1200" kern="1200" dirty="0">
                <a:solidFill>
                  <a:schemeClr val="tx1"/>
                </a:solidFill>
                <a:latin typeface="+mn-lt"/>
                <a:ea typeface="+mn-ea"/>
                <a:cs typeface="+mn-cs"/>
              </a:rPr>
              <a:t>a. Review</a:t>
            </a:r>
            <a:r>
              <a:rPr lang="en-US" sz="1200" kern="1200" baseline="0" dirty="0">
                <a:solidFill>
                  <a:schemeClr val="tx1"/>
                </a:solidFill>
                <a:latin typeface="+mn-lt"/>
                <a:ea typeface="+mn-ea"/>
                <a:cs typeface="+mn-cs"/>
              </a:rPr>
              <a:t> the focus question on the slide.</a:t>
            </a:r>
          </a:p>
          <a:p>
            <a:pPr marL="342900" lvl="1" indent="-342900">
              <a:buNone/>
            </a:pPr>
            <a:endParaRPr lang="en-US" sz="1200" kern="1200" baseline="0" dirty="0">
              <a:solidFill>
                <a:schemeClr val="tx1"/>
              </a:solidFill>
              <a:latin typeface="+mn-lt"/>
              <a:ea typeface="+mn-ea"/>
              <a:cs typeface="+mn-cs"/>
            </a:endParaRPr>
          </a:p>
          <a:p>
            <a:pPr marL="342900" lvl="1" indent="-342900">
              <a:buNone/>
            </a:pPr>
            <a:r>
              <a:rPr lang="en-US" sz="1200" kern="1200" baseline="0" dirty="0">
                <a:solidFill>
                  <a:schemeClr val="tx1"/>
                </a:solidFill>
                <a:latin typeface="+mn-lt"/>
                <a:ea typeface="+mn-ea"/>
                <a:cs typeface="+mn-cs"/>
              </a:rPr>
              <a:t>b. </a:t>
            </a:r>
            <a:r>
              <a:rPr lang="en-US" sz="1200" b="1" kern="1200" baseline="0" dirty="0">
                <a:solidFill>
                  <a:schemeClr val="tx1"/>
                </a:solidFill>
                <a:latin typeface="+mn-lt"/>
                <a:ea typeface="+mn-ea"/>
                <a:cs typeface="+mn-cs"/>
              </a:rPr>
              <a:t>Individuals: </a:t>
            </a:r>
            <a:r>
              <a:rPr lang="en-US" sz="1200" kern="1200" baseline="0" dirty="0">
                <a:solidFill>
                  <a:schemeClr val="tx1"/>
                </a:solidFill>
                <a:latin typeface="+mn-lt"/>
                <a:ea typeface="+mn-ea"/>
                <a:cs typeface="+mn-cs"/>
              </a:rPr>
              <a:t>Have participants answer the question in their science notebooks, using evidence the investigations to support their ideas.</a:t>
            </a:r>
          </a:p>
          <a:p>
            <a:pPr marL="342900" lvl="1" indent="-342900">
              <a:buNone/>
            </a:pPr>
            <a:endParaRPr lang="en-US" sz="1200" kern="1200" baseline="0" dirty="0">
              <a:solidFill>
                <a:schemeClr val="tx1"/>
              </a:solidFill>
              <a:latin typeface="+mn-lt"/>
              <a:ea typeface="+mn-ea"/>
              <a:cs typeface="+mn-cs"/>
            </a:endParaRPr>
          </a:p>
          <a:p>
            <a:pPr marL="0" lvl="1" indent="0">
              <a:buNone/>
            </a:pPr>
            <a:r>
              <a:rPr lang="en-US" sz="1200" kern="1200" baseline="0" dirty="0">
                <a:solidFill>
                  <a:schemeClr val="tx1"/>
                </a:solidFill>
                <a:latin typeface="+mn-lt"/>
                <a:ea typeface="+mn-ea"/>
                <a:cs typeface="+mn-cs"/>
              </a:rPr>
              <a:t>c. </a:t>
            </a:r>
            <a:r>
              <a:rPr lang="en-US" sz="1200" b="1" kern="1200" baseline="0" dirty="0">
                <a:solidFill>
                  <a:schemeClr val="tx1"/>
                </a:solidFill>
                <a:latin typeface="+mn-lt"/>
                <a:ea typeface="+mn-ea"/>
                <a:cs typeface="+mn-cs"/>
              </a:rPr>
              <a:t>Whole group: </a:t>
            </a:r>
            <a:r>
              <a:rPr lang="en-US" sz="1200" kern="1200" baseline="0" dirty="0">
                <a:solidFill>
                  <a:schemeClr val="tx1"/>
                </a:solidFill>
                <a:latin typeface="+mn-lt"/>
                <a:ea typeface="+mn-ea"/>
                <a:cs typeface="+mn-cs"/>
              </a:rPr>
              <a:t>Invite participants to share their ideas and evidence with the group. Record key ideas on chart paper and ask probe and challenge questions to clarify participants’ thinking. </a:t>
            </a:r>
            <a:endParaRPr lang="en-US" sz="18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458BEC4D-D1F7-4625-B0BA-2126EAFE9E6D}" type="slidenum">
              <a:rPr lang="en-US" smtClean="0">
                <a:solidFill>
                  <a:prstClr val="black"/>
                </a:solidFill>
              </a:rPr>
              <a:pPr/>
              <a:t>35</a:t>
            </a:fld>
            <a:endParaRPr lang="en-US">
              <a:solidFill>
                <a:prstClr val="black"/>
              </a:solidFill>
            </a:endParaRPr>
          </a:p>
        </p:txBody>
      </p:sp>
    </p:spTree>
    <p:extLst>
      <p:ext uri="{BB962C8B-B14F-4D97-AF65-F5344CB8AC3E}">
        <p14:creationId xmlns:p14="http://schemas.microsoft.com/office/powerpoint/2010/main" val="417460012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7 min</a:t>
            </a:r>
          </a:p>
          <a:p>
            <a:endParaRPr lang="en-US" dirty="0"/>
          </a:p>
          <a:p>
            <a:pPr marL="0" lvl="1"/>
            <a:r>
              <a:rPr lang="en-US" dirty="0"/>
              <a:t>a. </a:t>
            </a:r>
            <a:r>
              <a:rPr lang="en-US" sz="1200" kern="1200" dirty="0">
                <a:solidFill>
                  <a:schemeClr val="tx1"/>
                </a:solidFill>
                <a:latin typeface="+mn-lt"/>
                <a:ea typeface="+mn-ea"/>
                <a:cs typeface="+mn-cs"/>
              </a:rPr>
              <a:t>“Let’s revisit our unit central questions.”</a:t>
            </a:r>
          </a:p>
          <a:p>
            <a:pPr marL="0" lvl="1"/>
            <a:endParaRPr lang="en-US" sz="1200" kern="1200" dirty="0">
              <a:solidFill>
                <a:schemeClr val="tx1"/>
              </a:solidFill>
              <a:latin typeface="+mn-lt"/>
              <a:ea typeface="+mn-ea"/>
              <a:cs typeface="+mn-cs"/>
            </a:endParaRPr>
          </a:p>
          <a:p>
            <a:pPr marL="0" lvl="1"/>
            <a:r>
              <a:rPr lang="en-US" sz="1200" kern="1200" dirty="0">
                <a:solidFill>
                  <a:schemeClr val="tx1"/>
                </a:solidFill>
                <a:latin typeface="+mn-lt"/>
                <a:ea typeface="+mn-ea"/>
                <a:cs typeface="+mn-cs"/>
              </a:rPr>
              <a:t>b. Read the questions on the slide.</a:t>
            </a:r>
          </a:p>
          <a:p>
            <a:pPr marL="0" lvl="1"/>
            <a:endParaRPr lang="en-US" sz="1200" b="1" kern="1200" dirty="0">
              <a:solidFill>
                <a:schemeClr val="tx1"/>
              </a:solidFill>
              <a:latin typeface="+mn-lt"/>
              <a:ea typeface="+mn-ea"/>
              <a:cs typeface="+mn-cs"/>
            </a:endParaRPr>
          </a:p>
          <a:p>
            <a:pPr marL="0" lvl="1"/>
            <a:r>
              <a:rPr lang="en-US" sz="1200" b="0" kern="1200" dirty="0">
                <a:solidFill>
                  <a:schemeClr val="tx1"/>
                </a:solidFill>
                <a:latin typeface="+mn-lt"/>
                <a:ea typeface="+mn-ea"/>
                <a:cs typeface="+mn-cs"/>
              </a:rPr>
              <a:t>c. </a:t>
            </a:r>
            <a:r>
              <a:rPr lang="en-US" sz="1200" b="1" kern="1200" dirty="0">
                <a:solidFill>
                  <a:schemeClr val="tx1"/>
                </a:solidFill>
                <a:latin typeface="+mn-lt"/>
                <a:ea typeface="+mn-ea"/>
                <a:cs typeface="+mn-cs"/>
              </a:rPr>
              <a:t>Pairs:</a:t>
            </a:r>
            <a:r>
              <a:rPr lang="en-US" sz="1200" kern="1200" dirty="0">
                <a:solidFill>
                  <a:schemeClr val="tx1"/>
                </a:solidFill>
                <a:latin typeface="+mn-lt"/>
                <a:ea typeface="+mn-ea"/>
                <a:cs typeface="+mn-cs"/>
              </a:rPr>
              <a:t> Have participants pair up with an elbow partner and work together to develop a few concise statements that answer the questions. Remind them to support their answers with evidence from the weather investigations they conducted this week.</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d. </a:t>
            </a:r>
            <a:r>
              <a:rPr lang="en-US" sz="1200" b="1" kern="1200" dirty="0">
                <a:solidFill>
                  <a:schemeClr val="tx1"/>
                </a:solidFill>
                <a:latin typeface="+mn-lt"/>
                <a:ea typeface="+mn-ea"/>
                <a:cs typeface="+mn-cs"/>
              </a:rPr>
              <a:t>Whole group:</a:t>
            </a:r>
            <a:r>
              <a:rPr lang="en-US" sz="1200" kern="1200" dirty="0">
                <a:solidFill>
                  <a:schemeClr val="tx1"/>
                </a:solidFill>
                <a:latin typeface="+mn-lt"/>
                <a:ea typeface="+mn-ea"/>
                <a:cs typeface="+mn-cs"/>
              </a:rPr>
              <a:t> Invite pairs to share their answers and evidence with the group. Record key ideas and evidence on chart paper. Elicit a variety of responses and ask probe and challenge questions to clarify participants’ reasoning.</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e. Encourage participants to listen carefully to the ideas others share and be prepared to agree or disagree, ask questions, and add ideas or evidence from the investigations.</a:t>
            </a:r>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solidFill>
                  <a:prstClr val="black"/>
                </a:solidFill>
              </a:rPr>
              <a:pPr/>
              <a:t>36</a:t>
            </a:fld>
            <a:endParaRPr lang="en-US">
              <a:solidFill>
                <a:prstClr val="black"/>
              </a:solidFill>
            </a:endParaRPr>
          </a:p>
        </p:txBody>
      </p:sp>
    </p:spTree>
    <p:extLst>
      <p:ext uri="{BB962C8B-B14F-4D97-AF65-F5344CB8AC3E}">
        <p14:creationId xmlns:p14="http://schemas.microsoft.com/office/powerpoint/2010/main" val="317121026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Less than 1 min</a:t>
            </a:r>
          </a:p>
          <a:p>
            <a:endParaRPr lang="en-US" dirty="0"/>
          </a:p>
          <a:p>
            <a:r>
              <a:rPr lang="en-US" sz="1200" kern="1200" dirty="0">
                <a:solidFill>
                  <a:schemeClr val="tx1"/>
                </a:solidFill>
                <a:latin typeface="+mn-lt"/>
                <a:ea typeface="+mn-ea"/>
                <a:cs typeface="+mn-cs"/>
              </a:rPr>
              <a:t>a. “Next, we’ll focus on math content deepening and explore ideas about data presentation.”</a:t>
            </a:r>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37</a:t>
            </a:fld>
            <a:endParaRPr lang="en-US"/>
          </a:p>
        </p:txBody>
      </p:sp>
    </p:spTree>
    <p:extLst>
      <p:ext uri="{BB962C8B-B14F-4D97-AF65-F5344CB8AC3E}">
        <p14:creationId xmlns:p14="http://schemas.microsoft.com/office/powerpoint/2010/main" val="97163545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None/>
            </a:pPr>
            <a:r>
              <a:rPr lang="en-US" baseline="0" dirty="0"/>
              <a:t>1 min</a:t>
            </a:r>
          </a:p>
          <a:p>
            <a:pPr marL="228600" indent="-228600">
              <a:buNone/>
            </a:pPr>
            <a:endParaRPr lang="en-US" baseline="0" dirty="0"/>
          </a:p>
          <a:p>
            <a:pPr marL="0" lvl="1"/>
            <a:r>
              <a:rPr lang="en-US" sz="1200" kern="1200" dirty="0">
                <a:solidFill>
                  <a:schemeClr val="tx1"/>
                </a:solidFill>
                <a:latin typeface="+mn-lt"/>
                <a:ea typeface="+mn-ea"/>
                <a:cs typeface="+mn-cs"/>
              </a:rPr>
              <a:t>a. Introduce the focus question on the slide.</a:t>
            </a:r>
            <a:endParaRPr lang="en-US" sz="1600" kern="1200" dirty="0">
              <a:solidFill>
                <a:schemeClr val="tx1"/>
              </a:solidFill>
              <a:latin typeface="+mn-lt"/>
              <a:ea typeface="+mn-ea"/>
              <a:cs typeface="+mn-cs"/>
            </a:endParaRP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b. Have participants write the question in their science notebooks.</a:t>
            </a:r>
            <a:endParaRPr lang="en-US" sz="18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458BEC4D-D1F7-4625-B0BA-2126EAFE9E6D}" type="slidenum">
              <a:rPr lang="en-US" smtClean="0">
                <a:solidFill>
                  <a:prstClr val="black"/>
                </a:solidFill>
              </a:rPr>
              <a:pPr/>
              <a:t>38</a:t>
            </a:fld>
            <a:endParaRPr lang="en-US">
              <a:solidFill>
                <a:prstClr val="black"/>
              </a:solidFill>
            </a:endParaRPr>
          </a:p>
        </p:txBody>
      </p:sp>
    </p:spTree>
    <p:extLst>
      <p:ext uri="{BB962C8B-B14F-4D97-AF65-F5344CB8AC3E}">
        <p14:creationId xmlns:p14="http://schemas.microsoft.com/office/powerpoint/2010/main" val="5879890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1</a:t>
            </a:r>
            <a:r>
              <a:rPr lang="en-US" altLang="en-US" baseline="0" dirty="0"/>
              <a:t> min</a:t>
            </a:r>
          </a:p>
          <a:p>
            <a:pPr eaLnBrk="1" hangingPunct="1">
              <a:spcBef>
                <a:spcPct val="0"/>
              </a:spcBef>
            </a:pPr>
            <a:endParaRPr lang="en-US" altLang="en-US" baseline="0" dirty="0"/>
          </a:p>
          <a:p>
            <a:pPr marL="0" lvl="1"/>
            <a:r>
              <a:rPr lang="en-US" sz="1200" kern="1200" dirty="0">
                <a:solidFill>
                  <a:schemeClr val="tx1"/>
                </a:solidFill>
                <a:latin typeface="+mn-lt"/>
                <a:ea typeface="+mn-ea"/>
                <a:cs typeface="+mn-cs"/>
              </a:rPr>
              <a:t>a. “First, let’s share what we already know about graphs.”</a:t>
            </a:r>
          </a:p>
          <a:p>
            <a:pPr marL="0" lvl="1"/>
            <a:endParaRPr lang="en-US" sz="1200" kern="1200" dirty="0">
              <a:solidFill>
                <a:schemeClr val="tx1"/>
              </a:solidFill>
              <a:latin typeface="+mn-lt"/>
              <a:ea typeface="+mn-ea"/>
              <a:cs typeface="+mn-cs"/>
            </a:endParaRPr>
          </a:p>
          <a:p>
            <a:pPr marL="0" lvl="1"/>
            <a:r>
              <a:rPr lang="en-US" sz="1200" kern="1200" dirty="0">
                <a:solidFill>
                  <a:schemeClr val="tx1"/>
                </a:solidFill>
                <a:latin typeface="+mn-lt"/>
                <a:ea typeface="+mn-ea"/>
                <a:cs typeface="+mn-cs"/>
              </a:rPr>
              <a:t>b. Discuss the questions on the slide and record participants’ ideas on chart paper.</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c. </a:t>
            </a:r>
            <a:r>
              <a:rPr lang="en-US" sz="1200" b="1" kern="1200" dirty="0">
                <a:solidFill>
                  <a:schemeClr val="tx1"/>
                </a:solidFill>
                <a:latin typeface="+mn-lt"/>
                <a:ea typeface="+mn-ea"/>
                <a:cs typeface="+mn-cs"/>
              </a:rPr>
              <a:t>Emphasize:</a:t>
            </a:r>
            <a:r>
              <a:rPr lang="en-US" sz="1200" kern="1200" dirty="0">
                <a:solidFill>
                  <a:schemeClr val="tx1"/>
                </a:solidFill>
                <a:latin typeface="+mn-lt"/>
                <a:ea typeface="+mn-ea"/>
                <a:cs typeface="+mn-cs"/>
              </a:rPr>
              <a:t> “We want our students to be graph literate and comfortable using graphs.” </a:t>
            </a:r>
            <a:endParaRPr lang="en-US" altLang="en-US" dirty="0"/>
          </a:p>
        </p:txBody>
      </p:sp>
      <p:sp>
        <p:nvSpPr>
          <p:cNvPr id="471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70C54573-59C5-4FA3-BB81-4807825794FC}" type="slidenum">
              <a:rPr lang="en-US" altLang="en-US">
                <a:latin typeface="Arial" panose="020B0604020202020204" pitchFamily="34" charset="0"/>
              </a:rPr>
              <a:pPr eaLnBrk="1" hangingPunct="1">
                <a:spcBef>
                  <a:spcPct val="0"/>
                </a:spcBef>
              </a:pPr>
              <a:t>39</a:t>
            </a:fld>
            <a:endParaRPr lang="en-US" altLang="en-US">
              <a:latin typeface="Arial" panose="020B0604020202020204" pitchFamily="34" charset="0"/>
            </a:endParaRPr>
          </a:p>
        </p:txBody>
      </p:sp>
    </p:spTree>
    <p:extLst>
      <p:ext uri="{BB962C8B-B14F-4D97-AF65-F5344CB8AC3E}">
        <p14:creationId xmlns:p14="http://schemas.microsoft.com/office/powerpoint/2010/main" val="42453308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800294" indent="-307805" eaLnBrk="0" hangingPunct="0">
              <a:defRPr>
                <a:solidFill>
                  <a:schemeClr val="tx1"/>
                </a:solidFill>
                <a:latin typeface="Arial" charset="0"/>
              </a:defRPr>
            </a:lvl2pPr>
            <a:lvl3pPr marL="1231222" indent="-246244" eaLnBrk="0" hangingPunct="0">
              <a:defRPr>
                <a:solidFill>
                  <a:schemeClr val="tx1"/>
                </a:solidFill>
                <a:latin typeface="Arial" charset="0"/>
              </a:defRPr>
            </a:lvl3pPr>
            <a:lvl4pPr marL="1723711" indent="-246244" eaLnBrk="0" hangingPunct="0">
              <a:defRPr>
                <a:solidFill>
                  <a:schemeClr val="tx1"/>
                </a:solidFill>
                <a:latin typeface="Arial" charset="0"/>
              </a:defRPr>
            </a:lvl4pPr>
            <a:lvl5pPr marL="2216201" indent="-246244" eaLnBrk="0" hangingPunct="0">
              <a:defRPr>
                <a:solidFill>
                  <a:schemeClr val="tx1"/>
                </a:solidFill>
                <a:latin typeface="Arial" charset="0"/>
              </a:defRPr>
            </a:lvl5pPr>
            <a:lvl6pPr marL="2708689" indent="-246244" eaLnBrk="0" fontAlgn="base" hangingPunct="0">
              <a:spcBef>
                <a:spcPct val="0"/>
              </a:spcBef>
              <a:spcAft>
                <a:spcPct val="0"/>
              </a:spcAft>
              <a:defRPr>
                <a:solidFill>
                  <a:schemeClr val="tx1"/>
                </a:solidFill>
                <a:latin typeface="Arial" charset="0"/>
              </a:defRPr>
            </a:lvl6pPr>
            <a:lvl7pPr marL="3201178" indent="-246244" eaLnBrk="0" fontAlgn="base" hangingPunct="0">
              <a:spcBef>
                <a:spcPct val="0"/>
              </a:spcBef>
              <a:spcAft>
                <a:spcPct val="0"/>
              </a:spcAft>
              <a:defRPr>
                <a:solidFill>
                  <a:schemeClr val="tx1"/>
                </a:solidFill>
                <a:latin typeface="Arial" charset="0"/>
              </a:defRPr>
            </a:lvl7pPr>
            <a:lvl8pPr marL="3693667" indent="-246244" eaLnBrk="0" fontAlgn="base" hangingPunct="0">
              <a:spcBef>
                <a:spcPct val="0"/>
              </a:spcBef>
              <a:spcAft>
                <a:spcPct val="0"/>
              </a:spcAft>
              <a:defRPr>
                <a:solidFill>
                  <a:schemeClr val="tx1"/>
                </a:solidFill>
                <a:latin typeface="Arial" charset="0"/>
              </a:defRPr>
            </a:lvl8pPr>
            <a:lvl9pPr marL="4186156" indent="-246244" eaLnBrk="0" fontAlgn="base" hangingPunct="0">
              <a:spcBef>
                <a:spcPct val="0"/>
              </a:spcBef>
              <a:spcAft>
                <a:spcPct val="0"/>
              </a:spcAft>
              <a:defRPr>
                <a:solidFill>
                  <a:schemeClr val="tx1"/>
                </a:solidFill>
                <a:latin typeface="Arial" charset="0"/>
              </a:defRPr>
            </a:lvl9pPr>
          </a:lstStyle>
          <a:p>
            <a:pPr eaLnBrk="1" hangingPunct="1"/>
            <a:fld id="{ED56C7EF-D84D-43AB-A44A-19168EA9E620}" type="slidenum">
              <a:rPr lang="en-US" smtClean="0"/>
              <a:pPr eaLnBrk="1" hangingPunct="1"/>
              <a:t>4</a:t>
            </a:fld>
            <a:endParaRPr lang="en-US"/>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p:spPr>
        <p:txBody>
          <a:bodyPr/>
          <a:lstStyle/>
          <a:p>
            <a:pPr eaLnBrk="1" hangingPunct="1"/>
            <a:r>
              <a:rPr lang="en-US" dirty="0"/>
              <a:t>1 min</a:t>
            </a:r>
          </a:p>
          <a:p>
            <a:pPr eaLnBrk="1" hangingPunct="1"/>
            <a:endParaRPr lang="en-US" dirty="0"/>
          </a:p>
          <a:p>
            <a:pPr lvl="0" fontAlgn="base"/>
            <a:r>
              <a:rPr lang="en-US" sz="1200" u="none" strike="noStrike" kern="1200" dirty="0">
                <a:solidFill>
                  <a:schemeClr val="tx1"/>
                </a:solidFill>
                <a:effectLst/>
                <a:latin typeface="+mn-lt"/>
                <a:ea typeface="+mn-ea"/>
                <a:cs typeface="+mn-cs"/>
              </a:rPr>
              <a:t>a. Introduce the focus questions that will guide today’s work.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b. “Like </a:t>
            </a:r>
            <a:r>
              <a:rPr lang="en-US" sz="1200" kern="1200" dirty="0" err="1">
                <a:solidFill>
                  <a:schemeClr val="tx1"/>
                </a:solidFill>
                <a:latin typeface="+mn-lt"/>
                <a:ea typeface="+mn-ea"/>
                <a:cs typeface="+mn-cs"/>
              </a:rPr>
              <a:t>STeLLA</a:t>
            </a:r>
            <a:r>
              <a:rPr lang="en-US" sz="1200" kern="1200" dirty="0">
                <a:solidFill>
                  <a:schemeClr val="tx1"/>
                </a:solidFill>
                <a:latin typeface="+mn-lt"/>
                <a:ea typeface="+mn-ea"/>
                <a:cs typeface="+mn-cs"/>
              </a:rPr>
              <a:t> strategies 4 and 5, the goal of strategy 6 is to move student thinking forward toward deeper understandings of science ideas.”</a:t>
            </a:r>
            <a:endParaRPr lang="en-US" dirty="0"/>
          </a:p>
        </p:txBody>
      </p:sp>
    </p:spTree>
    <p:extLst>
      <p:ext uri="{BB962C8B-B14F-4D97-AF65-F5344CB8AC3E}">
        <p14:creationId xmlns:p14="http://schemas.microsoft.com/office/powerpoint/2010/main" val="106885042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lvl="1" fontAlgn="base"/>
            <a:r>
              <a:rPr lang="en-US" sz="1200" u="none" strike="noStrike" kern="1200" dirty="0">
                <a:solidFill>
                  <a:schemeClr val="tx1"/>
                </a:solidFill>
                <a:effectLst/>
                <a:latin typeface="+mn-lt"/>
                <a:ea typeface="+mn-ea"/>
                <a:cs typeface="+mn-cs"/>
              </a:rPr>
              <a:t>2 min</a:t>
            </a:r>
          </a:p>
          <a:p>
            <a:pPr marL="0" lvl="1" fontAlgn="base"/>
            <a:endParaRPr lang="en-US" sz="1200" u="none" strike="noStrike" kern="1200" dirty="0">
              <a:solidFill>
                <a:schemeClr val="tx1"/>
              </a:solidFill>
              <a:effectLst/>
              <a:latin typeface="+mn-lt"/>
              <a:ea typeface="+mn-ea"/>
              <a:cs typeface="+mn-cs"/>
            </a:endParaRPr>
          </a:p>
          <a:p>
            <a:pPr marL="0" lvl="1" fontAlgn="base"/>
            <a:r>
              <a:rPr lang="en-US" sz="1200" u="none" strike="noStrike" kern="1200" dirty="0">
                <a:solidFill>
                  <a:schemeClr val="tx1"/>
                </a:solidFill>
                <a:effectLst/>
                <a:latin typeface="+mn-lt"/>
                <a:ea typeface="+mn-ea"/>
                <a:cs typeface="+mn-cs"/>
              </a:rPr>
              <a:t>a. “What does the graph on this slide depict? Is it an accurate representation?”</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Ideal answer:</a:t>
            </a:r>
            <a:r>
              <a:rPr lang="en-US" sz="1200" kern="1200" dirty="0">
                <a:solidFill>
                  <a:schemeClr val="tx1"/>
                </a:solidFill>
                <a:latin typeface="+mn-lt"/>
                <a:ea typeface="+mn-ea"/>
                <a:cs typeface="+mn-cs"/>
              </a:rPr>
              <a:t> The graph falsely depicts that the oil consumption from 1989 to 1999 more than doubled.</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b. “What do you think is missing from this graph?”</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Ideal answer:</a:t>
            </a:r>
            <a:r>
              <a:rPr lang="en-US" sz="1200" kern="1200" dirty="0">
                <a:solidFill>
                  <a:schemeClr val="tx1"/>
                </a:solidFill>
                <a:latin typeface="+mn-lt"/>
                <a:ea typeface="+mn-ea"/>
                <a:cs typeface="+mn-cs"/>
              </a:rPr>
              <a:t> It has no legend or units.</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c. “In this content deepening session, we’ll consider the importance of presenting data as clearly and accurately as possible. We’ll also look at some deceptive statistics and talk about the implications for clarity.” </a:t>
            </a:r>
            <a:endParaRPr lang="en-US" altLang="en-US" dirty="0"/>
          </a:p>
        </p:txBody>
      </p:sp>
      <p:sp>
        <p:nvSpPr>
          <p:cNvPr id="471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70C54573-59C5-4FA3-BB81-4807825794FC}" type="slidenum">
              <a:rPr lang="en-US" altLang="en-US">
                <a:latin typeface="Arial" panose="020B0604020202020204" pitchFamily="34" charset="0"/>
              </a:rPr>
              <a:pPr eaLnBrk="1" hangingPunct="1">
                <a:spcBef>
                  <a:spcPct val="0"/>
                </a:spcBef>
              </a:pPr>
              <a:t>40</a:t>
            </a:fld>
            <a:endParaRPr lang="en-US" altLang="en-US">
              <a:latin typeface="Arial" panose="020B0604020202020204" pitchFamily="34" charset="0"/>
            </a:endParaRPr>
          </a:p>
        </p:txBody>
      </p:sp>
    </p:spTree>
    <p:extLst>
      <p:ext uri="{BB962C8B-B14F-4D97-AF65-F5344CB8AC3E}">
        <p14:creationId xmlns:p14="http://schemas.microsoft.com/office/powerpoint/2010/main" val="424533081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Less</a:t>
            </a:r>
            <a:r>
              <a:rPr lang="en-US" altLang="en-US" baseline="0" dirty="0"/>
              <a:t> than 1 min</a:t>
            </a:r>
          </a:p>
          <a:p>
            <a:endParaRPr lang="en-US" altLang="en-US" baseline="0" dirty="0"/>
          </a:p>
          <a:p>
            <a:pPr marL="0" lvl="1" fontAlgn="base"/>
            <a:r>
              <a:rPr lang="en-US" sz="1200" u="none" strike="noStrike" kern="1200" dirty="0">
                <a:solidFill>
                  <a:schemeClr val="tx1"/>
                </a:solidFill>
                <a:effectLst/>
                <a:latin typeface="+mn-lt"/>
                <a:ea typeface="+mn-ea"/>
                <a:cs typeface="+mn-cs"/>
              </a:rPr>
              <a:t>a. “Let’s think for a moment about what statistics involves.”</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b. Read the information on the slide.</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c. “So if statistics relies on how numbers are chosen and how the data are presented and interpreted, can statistics be misleading or even deceptive? Next, we’ll consider how statistics were presented and interpreted in different scenarios and see if we can identify a major flaw in each scenario.”</a:t>
            </a:r>
            <a:endParaRPr lang="en-US" altLang="en-US" dirty="0"/>
          </a:p>
        </p:txBody>
      </p:sp>
      <p:sp>
        <p:nvSpPr>
          <p:cNvPr id="491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60CB0C42-7E2C-479F-A467-C076D55C828F}" type="slidenum">
              <a:rPr lang="en-US" altLang="en-US">
                <a:latin typeface="Arial" panose="020B0604020202020204" pitchFamily="34" charset="0"/>
              </a:rPr>
              <a:pPr eaLnBrk="1" hangingPunct="1">
                <a:spcBef>
                  <a:spcPct val="0"/>
                </a:spcBef>
              </a:pPr>
              <a:t>41</a:t>
            </a:fld>
            <a:endParaRPr lang="en-US" altLang="en-US">
              <a:latin typeface="Arial" panose="020B0604020202020204" pitchFamily="34" charset="0"/>
            </a:endParaRPr>
          </a:p>
        </p:txBody>
      </p:sp>
    </p:spTree>
    <p:extLst>
      <p:ext uri="{BB962C8B-B14F-4D97-AF65-F5344CB8AC3E}">
        <p14:creationId xmlns:p14="http://schemas.microsoft.com/office/powerpoint/2010/main" val="406396901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lvl="0"/>
            <a:r>
              <a:rPr lang="en-US" sz="1200" kern="1200" dirty="0">
                <a:solidFill>
                  <a:schemeClr val="tx1"/>
                </a:solidFill>
                <a:effectLst/>
                <a:latin typeface="+mn-lt"/>
                <a:ea typeface="+mn-ea"/>
                <a:cs typeface="+mn-cs"/>
              </a:rPr>
              <a:t>6</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min</a:t>
            </a:r>
          </a:p>
          <a:p>
            <a:pPr lvl="0"/>
            <a:endParaRPr lang="en-US" sz="1200" kern="1200" dirty="0">
              <a:solidFill>
                <a:schemeClr val="tx1"/>
              </a:solidFill>
              <a:effectLst/>
              <a:latin typeface="+mn-lt"/>
              <a:ea typeface="+mn-ea"/>
              <a:cs typeface="+mn-cs"/>
            </a:endParaRPr>
          </a:p>
          <a:p>
            <a:r>
              <a:rPr lang="en-US" sz="1200" b="1" kern="1200" dirty="0">
                <a:solidFill>
                  <a:schemeClr val="tx1"/>
                </a:solidFill>
                <a:latin typeface="+mn-lt"/>
                <a:ea typeface="+mn-ea"/>
                <a:cs typeface="+mn-cs"/>
              </a:rPr>
              <a:t>Note:</a:t>
            </a:r>
            <a:r>
              <a:rPr lang="en-US" sz="1200" kern="1200" dirty="0">
                <a:solidFill>
                  <a:schemeClr val="tx1"/>
                </a:solidFill>
                <a:latin typeface="+mn-lt"/>
                <a:ea typeface="+mn-ea"/>
                <a:cs typeface="+mn-cs"/>
              </a:rPr>
              <a:t> Initially, display only the scenario at the top of the slide.</a:t>
            </a:r>
          </a:p>
          <a:p>
            <a:pPr marL="0" lvl="1" fontAlgn="base"/>
            <a:endParaRPr lang="en-US" sz="1200" u="none" strike="noStrike" kern="1200" dirty="0">
              <a:solidFill>
                <a:schemeClr val="tx1"/>
              </a:solidFill>
              <a:effectLst/>
              <a:latin typeface="+mn-lt"/>
              <a:ea typeface="+mn-ea"/>
              <a:cs typeface="+mn-cs"/>
            </a:endParaRPr>
          </a:p>
          <a:p>
            <a:pPr marL="0" lvl="1" fontAlgn="base"/>
            <a:r>
              <a:rPr lang="en-US" sz="1200" u="none" strike="noStrike" kern="1200" dirty="0">
                <a:solidFill>
                  <a:schemeClr val="tx1"/>
                </a:solidFill>
                <a:effectLst/>
                <a:latin typeface="+mn-lt"/>
                <a:ea typeface="+mn-ea"/>
                <a:cs typeface="+mn-cs"/>
              </a:rPr>
              <a:t>a. Introduce the scenario on the slide.</a:t>
            </a:r>
          </a:p>
          <a:p>
            <a:pPr marL="0" lvl="1" fontAlgn="base"/>
            <a:endParaRPr lang="en-US" sz="1200" u="none" strike="noStrike" kern="1200" dirty="0">
              <a:solidFill>
                <a:schemeClr val="tx1"/>
              </a:solidFill>
              <a:effectLst/>
              <a:latin typeface="+mn-lt"/>
              <a:ea typeface="+mn-ea"/>
              <a:cs typeface="+mn-cs"/>
            </a:endParaRPr>
          </a:p>
          <a:p>
            <a:pPr marL="0" lvl="1" fontAlgn="base"/>
            <a:r>
              <a:rPr lang="en-US" sz="1200" u="none" strike="noStrike" kern="1200" dirty="0">
                <a:solidFill>
                  <a:schemeClr val="tx1"/>
                </a:solidFill>
                <a:effectLst/>
                <a:latin typeface="+mn-lt"/>
                <a:ea typeface="+mn-ea"/>
                <a:cs typeface="+mn-cs"/>
              </a:rPr>
              <a:t>b. “What is the major flaw in how the statistics in this scenario were presented and interpreted?”</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c. </a:t>
            </a:r>
            <a:r>
              <a:rPr lang="en-US" sz="1200" b="1" kern="1200" dirty="0">
                <a:solidFill>
                  <a:schemeClr val="tx1"/>
                </a:solidFill>
                <a:latin typeface="+mn-lt"/>
                <a:ea typeface="+mn-ea"/>
                <a:cs typeface="+mn-cs"/>
              </a:rPr>
              <a:t>Think-Pair-Share:</a:t>
            </a:r>
            <a:r>
              <a:rPr lang="en-US" sz="1200" kern="1200" dirty="0">
                <a:solidFill>
                  <a:schemeClr val="tx1"/>
                </a:solidFill>
                <a:latin typeface="+mn-lt"/>
                <a:ea typeface="+mn-ea"/>
                <a:cs typeface="+mn-cs"/>
              </a:rPr>
              <a:t> Ask participants to think about this question for a moment and then share their ideas with an elbow partner.</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d. </a:t>
            </a:r>
            <a:r>
              <a:rPr lang="en-US" sz="1200" b="1" kern="1200" dirty="0">
                <a:solidFill>
                  <a:schemeClr val="tx1"/>
                </a:solidFill>
                <a:latin typeface="+mn-lt"/>
                <a:ea typeface="+mn-ea"/>
                <a:cs typeface="+mn-cs"/>
              </a:rPr>
              <a:t>Whole group:</a:t>
            </a:r>
            <a:r>
              <a:rPr lang="en-US" sz="1200" kern="1200" dirty="0">
                <a:solidFill>
                  <a:schemeClr val="tx1"/>
                </a:solidFill>
                <a:latin typeface="+mn-lt"/>
                <a:ea typeface="+mn-ea"/>
                <a:cs typeface="+mn-cs"/>
              </a:rPr>
              <a:t> Reveal the rest of the information on the slide and briefly discuss the major flaw in how the statistics were presented and interpreted.</a:t>
            </a:r>
            <a:endParaRPr lang="en-US" sz="2400" kern="1200" dirty="0">
              <a:solidFill>
                <a:schemeClr val="tx1"/>
              </a:solidFill>
              <a:effectLst/>
              <a:latin typeface="+mn-lt"/>
              <a:ea typeface="+mn-ea"/>
              <a:cs typeface="+mn-cs"/>
            </a:endParaRPr>
          </a:p>
        </p:txBody>
      </p:sp>
      <p:sp>
        <p:nvSpPr>
          <p:cNvPr id="501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769D0DE1-8DFE-4B90-8147-FB148D0A5E65}" type="slidenum">
              <a:rPr lang="en-US" altLang="en-US">
                <a:latin typeface="Arial" panose="020B0604020202020204" pitchFamily="34" charset="0"/>
              </a:rPr>
              <a:pPr eaLnBrk="1" hangingPunct="1">
                <a:spcBef>
                  <a:spcPct val="0"/>
                </a:spcBef>
              </a:pPr>
              <a:t>42</a:t>
            </a:fld>
            <a:endParaRPr lang="en-US" altLang="en-US">
              <a:latin typeface="Arial" panose="020B0604020202020204" pitchFamily="34" charset="0"/>
            </a:endParaRPr>
          </a:p>
        </p:txBody>
      </p:sp>
    </p:spTree>
    <p:extLst>
      <p:ext uri="{BB962C8B-B14F-4D97-AF65-F5344CB8AC3E}">
        <p14:creationId xmlns:p14="http://schemas.microsoft.com/office/powerpoint/2010/main" val="14530284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6 min</a:t>
            </a:r>
          </a:p>
          <a:p>
            <a:endParaRPr lang="en-US" altLang="en-US" dirty="0"/>
          </a:p>
          <a:p>
            <a:r>
              <a:rPr lang="en-US" sz="1200" b="1" kern="1200" dirty="0">
                <a:solidFill>
                  <a:schemeClr val="tx1"/>
                </a:solidFill>
                <a:latin typeface="+mn-lt"/>
                <a:ea typeface="+mn-ea"/>
                <a:cs typeface="+mn-cs"/>
              </a:rPr>
              <a:t>Note:</a:t>
            </a:r>
            <a:r>
              <a:rPr lang="en-US" sz="1200" kern="1200" dirty="0">
                <a:solidFill>
                  <a:schemeClr val="tx1"/>
                </a:solidFill>
                <a:latin typeface="+mn-lt"/>
                <a:ea typeface="+mn-ea"/>
                <a:cs typeface="+mn-cs"/>
              </a:rPr>
              <a:t> This slide</a:t>
            </a:r>
            <a:r>
              <a:rPr lang="en-US" sz="1200" kern="1200" baseline="0" dirty="0">
                <a:solidFill>
                  <a:schemeClr val="tx1"/>
                </a:solidFill>
                <a:latin typeface="+mn-lt"/>
                <a:ea typeface="+mn-ea"/>
                <a:cs typeface="+mn-cs"/>
              </a:rPr>
              <a:t> may be skipped if time is running short.</a:t>
            </a:r>
            <a:endParaRPr lang="en-US" sz="1200" kern="1200" dirty="0">
              <a:solidFill>
                <a:schemeClr val="tx1"/>
              </a:solidFill>
              <a:latin typeface="+mn-lt"/>
              <a:ea typeface="+mn-ea"/>
              <a:cs typeface="+mn-cs"/>
            </a:endParaRPr>
          </a:p>
          <a:p>
            <a:pPr marL="0" lvl="1"/>
            <a:endParaRPr lang="en-US" sz="1200" kern="1200" dirty="0">
              <a:solidFill>
                <a:schemeClr val="tx1"/>
              </a:solidFill>
              <a:latin typeface="+mn-lt"/>
              <a:ea typeface="+mn-ea"/>
              <a:cs typeface="+mn-cs"/>
            </a:endParaRPr>
          </a:p>
          <a:p>
            <a:pPr marL="0" lvl="1" fontAlgn="base"/>
            <a:r>
              <a:rPr lang="en-US" sz="1200" kern="1200" dirty="0">
                <a:solidFill>
                  <a:schemeClr val="tx1"/>
                </a:solidFill>
                <a:latin typeface="+mn-lt"/>
                <a:ea typeface="+mn-ea"/>
                <a:cs typeface="+mn-cs"/>
              </a:rPr>
              <a:t>a. </a:t>
            </a:r>
            <a:r>
              <a:rPr lang="en-US" sz="1200" u="none" strike="noStrike" kern="1200" dirty="0">
                <a:solidFill>
                  <a:schemeClr val="tx1"/>
                </a:solidFill>
                <a:effectLst/>
                <a:latin typeface="+mn-lt"/>
                <a:ea typeface="+mn-ea"/>
                <a:cs typeface="+mn-cs"/>
              </a:rPr>
              <a:t>Display only the scenario at the top of the slide.</a:t>
            </a:r>
          </a:p>
          <a:p>
            <a:pPr marL="0" lvl="1"/>
            <a:endParaRPr lang="en-US" sz="1200" kern="1200" dirty="0">
              <a:solidFill>
                <a:schemeClr val="tx1"/>
              </a:solidFill>
              <a:latin typeface="+mn-lt"/>
              <a:ea typeface="+mn-ea"/>
              <a:cs typeface="+mn-cs"/>
            </a:endParaRPr>
          </a:p>
          <a:p>
            <a:pPr marL="0" lvl="1"/>
            <a:r>
              <a:rPr lang="en-US" sz="1200" kern="1200" dirty="0">
                <a:solidFill>
                  <a:schemeClr val="tx1"/>
                </a:solidFill>
                <a:latin typeface="+mn-lt"/>
                <a:ea typeface="+mn-ea"/>
                <a:cs typeface="+mn-cs"/>
              </a:rPr>
              <a:t>b. Ask participants,</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“What is the major flaw in how the data in this scenario were presented and interpreted?”</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c. </a:t>
            </a:r>
            <a:r>
              <a:rPr lang="en-US" sz="1200" b="1" kern="1200" dirty="0">
                <a:solidFill>
                  <a:schemeClr val="tx1"/>
                </a:solidFill>
                <a:latin typeface="+mn-lt"/>
                <a:ea typeface="+mn-ea"/>
                <a:cs typeface="+mn-cs"/>
              </a:rPr>
              <a:t>Think-Pair-Share:</a:t>
            </a:r>
            <a:r>
              <a:rPr lang="en-US" sz="1200" kern="1200" dirty="0">
                <a:solidFill>
                  <a:schemeClr val="tx1"/>
                </a:solidFill>
                <a:latin typeface="+mn-lt"/>
                <a:ea typeface="+mn-ea"/>
                <a:cs typeface="+mn-cs"/>
              </a:rPr>
              <a:t> Ask participants to think about this question for a moment and then share their ideas with an elbow partner.</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d. </a:t>
            </a:r>
            <a:r>
              <a:rPr lang="en-US" sz="1200" b="1" kern="1200" dirty="0">
                <a:solidFill>
                  <a:schemeClr val="tx1"/>
                </a:solidFill>
                <a:latin typeface="+mn-lt"/>
                <a:ea typeface="+mn-ea"/>
                <a:cs typeface="+mn-cs"/>
              </a:rPr>
              <a:t>Whole group: </a:t>
            </a:r>
            <a:r>
              <a:rPr lang="en-US" sz="1200" b="0" kern="1200" dirty="0">
                <a:solidFill>
                  <a:schemeClr val="tx1"/>
                </a:solidFill>
                <a:latin typeface="+mn-lt"/>
                <a:ea typeface="+mn-ea"/>
                <a:cs typeface="+mn-cs"/>
              </a:rPr>
              <a:t>R</a:t>
            </a:r>
            <a:r>
              <a:rPr lang="en-US" sz="1200" kern="1200" dirty="0">
                <a:solidFill>
                  <a:schemeClr val="tx1"/>
                </a:solidFill>
                <a:latin typeface="+mn-lt"/>
                <a:ea typeface="+mn-ea"/>
                <a:cs typeface="+mn-cs"/>
              </a:rPr>
              <a:t>eveal the rest of the information on the slide and briefly discuss the major flaw in how the statistics were presented and interpreted.</a:t>
            </a:r>
            <a:endParaRPr lang="en-US" altLang="en-US" dirty="0"/>
          </a:p>
        </p:txBody>
      </p:sp>
      <p:sp>
        <p:nvSpPr>
          <p:cNvPr id="512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8CA8AE6A-8B44-4F71-BB15-E2FA8C76194F}" type="slidenum">
              <a:rPr lang="en-US" altLang="en-US">
                <a:latin typeface="Arial" panose="020B0604020202020204" pitchFamily="34" charset="0"/>
              </a:rPr>
              <a:pPr eaLnBrk="1" hangingPunct="1">
                <a:spcBef>
                  <a:spcPct val="0"/>
                </a:spcBef>
              </a:pPr>
              <a:t>43</a:t>
            </a:fld>
            <a:endParaRPr lang="en-US" altLang="en-US">
              <a:latin typeface="Arial" panose="020B0604020202020204" pitchFamily="34" charset="0"/>
            </a:endParaRPr>
          </a:p>
        </p:txBody>
      </p:sp>
    </p:spTree>
    <p:extLst>
      <p:ext uri="{BB962C8B-B14F-4D97-AF65-F5344CB8AC3E}">
        <p14:creationId xmlns:p14="http://schemas.microsoft.com/office/powerpoint/2010/main" val="155317276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Less than 1 min</a:t>
            </a:r>
          </a:p>
          <a:p>
            <a:endParaRPr lang="en-US" altLang="en-US" dirty="0"/>
          </a:p>
          <a:p>
            <a:pPr marL="0" lvl="1"/>
            <a:r>
              <a:rPr lang="en-US" sz="1200" kern="1200" dirty="0">
                <a:solidFill>
                  <a:schemeClr val="tx1"/>
                </a:solidFill>
                <a:latin typeface="+mn-lt"/>
                <a:ea typeface="+mn-ea"/>
                <a:cs typeface="+mn-cs"/>
              </a:rPr>
              <a:t>a. “Next, we’ll consider deceptive displays of data.”</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b. “This cover of the December 7, 2000, issue of the </a:t>
            </a:r>
            <a:r>
              <a:rPr lang="en-US" sz="1200" i="1" kern="1200" dirty="0">
                <a:solidFill>
                  <a:schemeClr val="tx1"/>
                </a:solidFill>
                <a:latin typeface="+mn-lt"/>
                <a:ea typeface="+mn-ea"/>
                <a:cs typeface="+mn-cs"/>
              </a:rPr>
              <a:t>Ithaca Times</a:t>
            </a:r>
            <a:r>
              <a:rPr lang="en-US" sz="1200" kern="1200" dirty="0">
                <a:solidFill>
                  <a:schemeClr val="tx1"/>
                </a:solidFill>
                <a:latin typeface="+mn-lt"/>
                <a:ea typeface="+mn-ea"/>
                <a:cs typeface="+mn-cs"/>
              </a:rPr>
              <a:t> shows what may be the most misleading graphs ever published. I have never seen so many graphical sins in a single image!”</a:t>
            </a:r>
            <a:endParaRPr lang="en-US" altLang="en-US" dirty="0"/>
          </a:p>
        </p:txBody>
      </p:sp>
      <p:sp>
        <p:nvSpPr>
          <p:cNvPr id="532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0E64E04F-E66D-497B-A8DE-E5EACB1F2F42}" type="slidenum">
              <a:rPr lang="en-US" altLang="en-US">
                <a:latin typeface="Arial" panose="020B0604020202020204" pitchFamily="34" charset="0"/>
              </a:rPr>
              <a:pPr eaLnBrk="1" hangingPunct="1">
                <a:spcBef>
                  <a:spcPct val="0"/>
                </a:spcBef>
              </a:pPr>
              <a:t>44</a:t>
            </a:fld>
            <a:endParaRPr lang="en-US" altLang="en-US">
              <a:latin typeface="Arial" panose="020B0604020202020204" pitchFamily="34" charset="0"/>
            </a:endParaRPr>
          </a:p>
        </p:txBody>
      </p:sp>
    </p:spTree>
    <p:extLst>
      <p:ext uri="{BB962C8B-B14F-4D97-AF65-F5344CB8AC3E}">
        <p14:creationId xmlns:p14="http://schemas.microsoft.com/office/powerpoint/2010/main" val="273448645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1 min</a:t>
            </a:r>
          </a:p>
          <a:p>
            <a:endParaRPr lang="en-US" altLang="en-US" dirty="0"/>
          </a:p>
          <a:p>
            <a:pPr marL="0" marR="0" lvl="1"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a. “On the cover of the magazine is the question, ‘Why does college have to cost so much?’ Superimposed on an image of Cornell University are two lines showing the university’s tuition rate and ranking from the 1960s to 1999.”   </a:t>
            </a:r>
          </a:p>
          <a:p>
            <a:pPr marL="228600" marR="0" lvl="1" indent="-22860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b. Ask participants, “What message does this graphic convey? How should we interpret it?”</a:t>
            </a:r>
          </a:p>
        </p:txBody>
      </p:sp>
      <p:sp>
        <p:nvSpPr>
          <p:cNvPr id="532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0E64E04F-E66D-497B-A8DE-E5EACB1F2F42}" type="slidenum">
              <a:rPr lang="en-US" altLang="en-US">
                <a:latin typeface="Arial" panose="020B0604020202020204" pitchFamily="34" charset="0"/>
              </a:rPr>
              <a:pPr eaLnBrk="1" hangingPunct="1">
                <a:spcBef>
                  <a:spcPct val="0"/>
                </a:spcBef>
              </a:pPr>
              <a:t>45</a:t>
            </a:fld>
            <a:endParaRPr lang="en-US" altLang="en-US">
              <a:latin typeface="Arial" panose="020B0604020202020204" pitchFamily="34" charset="0"/>
            </a:endParaRPr>
          </a:p>
        </p:txBody>
      </p:sp>
    </p:spTree>
    <p:extLst>
      <p:ext uri="{BB962C8B-B14F-4D97-AF65-F5344CB8AC3E}">
        <p14:creationId xmlns:p14="http://schemas.microsoft.com/office/powerpoint/2010/main" val="273448645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Less than 1 min</a:t>
            </a:r>
          </a:p>
          <a:p>
            <a:endParaRPr lang="en-US" altLang="en-US" dirty="0"/>
          </a:p>
          <a:p>
            <a:pPr marL="0" marR="0" lvl="1"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a. “</a:t>
            </a:r>
            <a:r>
              <a:rPr lang="en-US" sz="1200" kern="1200" dirty="0">
                <a:solidFill>
                  <a:schemeClr val="tx1"/>
                </a:solidFill>
                <a:effectLst/>
                <a:latin typeface="+mn-lt"/>
                <a:ea typeface="+mn-ea"/>
                <a:cs typeface="+mn-cs"/>
              </a:rPr>
              <a:t>Let’s take a closer look at the graphic on the magazine cover. The top black line shows Cornell’s tuition rising steadily between 1965 and 1999, and the bottom red line shows the university’s ranking rising and falling before plummeting to an all-time low in 1999</a:t>
            </a:r>
            <a:r>
              <a:rPr lang="en-US" sz="1200" kern="1200" baseline="0" dirty="0">
                <a:solidFill>
                  <a:schemeClr val="tx1"/>
                </a:solidFill>
                <a:latin typeface="+mn-lt"/>
                <a:ea typeface="+mn-ea"/>
                <a:cs typeface="+mn-cs"/>
              </a:rPr>
              <a:t>.” </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a:solidFill>
                <a:schemeClr val="tx1"/>
              </a:solidFill>
              <a:latin typeface="+mn-lt"/>
              <a:ea typeface="+mn-ea"/>
              <a:cs typeface="+mn-cs"/>
            </a:endParaRPr>
          </a:p>
          <a:p>
            <a:pPr marL="0" marR="0" lvl="1" indent="0" algn="l" defTabSz="914400" rtl="0" eaLnBrk="1" fontAlgn="auto" latinLnBrk="0" hangingPunct="1">
              <a:lnSpc>
                <a:spcPct val="100000"/>
              </a:lnSpc>
              <a:spcBef>
                <a:spcPts val="0"/>
              </a:spcBef>
              <a:spcAft>
                <a:spcPts val="0"/>
              </a:spcAft>
              <a:buClrTx/>
              <a:buSzTx/>
              <a:buFontTx/>
              <a:buNone/>
              <a:tabLst/>
              <a:defRPr/>
            </a:pPr>
            <a:r>
              <a:rPr lang="en-US" sz="1200" kern="1200" baseline="0" dirty="0">
                <a:solidFill>
                  <a:schemeClr val="tx1"/>
                </a:solidFill>
                <a:latin typeface="+mn-lt"/>
                <a:ea typeface="+mn-ea"/>
                <a:cs typeface="+mn-cs"/>
              </a:rPr>
              <a:t>b. “The clear impression is that students are paying more for a college education at Cornell but are receiving far less in terms of quality.”</a:t>
            </a:r>
            <a:endParaRPr lang="en-US" sz="1800" kern="1200" dirty="0">
              <a:solidFill>
                <a:schemeClr val="tx1"/>
              </a:solidFill>
              <a:latin typeface="+mn-lt"/>
              <a:ea typeface="+mn-ea"/>
              <a:cs typeface="+mn-cs"/>
            </a:endParaRPr>
          </a:p>
        </p:txBody>
      </p:sp>
      <p:sp>
        <p:nvSpPr>
          <p:cNvPr id="532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0E64E04F-E66D-497B-A8DE-E5EACB1F2F42}" type="slidenum">
              <a:rPr lang="en-US" altLang="en-US">
                <a:latin typeface="Arial" panose="020B0604020202020204" pitchFamily="34" charset="0"/>
              </a:rPr>
              <a:pPr eaLnBrk="1" hangingPunct="1">
                <a:spcBef>
                  <a:spcPct val="0"/>
                </a:spcBef>
              </a:pPr>
              <a:t>46</a:t>
            </a:fld>
            <a:endParaRPr lang="en-US" altLang="en-US">
              <a:latin typeface="Arial" panose="020B0604020202020204" pitchFamily="34" charset="0"/>
            </a:endParaRPr>
          </a:p>
        </p:txBody>
      </p:sp>
    </p:spTree>
    <p:extLst>
      <p:ext uri="{BB962C8B-B14F-4D97-AF65-F5344CB8AC3E}">
        <p14:creationId xmlns:p14="http://schemas.microsoft.com/office/powerpoint/2010/main" val="273448645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lvl="0"/>
            <a:r>
              <a:rPr lang="en-US" sz="1200" kern="1200" dirty="0">
                <a:solidFill>
                  <a:schemeClr val="tx1"/>
                </a:solidFill>
                <a:effectLst/>
                <a:latin typeface="+mn-lt"/>
                <a:ea typeface="+mn-ea"/>
                <a:cs typeface="+mn-cs"/>
              </a:rPr>
              <a:t>3 min</a:t>
            </a:r>
          </a:p>
          <a:p>
            <a:pPr lvl="0"/>
            <a:endParaRPr lang="en-US" sz="1200" kern="1200" dirty="0">
              <a:solidFill>
                <a:schemeClr val="tx1"/>
              </a:solidFill>
              <a:effectLst/>
              <a:latin typeface="+mn-lt"/>
              <a:ea typeface="+mn-ea"/>
              <a:cs typeface="+mn-cs"/>
            </a:endParaRPr>
          </a:p>
          <a:p>
            <a:pPr marL="0" lvl="1"/>
            <a:r>
              <a:rPr lang="en-US" sz="1200" kern="1200" dirty="0">
                <a:solidFill>
                  <a:schemeClr val="tx1"/>
                </a:solidFill>
                <a:latin typeface="+mn-lt"/>
                <a:ea typeface="+mn-ea"/>
                <a:cs typeface="+mn-cs"/>
              </a:rPr>
              <a:t>a. “Now look at each graph in context.”</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b. “What do you notice? What is each graph saying?”</a:t>
            </a:r>
          </a:p>
        </p:txBody>
      </p:sp>
      <p:sp>
        <p:nvSpPr>
          <p:cNvPr id="563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98C47EEF-029A-4CB9-A48C-5B2CE3A5B089}" type="slidenum">
              <a:rPr lang="en-US" altLang="en-US">
                <a:latin typeface="Arial" panose="020B0604020202020204" pitchFamily="34" charset="0"/>
              </a:rPr>
              <a:pPr eaLnBrk="1" hangingPunct="1">
                <a:spcBef>
                  <a:spcPct val="0"/>
                </a:spcBef>
              </a:pPr>
              <a:t>47</a:t>
            </a:fld>
            <a:endParaRPr lang="en-US" altLang="en-US">
              <a:latin typeface="Arial" panose="020B0604020202020204" pitchFamily="34" charset="0"/>
            </a:endParaRPr>
          </a:p>
        </p:txBody>
      </p:sp>
    </p:spTree>
    <p:extLst>
      <p:ext uri="{BB962C8B-B14F-4D97-AF65-F5344CB8AC3E}">
        <p14:creationId xmlns:p14="http://schemas.microsoft.com/office/powerpoint/2010/main" val="146974068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1 min</a:t>
            </a:r>
          </a:p>
          <a:p>
            <a:endParaRPr lang="en-US" sz="1200" kern="1200" dirty="0">
              <a:solidFill>
                <a:schemeClr val="tx1"/>
              </a:solidFill>
              <a:effectLst/>
              <a:latin typeface="+mn-lt"/>
              <a:ea typeface="+mn-ea"/>
              <a:cs typeface="+mn-cs"/>
            </a:endParaRPr>
          </a:p>
          <a:p>
            <a:pPr marL="0" lvl="1"/>
            <a:r>
              <a:rPr lang="en-US" sz="1200" kern="1200" dirty="0">
                <a:solidFill>
                  <a:schemeClr val="tx1"/>
                </a:solidFill>
                <a:latin typeface="+mn-lt"/>
                <a:ea typeface="+mn-ea"/>
                <a:cs typeface="+mn-cs"/>
              </a:rPr>
              <a:t>a. “Here are three big problems with the tuition and ranking graphs:</a:t>
            </a:r>
          </a:p>
          <a:p>
            <a:endParaRPr lang="en-US" sz="1200" kern="1200" dirty="0">
              <a:solidFill>
                <a:schemeClr val="tx1"/>
              </a:solidFill>
              <a:latin typeface="+mn-lt"/>
              <a:ea typeface="+mn-ea"/>
              <a:cs typeface="+mn-cs"/>
            </a:endParaRPr>
          </a:p>
          <a:p>
            <a:pPr marL="411480" indent="-228600">
              <a:buFont typeface="+mj-lt"/>
              <a:buAutoNum type="arabicPeriod"/>
            </a:pPr>
            <a:r>
              <a:rPr lang="en-US" sz="1200" kern="1200" dirty="0">
                <a:solidFill>
                  <a:schemeClr val="tx1"/>
                </a:solidFill>
                <a:latin typeface="+mn-lt"/>
                <a:ea typeface="+mn-ea"/>
                <a:cs typeface="+mn-cs"/>
              </a:rPr>
              <a:t>“The tuition graph covers a 34-year period, and the ranking graph covers an 11-year period, but they’re placed on the same horizontal scale.</a:t>
            </a:r>
          </a:p>
          <a:p>
            <a:pPr marL="411480" indent="-228600">
              <a:buFont typeface="+mj-lt"/>
              <a:buAutoNum type="arabicPeriod"/>
            </a:pPr>
            <a:r>
              <a:rPr lang="en-US" sz="1200" kern="1200" dirty="0">
                <a:solidFill>
                  <a:schemeClr val="tx1"/>
                </a:solidFill>
                <a:latin typeface="+mn-lt"/>
                <a:ea typeface="+mn-ea"/>
                <a:cs typeface="+mn-cs"/>
              </a:rPr>
              <a:t>“The vertical scales for tuition and ranking couldn’t possibly have common units, but placing the ranking graph under the tuition graph on the cover</a:t>
            </a:r>
            <a:r>
              <a:rPr lang="en-US" sz="1050" kern="1200" dirty="0">
                <a:solidFill>
                  <a:schemeClr val="tx1"/>
                </a:solidFill>
                <a:latin typeface="+mn-lt"/>
                <a:ea typeface="+mn-ea"/>
                <a:cs typeface="+mn-cs"/>
              </a:rPr>
              <a:t> </a:t>
            </a:r>
            <a:r>
              <a:rPr lang="en-US" sz="1200" kern="1200" dirty="0">
                <a:solidFill>
                  <a:schemeClr val="tx1"/>
                </a:solidFill>
                <a:latin typeface="+mn-lt"/>
                <a:ea typeface="+mn-ea"/>
                <a:cs typeface="+mn-cs"/>
              </a:rPr>
              <a:t>creates the impression that cost exceeds quality.</a:t>
            </a:r>
          </a:p>
          <a:p>
            <a:pPr marL="411480" indent="-228600">
              <a:buFont typeface="+mj-lt"/>
              <a:buAutoNum type="arabicPeriod"/>
            </a:pPr>
            <a:r>
              <a:rPr lang="en-US" sz="1200" kern="1200" dirty="0">
                <a:solidFill>
                  <a:schemeClr val="tx1"/>
                </a:solidFill>
                <a:latin typeface="+mn-lt"/>
                <a:ea typeface="+mn-ea"/>
                <a:cs typeface="+mn-cs"/>
              </a:rPr>
              <a:t>“</a:t>
            </a:r>
            <a:r>
              <a:rPr lang="en-US" sz="1200" kern="1200" dirty="0">
                <a:solidFill>
                  <a:schemeClr val="tx1"/>
                </a:solidFill>
                <a:effectLst/>
                <a:latin typeface="+mn-lt"/>
                <a:ea typeface="+mn-ea"/>
                <a:cs typeface="+mn-cs"/>
              </a:rPr>
              <a:t>Here’s the masterstroke: The sharp “drop” in ranking on the graph actually represents the fact that Cornell's ranking </a:t>
            </a:r>
            <a:r>
              <a:rPr lang="en-US" sz="1200" i="1" kern="1200" dirty="0">
                <a:solidFill>
                  <a:schemeClr val="tx1"/>
                </a:solidFill>
                <a:effectLst/>
                <a:latin typeface="+mn-lt"/>
                <a:ea typeface="+mn-ea"/>
                <a:cs typeface="+mn-cs"/>
              </a:rPr>
              <a:t>improved</a:t>
            </a:r>
            <a:r>
              <a:rPr lang="en-US" sz="1200" kern="1200" dirty="0">
                <a:solidFill>
                  <a:schemeClr val="tx1"/>
                </a:solidFill>
                <a:effectLst/>
                <a:latin typeface="+mn-lt"/>
                <a:ea typeface="+mn-ea"/>
                <a:cs typeface="+mn-cs"/>
              </a:rPr>
              <a:t> from 15th to sixth</a:t>
            </a:r>
            <a:r>
              <a:rPr lang="en-US" sz="1200" kern="1200" dirty="0">
                <a:solidFill>
                  <a:schemeClr val="tx1"/>
                </a:solidFill>
                <a:latin typeface="+mn-lt"/>
                <a:ea typeface="+mn-ea"/>
                <a:cs typeface="+mn-cs"/>
              </a:rPr>
              <a:t>!”</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b. “What are the implications of failing to examine data presentations with a critical eye? What are the implications for our students?”</a:t>
            </a:r>
            <a:r>
              <a:rPr lang="en-US" dirty="0"/>
              <a:t> </a:t>
            </a:r>
            <a:r>
              <a:rPr lang="en-US" sz="1050" kern="1200" dirty="0">
                <a:solidFill>
                  <a:schemeClr val="tx1"/>
                </a:solidFill>
                <a:latin typeface="+mn-lt"/>
                <a:ea typeface="+mn-ea"/>
                <a:cs typeface="+mn-cs"/>
              </a:rPr>
              <a:t> </a:t>
            </a:r>
            <a:endParaRPr lang="en-US" altLang="en-US" dirty="0"/>
          </a:p>
        </p:txBody>
      </p:sp>
      <p:sp>
        <p:nvSpPr>
          <p:cNvPr id="573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7E5D9545-3561-4133-9700-3E5A7FE4F2BC}" type="slidenum">
              <a:rPr lang="en-US" altLang="en-US">
                <a:latin typeface="Arial" panose="020B0604020202020204" pitchFamily="34" charset="0"/>
              </a:rPr>
              <a:pPr eaLnBrk="1" hangingPunct="1">
                <a:spcBef>
                  <a:spcPct val="0"/>
                </a:spcBef>
              </a:pPr>
              <a:t>48</a:t>
            </a:fld>
            <a:endParaRPr lang="en-US" altLang="en-US">
              <a:latin typeface="Arial" panose="020B0604020202020204" pitchFamily="34" charset="0"/>
            </a:endParaRPr>
          </a:p>
        </p:txBody>
      </p:sp>
    </p:spTree>
    <p:extLst>
      <p:ext uri="{BB962C8B-B14F-4D97-AF65-F5344CB8AC3E}">
        <p14:creationId xmlns:p14="http://schemas.microsoft.com/office/powerpoint/2010/main" val="415846166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Less than 1 min</a:t>
            </a:r>
          </a:p>
          <a:p>
            <a:endParaRPr lang="en-US" altLang="en-US" dirty="0"/>
          </a:p>
          <a:p>
            <a:pPr marL="0" lvl="1"/>
            <a:r>
              <a:rPr lang="en-US" sz="1200" kern="1200" dirty="0">
                <a:solidFill>
                  <a:schemeClr val="tx1"/>
                </a:solidFill>
                <a:latin typeface="+mn-lt"/>
                <a:ea typeface="+mn-ea"/>
                <a:cs typeface="+mn-cs"/>
              </a:rPr>
              <a:t>a. “The way data is presented can not only be misleading</a:t>
            </a:r>
            <a:r>
              <a:rPr lang="en-US" sz="1200" kern="1200" baseline="0" dirty="0">
                <a:solidFill>
                  <a:schemeClr val="tx1"/>
                </a:solidFill>
                <a:latin typeface="+mn-lt"/>
                <a:ea typeface="+mn-ea"/>
                <a:cs typeface="+mn-cs"/>
              </a:rPr>
              <a:t> or deceiving</a:t>
            </a:r>
            <a:r>
              <a:rPr lang="en-US" sz="1200" kern="1200" dirty="0">
                <a:solidFill>
                  <a:schemeClr val="tx1"/>
                </a:solidFill>
                <a:latin typeface="+mn-lt"/>
                <a:ea typeface="+mn-ea"/>
                <a:cs typeface="+mn-cs"/>
              </a:rPr>
              <a:t>; it can also cost lives! Do you remember the </a:t>
            </a:r>
            <a:r>
              <a:rPr lang="en-US" sz="1200" i="1" kern="1200" dirty="0">
                <a:solidFill>
                  <a:schemeClr val="tx1"/>
                </a:solidFill>
                <a:latin typeface="+mn-lt"/>
                <a:ea typeface="+mn-ea"/>
                <a:cs typeface="+mn-cs"/>
              </a:rPr>
              <a:t>Challenger</a:t>
            </a:r>
            <a:r>
              <a:rPr lang="en-US" sz="1200" kern="1200" dirty="0">
                <a:solidFill>
                  <a:schemeClr val="tx1"/>
                </a:solidFill>
                <a:latin typeface="+mn-lt"/>
                <a:ea typeface="+mn-ea"/>
                <a:cs typeface="+mn-cs"/>
              </a:rPr>
              <a:t> disaster in 1986?”</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b. “In 1997, Edward R. </a:t>
            </a:r>
            <a:r>
              <a:rPr lang="en-US" sz="1200" kern="1200" dirty="0" err="1">
                <a:solidFill>
                  <a:schemeClr val="tx1"/>
                </a:solidFill>
                <a:latin typeface="+mn-lt"/>
                <a:ea typeface="+mn-ea"/>
                <a:cs typeface="+mn-cs"/>
              </a:rPr>
              <a:t>Tufte</a:t>
            </a:r>
            <a:r>
              <a:rPr lang="en-US" sz="1200" kern="1200" dirty="0">
                <a:solidFill>
                  <a:schemeClr val="tx1"/>
                </a:solidFill>
                <a:latin typeface="+mn-lt"/>
                <a:ea typeface="+mn-ea"/>
                <a:cs typeface="+mn-cs"/>
              </a:rPr>
              <a:t>, one of the world's leading experts in the visual presentation of information, demonstrated how poor data presentation contributed to the explosion of the space shuttle, which led to the deaths of seven astronauts.” </a:t>
            </a:r>
            <a:endParaRPr lang="en-US" altLang="en-US" dirty="0"/>
          </a:p>
        </p:txBody>
      </p:sp>
      <p:sp>
        <p:nvSpPr>
          <p:cNvPr id="583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EE36CE9A-13E7-4395-AA18-8C9445A9239B}" type="slidenum">
              <a:rPr lang="en-US" altLang="en-US">
                <a:latin typeface="Arial" panose="020B0604020202020204" pitchFamily="34" charset="0"/>
              </a:rPr>
              <a:pPr eaLnBrk="1" hangingPunct="1">
                <a:spcBef>
                  <a:spcPct val="0"/>
                </a:spcBef>
              </a:pPr>
              <a:t>49</a:t>
            </a:fld>
            <a:endParaRPr lang="en-US" altLang="en-US">
              <a:latin typeface="Arial" panose="020B0604020202020204" pitchFamily="34" charset="0"/>
            </a:endParaRPr>
          </a:p>
        </p:txBody>
      </p:sp>
    </p:spTree>
    <p:extLst>
      <p:ext uri="{BB962C8B-B14F-4D97-AF65-F5344CB8AC3E}">
        <p14:creationId xmlns:p14="http://schemas.microsoft.com/office/powerpoint/2010/main" val="6750757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a:t>
            </a:r>
            <a:r>
              <a:rPr lang="en-US" baseline="0" dirty="0"/>
              <a:t> min</a:t>
            </a:r>
          </a:p>
          <a:p>
            <a:pPr marL="228600" lvl="0" indent="-228600">
              <a:buFont typeface="+mj-lt"/>
              <a:buNone/>
            </a:pPr>
            <a:endParaRPr lang="en-US" sz="1200" kern="1200" baseline="0" dirty="0">
              <a:solidFill>
                <a:schemeClr val="tx1"/>
              </a:solidFill>
              <a:effectLst/>
              <a:latin typeface="+mn-lt"/>
              <a:ea typeface="+mn-ea"/>
              <a:cs typeface="+mn-cs"/>
            </a:endParaRPr>
          </a:p>
          <a:p>
            <a:pPr marL="228600" lvl="0" indent="-228600">
              <a:buFont typeface="+mj-lt"/>
              <a:buNone/>
            </a:pPr>
            <a:r>
              <a:rPr lang="en-US" sz="1200" kern="1200" baseline="0" dirty="0">
                <a:solidFill>
                  <a:schemeClr val="tx1"/>
                </a:solidFill>
                <a:effectLst/>
                <a:latin typeface="+mn-lt"/>
                <a:ea typeface="+mn-ea"/>
                <a:cs typeface="+mn-cs"/>
              </a:rPr>
              <a:t>a. Draw participants’ attention to the n</a:t>
            </a:r>
            <a:r>
              <a:rPr lang="en-US" sz="1200" kern="1200" dirty="0">
                <a:solidFill>
                  <a:schemeClr val="tx1"/>
                </a:solidFill>
                <a:effectLst/>
                <a:latin typeface="+mn-lt"/>
                <a:ea typeface="+mn-ea"/>
                <a:cs typeface="+mn-cs"/>
              </a:rPr>
              <a:t>ew strategy highlighted on the slide. </a:t>
            </a:r>
          </a:p>
          <a:p>
            <a:pPr marL="228600" lvl="0" indent="-228600">
              <a:buFont typeface="+mj-lt"/>
              <a:buNone/>
            </a:pPr>
            <a:endParaRPr lang="en-US" sz="1200" kern="1200" dirty="0">
              <a:solidFill>
                <a:schemeClr val="tx1"/>
              </a:solidFill>
              <a:effectLst/>
              <a:latin typeface="+mn-lt"/>
              <a:ea typeface="+mn-ea"/>
              <a:cs typeface="+mn-cs"/>
            </a:endParaRPr>
          </a:p>
          <a:p>
            <a:pPr marL="228600" lvl="0" indent="-228600">
              <a:buFont typeface="+mj-lt"/>
              <a:buNone/>
            </a:pPr>
            <a:r>
              <a:rPr lang="en-US" sz="1200" kern="1200" dirty="0">
                <a:solidFill>
                  <a:schemeClr val="tx1"/>
                </a:solidFill>
                <a:effectLst/>
                <a:latin typeface="+mn-lt"/>
                <a:ea typeface="+mn-ea"/>
                <a:cs typeface="+mn-cs"/>
              </a:rPr>
              <a:t>b.</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Strategy 6 is the third STL strategy that is a type of activity designed to move student thinking forward.” </a:t>
            </a:r>
          </a:p>
        </p:txBody>
      </p:sp>
      <p:sp>
        <p:nvSpPr>
          <p:cNvPr id="4" name="Slide Number Placeholder 3"/>
          <p:cNvSpPr>
            <a:spLocks noGrp="1"/>
          </p:cNvSpPr>
          <p:nvPr>
            <p:ph type="sldNum" sz="quarter" idx="10"/>
          </p:nvPr>
        </p:nvSpPr>
        <p:spPr/>
        <p:txBody>
          <a:bodyPr/>
          <a:lstStyle/>
          <a:p>
            <a:fld id="{458BEC4D-D1F7-4625-B0BA-2126EAFE9E6D}" type="slidenum">
              <a:rPr lang="en-US" smtClean="0"/>
              <a:pPr/>
              <a:t>5</a:t>
            </a:fld>
            <a:endParaRPr lang="en-US"/>
          </a:p>
        </p:txBody>
      </p:sp>
    </p:spTree>
    <p:extLst>
      <p:ext uri="{BB962C8B-B14F-4D97-AF65-F5344CB8AC3E}">
        <p14:creationId xmlns:p14="http://schemas.microsoft.com/office/powerpoint/2010/main" val="24712006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Less</a:t>
            </a:r>
            <a:r>
              <a:rPr lang="en-US" altLang="en-US" baseline="0" dirty="0"/>
              <a:t> than 1 min</a:t>
            </a:r>
          </a:p>
          <a:p>
            <a:endParaRPr lang="en-US" altLang="en-US" baseline="0" dirty="0"/>
          </a:p>
          <a:p>
            <a:r>
              <a:rPr lang="en-US" sz="1200" kern="1200" dirty="0">
                <a:solidFill>
                  <a:schemeClr val="tx1"/>
                </a:solidFill>
                <a:latin typeface="+mn-lt"/>
                <a:ea typeface="+mn-ea"/>
                <a:cs typeface="+mn-cs"/>
              </a:rPr>
              <a:t>a. “</a:t>
            </a:r>
            <a:r>
              <a:rPr lang="en-US" sz="1200" kern="1200" dirty="0" err="1">
                <a:solidFill>
                  <a:schemeClr val="tx1"/>
                </a:solidFill>
                <a:latin typeface="+mn-lt"/>
                <a:ea typeface="+mn-ea"/>
                <a:cs typeface="+mn-cs"/>
              </a:rPr>
              <a:t>Tufte's</a:t>
            </a:r>
            <a:r>
              <a:rPr lang="en-US" sz="1200" kern="1200" dirty="0">
                <a:solidFill>
                  <a:schemeClr val="tx1"/>
                </a:solidFill>
                <a:latin typeface="+mn-lt"/>
                <a:ea typeface="+mn-ea"/>
                <a:cs typeface="+mn-cs"/>
              </a:rPr>
              <a:t> argument was compelling: Had the data been presented more clearly, NASA officials would have understood the extreme risk of O-ring failure in cold temperatures and surely would have postponed the launch. The data was available well before the launch, but it was never presented in a way that highlighted the problem or made it apparent.”</a:t>
            </a:r>
            <a:endParaRPr lang="en-US" altLang="en-US" dirty="0"/>
          </a:p>
        </p:txBody>
      </p:sp>
      <p:sp>
        <p:nvSpPr>
          <p:cNvPr id="593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089058DF-8D04-4897-A41E-A82851F54761}" type="slidenum">
              <a:rPr lang="en-US" altLang="en-US">
                <a:latin typeface="Arial" panose="020B0604020202020204" pitchFamily="34" charset="0"/>
              </a:rPr>
              <a:pPr eaLnBrk="1" hangingPunct="1">
                <a:spcBef>
                  <a:spcPct val="0"/>
                </a:spcBef>
              </a:pPr>
              <a:t>50</a:t>
            </a:fld>
            <a:endParaRPr lang="en-US" altLang="en-US">
              <a:latin typeface="Arial" panose="020B0604020202020204" pitchFamily="34" charset="0"/>
            </a:endParaRPr>
          </a:p>
        </p:txBody>
      </p:sp>
    </p:spTree>
    <p:extLst>
      <p:ext uri="{BB962C8B-B14F-4D97-AF65-F5344CB8AC3E}">
        <p14:creationId xmlns:p14="http://schemas.microsoft.com/office/powerpoint/2010/main" val="277624751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2</a:t>
            </a:r>
            <a:r>
              <a:rPr lang="en-US" altLang="en-US" baseline="0" dirty="0"/>
              <a:t> min</a:t>
            </a:r>
          </a:p>
          <a:p>
            <a:endParaRPr lang="en-US" altLang="en-US" baseline="0" dirty="0"/>
          </a:p>
          <a:p>
            <a:pPr marL="0" lvl="1"/>
            <a:r>
              <a:rPr lang="en-US" sz="1200" kern="1200" dirty="0">
                <a:solidFill>
                  <a:schemeClr val="tx1"/>
                </a:solidFill>
                <a:latin typeface="+mn-lt"/>
                <a:ea typeface="+mn-ea"/>
                <a:cs typeface="+mn-cs"/>
              </a:rPr>
              <a:t>a.</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“After analyzing the thirteen charts submitted to NASA, </a:t>
            </a:r>
            <a:r>
              <a:rPr lang="en-US" sz="1200" u="none" strike="noStrike" kern="1200" dirty="0" err="1">
                <a:solidFill>
                  <a:schemeClr val="tx1"/>
                </a:solidFill>
                <a:latin typeface="+mn-lt"/>
                <a:ea typeface="+mn-ea"/>
                <a:cs typeface="+mn-cs"/>
              </a:rPr>
              <a:t>Tufte</a:t>
            </a:r>
            <a:r>
              <a:rPr lang="en-US" sz="1200" u="none" strike="noStrike" kern="1200" dirty="0">
                <a:solidFill>
                  <a:schemeClr val="tx1"/>
                </a:solidFill>
                <a:latin typeface="+mn-lt"/>
                <a:ea typeface="+mn-ea"/>
                <a:cs typeface="+mn-cs"/>
              </a:rPr>
              <a:t> concluded that the chart makers had failed to demonstrate a clear causal link between cold temperature and O-ring damage. They had accurately assessed the problem, but the way they presented the data failed to communicate the severity of the risk to NASA officials</a:t>
            </a:r>
            <a:r>
              <a:rPr lang="en-US" sz="1200" kern="1200" dirty="0">
                <a:solidFill>
                  <a:schemeClr val="tx1"/>
                </a:solidFill>
                <a:latin typeface="+mn-lt"/>
                <a:ea typeface="+mn-ea"/>
                <a:cs typeface="+mn-cs"/>
              </a:rPr>
              <a:t>.”    </a:t>
            </a:r>
            <a:r>
              <a:rPr lang="en-US" sz="1050" kern="1200" dirty="0">
                <a:solidFill>
                  <a:schemeClr val="tx1"/>
                </a:solidFill>
                <a:latin typeface="+mn-lt"/>
                <a:ea typeface="+mn-ea"/>
                <a:cs typeface="+mn-cs"/>
              </a:rPr>
              <a:t> </a:t>
            </a:r>
            <a:endParaRPr lang="en-US" sz="1200" kern="1200" dirty="0">
              <a:solidFill>
                <a:schemeClr val="tx1"/>
              </a:solidFill>
              <a:latin typeface="+mn-lt"/>
              <a:ea typeface="+mn-ea"/>
              <a:cs typeface="+mn-cs"/>
            </a:endParaRPr>
          </a:p>
          <a:p>
            <a:pPr marL="0" lvl="1"/>
            <a:endParaRPr lang="en-US" sz="1200" kern="1200" dirty="0">
              <a:solidFill>
                <a:schemeClr val="tx1"/>
              </a:solidFill>
              <a:latin typeface="+mn-lt"/>
              <a:ea typeface="+mn-ea"/>
              <a:cs typeface="+mn-cs"/>
            </a:endParaRPr>
          </a:p>
          <a:p>
            <a:pPr marL="0" lvl="1"/>
            <a:r>
              <a:rPr lang="en-US" sz="1200" kern="1200" dirty="0">
                <a:solidFill>
                  <a:schemeClr val="tx1"/>
                </a:solidFill>
                <a:latin typeface="+mn-lt"/>
                <a:ea typeface="+mn-ea"/>
                <a:cs typeface="+mn-cs"/>
              </a:rPr>
              <a:t>b. “Graphics were another major flaw in the presentation. The first </a:t>
            </a:r>
            <a:r>
              <a:rPr lang="en-US" sz="1200" u="none" strike="noStrike" kern="1200" dirty="0">
                <a:solidFill>
                  <a:schemeClr val="tx1"/>
                </a:solidFill>
                <a:latin typeface="+mn-lt"/>
                <a:ea typeface="+mn-ea"/>
                <a:cs typeface="+mn-cs"/>
              </a:rPr>
              <a:t>chart, like the one shown on this slide, </a:t>
            </a:r>
            <a:r>
              <a:rPr lang="en-US" sz="1200" kern="1200" dirty="0">
                <a:solidFill>
                  <a:schemeClr val="tx1"/>
                </a:solidFill>
                <a:latin typeface="+mn-lt"/>
                <a:ea typeface="+mn-ea"/>
                <a:cs typeface="+mn-cs"/>
              </a:rPr>
              <a:t>included a legend with symbols of various types of damage to the O-rings, but the legend didn’t appear on subsequent charts that showed serious O-ring damage. Had the legend appeared on every chart, NASA officials would have been able to quickly and accurately assess the damage.”   </a:t>
            </a:r>
          </a:p>
        </p:txBody>
      </p:sp>
      <p:sp>
        <p:nvSpPr>
          <p:cNvPr id="624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20E442C9-E2CF-4C1D-BE16-E2B2A8FED69C}" type="slidenum">
              <a:rPr lang="en-US" altLang="en-US">
                <a:latin typeface="Arial" panose="020B0604020202020204" pitchFamily="34" charset="0"/>
              </a:rPr>
              <a:pPr eaLnBrk="1" hangingPunct="1">
                <a:spcBef>
                  <a:spcPct val="0"/>
                </a:spcBef>
              </a:pPr>
              <a:t>51</a:t>
            </a:fld>
            <a:endParaRPr lang="en-US" altLang="en-US">
              <a:latin typeface="Arial" panose="020B0604020202020204" pitchFamily="34" charset="0"/>
            </a:endParaRPr>
          </a:p>
        </p:txBody>
      </p:sp>
    </p:spTree>
    <p:extLst>
      <p:ext uri="{BB962C8B-B14F-4D97-AF65-F5344CB8AC3E}">
        <p14:creationId xmlns:p14="http://schemas.microsoft.com/office/powerpoint/2010/main" val="83053036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6 min</a:t>
            </a:r>
          </a:p>
          <a:p>
            <a:endParaRPr lang="en-US" altLang="en-US" dirty="0"/>
          </a:p>
          <a:p>
            <a:pPr marL="0" lvl="1"/>
            <a:r>
              <a:rPr lang="en-US" sz="1200" kern="1200" dirty="0">
                <a:solidFill>
                  <a:schemeClr val="tx1"/>
                </a:solidFill>
                <a:latin typeface="+mn-lt"/>
                <a:ea typeface="+mn-ea"/>
                <a:cs typeface="+mn-cs"/>
              </a:rPr>
              <a:t>a. “Let’s examine a different presentation of the O-ring data.”</a:t>
            </a:r>
          </a:p>
          <a:p>
            <a:pPr marL="0" lvl="1"/>
            <a:endParaRPr lang="en-US" sz="1200" kern="1200" dirty="0">
              <a:solidFill>
                <a:schemeClr val="tx1"/>
              </a:solidFill>
              <a:latin typeface="+mn-lt"/>
              <a:ea typeface="+mn-ea"/>
              <a:cs typeface="+mn-cs"/>
            </a:endParaRPr>
          </a:p>
          <a:p>
            <a:pPr marL="0" lvl="1"/>
            <a:r>
              <a:rPr lang="en-US" sz="1200" kern="1200" dirty="0">
                <a:solidFill>
                  <a:schemeClr val="tx1"/>
                </a:solidFill>
                <a:latin typeface="+mn-lt"/>
                <a:ea typeface="+mn-ea"/>
                <a:cs typeface="+mn-cs"/>
              </a:rPr>
              <a:t>b. Distribute handout 4.8 (Space Shuttle </a:t>
            </a:r>
            <a:r>
              <a:rPr lang="en-US" sz="1200" i="1" kern="1200" dirty="0">
                <a:solidFill>
                  <a:schemeClr val="tx1"/>
                </a:solidFill>
                <a:latin typeface="+mn-lt"/>
                <a:ea typeface="+mn-ea"/>
                <a:cs typeface="+mn-cs"/>
              </a:rPr>
              <a:t>Challenger</a:t>
            </a:r>
            <a:r>
              <a:rPr lang="en-US" sz="1200" kern="1200" dirty="0">
                <a:solidFill>
                  <a:schemeClr val="tx1"/>
                </a:solidFill>
                <a:latin typeface="+mn-lt"/>
                <a:ea typeface="+mn-ea"/>
                <a:cs typeface="+mn-cs"/>
              </a:rPr>
              <a:t> Historical Launch Data: Temperatures and O-ring Condition).</a:t>
            </a:r>
          </a:p>
          <a:p>
            <a:pPr marL="0" lvl="1"/>
            <a:endParaRPr lang="en-US" sz="1200" kern="1200" dirty="0">
              <a:solidFill>
                <a:schemeClr val="tx1"/>
              </a:solidFill>
              <a:latin typeface="+mn-lt"/>
              <a:ea typeface="+mn-ea"/>
              <a:cs typeface="+mn-cs"/>
            </a:endParaRPr>
          </a:p>
          <a:p>
            <a:pPr marL="0" lvl="1"/>
            <a:r>
              <a:rPr lang="en-US" sz="1200" kern="1200" dirty="0">
                <a:solidFill>
                  <a:schemeClr val="tx1"/>
                </a:solidFill>
                <a:latin typeface="+mn-lt"/>
                <a:ea typeface="+mn-ea"/>
                <a:cs typeface="+mn-cs"/>
              </a:rPr>
              <a:t>c. “</a:t>
            </a:r>
            <a:r>
              <a:rPr lang="en-US" sz="1200" kern="1200" dirty="0">
                <a:solidFill>
                  <a:schemeClr val="tx1"/>
                </a:solidFill>
                <a:effectLst/>
                <a:latin typeface="+mn-lt"/>
                <a:ea typeface="+mn-ea"/>
                <a:cs typeface="+mn-cs"/>
              </a:rPr>
              <a:t>This graph shows historical temperature data and O-ring condition for the </a:t>
            </a:r>
            <a:r>
              <a:rPr lang="en-US" sz="1200" i="1" kern="1200" dirty="0">
                <a:solidFill>
                  <a:schemeClr val="tx1"/>
                </a:solidFill>
                <a:effectLst/>
                <a:latin typeface="+mn-lt"/>
                <a:ea typeface="+mn-ea"/>
                <a:cs typeface="+mn-cs"/>
              </a:rPr>
              <a:t>Challenger</a:t>
            </a:r>
            <a:r>
              <a:rPr lang="en-US" sz="1200" kern="1200" dirty="0">
                <a:solidFill>
                  <a:schemeClr val="tx1"/>
                </a:solidFill>
                <a:effectLst/>
                <a:latin typeface="+mn-lt"/>
                <a:ea typeface="+mn-ea"/>
                <a:cs typeface="+mn-cs"/>
              </a:rPr>
              <a:t>. It also tells us that the forecast temperatures for the </a:t>
            </a:r>
            <a:r>
              <a:rPr lang="en-US" sz="1200" i="1" kern="1200" dirty="0">
                <a:solidFill>
                  <a:schemeClr val="tx1"/>
                </a:solidFill>
                <a:effectLst/>
                <a:latin typeface="+mn-lt"/>
                <a:ea typeface="+mn-ea"/>
                <a:cs typeface="+mn-cs"/>
              </a:rPr>
              <a:t>Challenger</a:t>
            </a:r>
            <a:r>
              <a:rPr lang="en-US" sz="1200" kern="1200" dirty="0">
                <a:solidFill>
                  <a:schemeClr val="tx1"/>
                </a:solidFill>
                <a:effectLst/>
                <a:latin typeface="+mn-lt"/>
                <a:ea typeface="+mn-ea"/>
                <a:cs typeface="+mn-cs"/>
              </a:rPr>
              <a:t> launch were between 26 and 29 degrees Fahrenheit. The O-ring damage is plotted along the vertical axis on the graph, and the temperature data is plotted along the horizontal axis</a:t>
            </a:r>
            <a:r>
              <a:rPr lang="en-US" sz="1200" kern="1200" dirty="0">
                <a:solidFill>
                  <a:schemeClr val="tx1"/>
                </a:solidFill>
                <a:latin typeface="+mn-lt"/>
                <a:ea typeface="+mn-ea"/>
                <a:cs typeface="+mn-cs"/>
              </a:rPr>
              <a:t>.”</a:t>
            </a:r>
          </a:p>
          <a:p>
            <a:pPr marL="0" lvl="1"/>
            <a:endParaRPr lang="en-US" sz="1200" kern="1200" dirty="0">
              <a:solidFill>
                <a:schemeClr val="tx1"/>
              </a:solidFill>
              <a:latin typeface="+mn-lt"/>
              <a:ea typeface="+mn-ea"/>
              <a:cs typeface="+mn-cs"/>
            </a:endParaRPr>
          </a:p>
          <a:p>
            <a:pPr marL="0" lvl="1"/>
            <a:r>
              <a:rPr lang="en-US" sz="1200" kern="1200" dirty="0">
                <a:solidFill>
                  <a:schemeClr val="tx1"/>
                </a:solidFill>
                <a:latin typeface="+mn-lt"/>
                <a:ea typeface="+mn-ea"/>
                <a:cs typeface="+mn-cs"/>
              </a:rPr>
              <a:t>d. “What does the graph tell us? At which temperature did the most damage occur?”</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e. “Based on this scatter-plot data for the 24 previous </a:t>
            </a:r>
            <a:r>
              <a:rPr lang="en-US" sz="1200" i="1" kern="1200" dirty="0">
                <a:solidFill>
                  <a:schemeClr val="tx1"/>
                </a:solidFill>
                <a:latin typeface="+mn-lt"/>
                <a:ea typeface="+mn-ea"/>
                <a:cs typeface="+mn-cs"/>
              </a:rPr>
              <a:t>Challenger</a:t>
            </a:r>
            <a:r>
              <a:rPr lang="en-US" sz="1200" kern="1200" dirty="0">
                <a:solidFill>
                  <a:schemeClr val="tx1"/>
                </a:solidFill>
                <a:latin typeface="+mn-lt"/>
                <a:ea typeface="+mn-ea"/>
                <a:cs typeface="+mn-cs"/>
              </a:rPr>
              <a:t> launches, would you predict a problem for the upcoming launch? Why or why not?”</a:t>
            </a:r>
          </a:p>
          <a:p>
            <a:endParaRPr lang="en-US" altLang="en-US" sz="1200" kern="1200" dirty="0">
              <a:solidFill>
                <a:schemeClr val="tx1"/>
              </a:solidFill>
              <a:latin typeface="+mn-lt"/>
              <a:ea typeface="+mn-ea"/>
              <a:cs typeface="+mn-cs"/>
            </a:endParaRPr>
          </a:p>
          <a:p>
            <a:r>
              <a:rPr lang="en-US" sz="1200" b="1" kern="1200" dirty="0">
                <a:solidFill>
                  <a:schemeClr val="tx1"/>
                </a:solidFill>
                <a:latin typeface="+mn-lt"/>
                <a:ea typeface="+mn-ea"/>
                <a:cs typeface="+mn-cs"/>
              </a:rPr>
              <a:t>Key observations:</a:t>
            </a:r>
            <a:endParaRPr lang="en-US" sz="1200" kern="1200" dirty="0">
              <a:solidFill>
                <a:schemeClr val="tx1"/>
              </a:solidFill>
              <a:latin typeface="+mn-lt"/>
              <a:ea typeface="+mn-ea"/>
              <a:cs typeface="+mn-cs"/>
            </a:endParaRPr>
          </a:p>
          <a:p>
            <a:pPr marL="137160" indent="-137160">
              <a:buFont typeface="Arial" pitchFamily="34" charset="0"/>
              <a:buChar char="•"/>
            </a:pPr>
            <a:r>
              <a:rPr lang="en-US" sz="1200" kern="1200" dirty="0">
                <a:solidFill>
                  <a:schemeClr val="tx1"/>
                </a:solidFill>
                <a:latin typeface="+mn-lt"/>
                <a:ea typeface="+mn-ea"/>
                <a:cs typeface="+mn-cs"/>
              </a:rPr>
              <a:t>Over the years, </a:t>
            </a:r>
            <a:r>
              <a:rPr lang="en-US" sz="1200" i="1" kern="1200" dirty="0">
                <a:solidFill>
                  <a:schemeClr val="tx1"/>
                </a:solidFill>
                <a:latin typeface="+mn-lt"/>
                <a:ea typeface="+mn-ea"/>
                <a:cs typeface="+mn-cs"/>
              </a:rPr>
              <a:t>Challenger</a:t>
            </a:r>
            <a:r>
              <a:rPr lang="en-US" sz="1200" kern="1200" dirty="0">
                <a:solidFill>
                  <a:schemeClr val="tx1"/>
                </a:solidFill>
                <a:latin typeface="+mn-lt"/>
                <a:ea typeface="+mn-ea"/>
                <a:cs typeface="+mn-cs"/>
              </a:rPr>
              <a:t>’s O-rings had persistent problems at cooler temperatures. Every launch below 66 degrees resulted in O-ring damage. </a:t>
            </a:r>
          </a:p>
          <a:p>
            <a:pPr marL="137160" indent="-137160">
              <a:buFont typeface="Arial" pitchFamily="34" charset="0"/>
              <a:buChar char="•"/>
            </a:pPr>
            <a:r>
              <a:rPr lang="en-US" sz="1200" kern="1200" dirty="0">
                <a:solidFill>
                  <a:schemeClr val="tx1"/>
                </a:solidFill>
                <a:latin typeface="+mn-lt"/>
                <a:ea typeface="+mn-ea"/>
                <a:cs typeface="+mn-cs"/>
              </a:rPr>
              <a:t>At or above 66 degrees, only three launches experienced some O-ring erosion.</a:t>
            </a:r>
          </a:p>
          <a:p>
            <a:pPr marL="137160" indent="-137160">
              <a:buFont typeface="Arial" pitchFamily="34" charset="0"/>
              <a:buChar char="•"/>
            </a:pPr>
            <a:r>
              <a:rPr lang="en-US" sz="1200" kern="1200" dirty="0">
                <a:solidFill>
                  <a:schemeClr val="tx1"/>
                </a:solidFill>
                <a:latin typeface="+mn-lt"/>
                <a:ea typeface="+mn-ea"/>
                <a:cs typeface="+mn-cs"/>
              </a:rPr>
              <a:t>A launch forecast of 29 degrees is </a:t>
            </a:r>
            <a:r>
              <a:rPr lang="en-US" sz="1200" i="1" kern="1200" dirty="0">
                <a:solidFill>
                  <a:schemeClr val="tx1"/>
                </a:solidFill>
                <a:latin typeface="+mn-lt"/>
                <a:ea typeface="+mn-ea"/>
                <a:cs typeface="+mn-cs"/>
              </a:rPr>
              <a:t>5.7 standard deviations</a:t>
            </a:r>
            <a:r>
              <a:rPr lang="en-US" sz="1200" kern="1200" dirty="0">
                <a:solidFill>
                  <a:schemeClr val="tx1"/>
                </a:solidFill>
                <a:latin typeface="+mn-lt"/>
                <a:ea typeface="+mn-ea"/>
                <a:cs typeface="+mn-cs"/>
              </a:rPr>
              <a:t> from the average temperature for previous launches!</a:t>
            </a:r>
          </a:p>
          <a:p>
            <a:pPr marL="137160" indent="-137160">
              <a:buFont typeface="Arial" pitchFamily="34" charset="0"/>
              <a:buChar char="•"/>
            </a:pPr>
            <a:r>
              <a:rPr lang="en-US" sz="1200" kern="1200" dirty="0">
                <a:solidFill>
                  <a:schemeClr val="tx1"/>
                </a:solidFill>
                <a:latin typeface="+mn-lt"/>
                <a:ea typeface="+mn-ea"/>
                <a:cs typeface="+mn-cs"/>
              </a:rPr>
              <a:t>The graph data clearly shows that there were serious risks of O-ring damage for a launch at 29 degrees. </a:t>
            </a:r>
            <a:endParaRPr lang="en-US" altLang="en-US" dirty="0"/>
          </a:p>
        </p:txBody>
      </p:sp>
      <p:sp>
        <p:nvSpPr>
          <p:cNvPr id="655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22AC9EAF-8222-4550-9CCE-0F40DAB63F99}" type="slidenum">
              <a:rPr lang="en-US" altLang="en-US">
                <a:latin typeface="Arial" panose="020B0604020202020204" pitchFamily="34" charset="0"/>
              </a:rPr>
              <a:pPr eaLnBrk="1" hangingPunct="1">
                <a:spcBef>
                  <a:spcPct val="0"/>
                </a:spcBef>
              </a:pPr>
              <a:t>52</a:t>
            </a:fld>
            <a:endParaRPr lang="en-US" altLang="en-US">
              <a:latin typeface="Arial" panose="020B0604020202020204" pitchFamily="34" charset="0"/>
            </a:endParaRPr>
          </a:p>
        </p:txBody>
      </p:sp>
    </p:spTree>
    <p:extLst>
      <p:ext uri="{BB962C8B-B14F-4D97-AF65-F5344CB8AC3E}">
        <p14:creationId xmlns:p14="http://schemas.microsoft.com/office/powerpoint/2010/main" val="9102956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3 min</a:t>
            </a:r>
          </a:p>
          <a:p>
            <a:endParaRPr lang="en-US" altLang="en-US" dirty="0"/>
          </a:p>
          <a:p>
            <a:pPr marL="0" lvl="1"/>
            <a:r>
              <a:rPr lang="en-US" sz="1200" kern="1200" dirty="0">
                <a:solidFill>
                  <a:schemeClr val="tx1"/>
                </a:solidFill>
                <a:latin typeface="+mn-lt"/>
                <a:ea typeface="+mn-ea"/>
                <a:cs typeface="+mn-cs"/>
              </a:rPr>
              <a:t>a.</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“What is the best way to display data? What are some effective ways you’ve displayed data in your classrooms?”</a:t>
            </a:r>
          </a:p>
          <a:p>
            <a:pPr marL="0" lvl="1"/>
            <a:endParaRPr lang="en-US" sz="1200" kern="1200" dirty="0">
              <a:solidFill>
                <a:schemeClr val="tx1"/>
              </a:solidFill>
              <a:latin typeface="+mn-lt"/>
              <a:ea typeface="+mn-ea"/>
              <a:cs typeface="+mn-cs"/>
            </a:endParaRPr>
          </a:p>
          <a:p>
            <a:pPr marL="0" lvl="1"/>
            <a:r>
              <a:rPr lang="en-US" sz="1200" kern="1200" dirty="0">
                <a:solidFill>
                  <a:schemeClr val="tx1"/>
                </a:solidFill>
                <a:latin typeface="+mn-lt"/>
                <a:ea typeface="+mn-ea"/>
                <a:cs typeface="+mn-cs"/>
              </a:rPr>
              <a:t>b. Elicit ideas from participants and record them on chart paper.</a:t>
            </a:r>
          </a:p>
          <a:p>
            <a:pPr marL="0" lvl="1"/>
            <a:endParaRPr lang="en-US" sz="1200" kern="1200" dirty="0">
              <a:solidFill>
                <a:schemeClr val="tx1"/>
              </a:solidFill>
              <a:latin typeface="+mn-lt"/>
              <a:ea typeface="+mn-ea"/>
              <a:cs typeface="+mn-cs"/>
            </a:endParaRPr>
          </a:p>
          <a:p>
            <a:pPr marL="0" lvl="1"/>
            <a:r>
              <a:rPr lang="en-US" sz="1200" kern="1200" dirty="0">
                <a:solidFill>
                  <a:schemeClr val="tx1"/>
                </a:solidFill>
                <a:latin typeface="+mn-lt"/>
                <a:ea typeface="+mn-ea"/>
                <a:cs typeface="+mn-cs"/>
              </a:rPr>
              <a:t>c.</a:t>
            </a:r>
            <a:r>
              <a:rPr lang="en-US" sz="1200" kern="1200" baseline="0" dirty="0">
                <a:solidFill>
                  <a:schemeClr val="tx1"/>
                </a:solidFill>
                <a:latin typeface="+mn-lt"/>
                <a:ea typeface="+mn-ea"/>
                <a:cs typeface="+mn-cs"/>
              </a:rPr>
              <a:t> </a:t>
            </a:r>
            <a:r>
              <a:rPr lang="en-US" sz="1200" b="1" kern="1200" baseline="0" dirty="0">
                <a:solidFill>
                  <a:schemeClr val="tx1"/>
                </a:solidFill>
                <a:latin typeface="+mn-lt"/>
                <a:ea typeface="+mn-ea"/>
                <a:cs typeface="+mn-cs"/>
              </a:rPr>
              <a:t>Emphasize: </a:t>
            </a:r>
            <a:r>
              <a:rPr lang="en-US" sz="1200" b="0" kern="1200" baseline="0" dirty="0">
                <a:solidFill>
                  <a:schemeClr val="tx1"/>
                </a:solidFill>
                <a:latin typeface="+mn-lt"/>
                <a:ea typeface="+mn-ea"/>
                <a:cs typeface="+mn-cs"/>
              </a:rPr>
              <a:t>“</a:t>
            </a:r>
            <a:r>
              <a:rPr lang="en-US" sz="1200" kern="1200" baseline="0" dirty="0">
                <a:solidFill>
                  <a:schemeClr val="tx1"/>
                </a:solidFill>
                <a:latin typeface="+mn-lt"/>
                <a:ea typeface="+mn-ea"/>
                <a:cs typeface="+mn-cs"/>
              </a:rPr>
              <a:t>T</a:t>
            </a:r>
            <a:r>
              <a:rPr lang="en-US" sz="1200" kern="1200" dirty="0">
                <a:solidFill>
                  <a:schemeClr val="tx1"/>
                </a:solidFill>
                <a:latin typeface="+mn-lt"/>
                <a:ea typeface="+mn-ea"/>
                <a:cs typeface="+mn-cs"/>
              </a:rPr>
              <a:t>he best way to display data can depend on the type of data you collect and what you need to learn from the data. Different types of graphs tell us different things.”</a:t>
            </a:r>
            <a:endParaRPr lang="en-US" altLang="en-US" dirty="0"/>
          </a:p>
        </p:txBody>
      </p:sp>
      <p:sp>
        <p:nvSpPr>
          <p:cNvPr id="675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D4141A63-98C5-4187-8C0A-C7ACBA1A909A}" type="slidenum">
              <a:rPr lang="en-US" altLang="en-US">
                <a:latin typeface="Arial" panose="020B0604020202020204" pitchFamily="34" charset="0"/>
              </a:rPr>
              <a:pPr eaLnBrk="1" hangingPunct="1">
                <a:spcBef>
                  <a:spcPct val="0"/>
                </a:spcBef>
              </a:pPr>
              <a:t>53</a:t>
            </a:fld>
            <a:endParaRPr lang="en-US" altLang="en-US">
              <a:latin typeface="Arial" panose="020B0604020202020204" pitchFamily="34" charset="0"/>
            </a:endParaRPr>
          </a:p>
        </p:txBody>
      </p:sp>
    </p:spTree>
    <p:extLst>
      <p:ext uri="{BB962C8B-B14F-4D97-AF65-F5344CB8AC3E}">
        <p14:creationId xmlns:p14="http://schemas.microsoft.com/office/powerpoint/2010/main" val="54262847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aseline="0" dirty="0"/>
              <a:t>2</a:t>
            </a:r>
            <a:r>
              <a:rPr lang="en-US" altLang="en-US" dirty="0"/>
              <a:t> min</a:t>
            </a:r>
          </a:p>
          <a:p>
            <a:endParaRPr lang="en-US" altLang="en-US" dirty="0"/>
          </a:p>
          <a:p>
            <a:pPr marL="0" lvl="1"/>
            <a:r>
              <a:rPr lang="en-US" sz="1200" kern="1200" dirty="0">
                <a:solidFill>
                  <a:schemeClr val="tx1"/>
                </a:solidFill>
                <a:latin typeface="+mn-lt"/>
                <a:ea typeface="+mn-ea"/>
                <a:cs typeface="+mn-cs"/>
              </a:rPr>
              <a:t>a. “What types of graphs and charts are you familiar with? Can you name a few?”</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b. As participant’s share their ideas, record them on chart paper.</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Possible responses:</a:t>
            </a:r>
            <a:endParaRPr lang="en-US" sz="1200" kern="1200" dirty="0">
              <a:solidFill>
                <a:schemeClr val="tx1"/>
              </a:solidFill>
              <a:latin typeface="+mn-lt"/>
              <a:ea typeface="+mn-ea"/>
              <a:cs typeface="+mn-cs"/>
            </a:endParaRPr>
          </a:p>
          <a:p>
            <a:pPr marL="137160" indent="-137160">
              <a:buFont typeface="Arial" pitchFamily="34" charset="0"/>
              <a:buChar char="•"/>
            </a:pPr>
            <a:r>
              <a:rPr lang="en-US" sz="1200" kern="1200" dirty="0">
                <a:solidFill>
                  <a:schemeClr val="tx1"/>
                </a:solidFill>
                <a:latin typeface="+mn-lt"/>
                <a:ea typeface="+mn-ea"/>
                <a:cs typeface="+mn-cs"/>
              </a:rPr>
              <a:t>Histogram</a:t>
            </a:r>
          </a:p>
          <a:p>
            <a:pPr marL="137160" indent="-137160">
              <a:buFont typeface="Arial" pitchFamily="34" charset="0"/>
              <a:buChar char="•"/>
            </a:pPr>
            <a:r>
              <a:rPr lang="en-US" sz="1200" kern="1200" dirty="0">
                <a:solidFill>
                  <a:schemeClr val="tx1"/>
                </a:solidFill>
                <a:latin typeface="+mn-lt"/>
                <a:ea typeface="+mn-ea"/>
                <a:cs typeface="+mn-cs"/>
              </a:rPr>
              <a:t>Bar graph</a:t>
            </a:r>
          </a:p>
          <a:p>
            <a:pPr marL="137160" indent="-137160">
              <a:buFont typeface="Arial" pitchFamily="34" charset="0"/>
              <a:buChar char="•"/>
            </a:pPr>
            <a:r>
              <a:rPr lang="en-US" sz="1200" kern="1200" dirty="0">
                <a:solidFill>
                  <a:schemeClr val="tx1"/>
                </a:solidFill>
                <a:latin typeface="+mn-lt"/>
                <a:ea typeface="+mn-ea"/>
                <a:cs typeface="+mn-cs"/>
              </a:rPr>
              <a:t>Line graph or chart</a:t>
            </a:r>
          </a:p>
          <a:p>
            <a:pPr marL="137160" indent="-137160">
              <a:buFont typeface="Arial" pitchFamily="34" charset="0"/>
              <a:buChar char="•"/>
            </a:pPr>
            <a:r>
              <a:rPr lang="en-US" sz="1200" kern="1200" dirty="0">
                <a:solidFill>
                  <a:schemeClr val="tx1"/>
                </a:solidFill>
                <a:latin typeface="+mn-lt"/>
                <a:ea typeface="+mn-ea"/>
                <a:cs typeface="+mn-cs"/>
              </a:rPr>
              <a:t>Scatter-plot or scatter graph</a:t>
            </a:r>
          </a:p>
          <a:p>
            <a:pPr marL="137160" indent="-137160">
              <a:buFont typeface="Arial" pitchFamily="34" charset="0"/>
              <a:buChar char="•"/>
            </a:pPr>
            <a:r>
              <a:rPr lang="en-US" sz="1200" kern="1200" dirty="0">
                <a:solidFill>
                  <a:schemeClr val="tx1"/>
                </a:solidFill>
                <a:latin typeface="+mn-lt"/>
                <a:ea typeface="+mn-ea"/>
                <a:cs typeface="+mn-cs"/>
              </a:rPr>
              <a:t>Pie chart</a:t>
            </a:r>
          </a:p>
          <a:p>
            <a:pPr marL="137160" indent="-137160">
              <a:buFont typeface="Arial" pitchFamily="34" charset="0"/>
              <a:buChar char="•"/>
            </a:pPr>
            <a:r>
              <a:rPr lang="en-US" sz="1200" kern="1200" dirty="0">
                <a:solidFill>
                  <a:schemeClr val="tx1"/>
                </a:solidFill>
                <a:latin typeface="+mn-lt"/>
                <a:ea typeface="+mn-ea"/>
                <a:cs typeface="+mn-cs"/>
              </a:rPr>
              <a:t>Stem-and-leaf plot or diagram</a:t>
            </a:r>
          </a:p>
          <a:p>
            <a:pPr marL="137160" indent="-137160">
              <a:buFont typeface="Arial" pitchFamily="34" charset="0"/>
              <a:buChar char="•"/>
            </a:pPr>
            <a:r>
              <a:rPr lang="en-US" sz="1200" kern="1200" dirty="0">
                <a:solidFill>
                  <a:schemeClr val="tx1"/>
                </a:solidFill>
                <a:latin typeface="+mn-lt"/>
                <a:ea typeface="+mn-ea"/>
                <a:cs typeface="+mn-cs"/>
              </a:rPr>
              <a:t>Box-and-whisker plot or box plot </a:t>
            </a:r>
            <a:endParaRPr lang="en-US" altLang="en-US" dirty="0"/>
          </a:p>
        </p:txBody>
      </p:sp>
      <p:sp>
        <p:nvSpPr>
          <p:cNvPr id="686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BBB004B3-A1C9-4EDF-9C2E-5B65D277B1C0}" type="slidenum">
              <a:rPr lang="en-US" altLang="en-US">
                <a:latin typeface="Arial" panose="020B0604020202020204" pitchFamily="34" charset="0"/>
              </a:rPr>
              <a:pPr eaLnBrk="1" hangingPunct="1">
                <a:spcBef>
                  <a:spcPct val="0"/>
                </a:spcBef>
              </a:pPr>
              <a:t>54</a:t>
            </a:fld>
            <a:endParaRPr lang="en-US" altLang="en-US">
              <a:latin typeface="Arial" panose="020B0604020202020204" pitchFamily="34" charset="0"/>
            </a:endParaRPr>
          </a:p>
        </p:txBody>
      </p:sp>
    </p:spTree>
    <p:extLst>
      <p:ext uri="{BB962C8B-B14F-4D97-AF65-F5344CB8AC3E}">
        <p14:creationId xmlns:p14="http://schemas.microsoft.com/office/powerpoint/2010/main" val="423307311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aseline="0" dirty="0"/>
              <a:t>Less than 1 min</a:t>
            </a:r>
          </a:p>
          <a:p>
            <a:endParaRPr lang="en-US" altLang="en-US" baseline="0" dirty="0"/>
          </a:p>
          <a:p>
            <a:pPr marL="0" lvl="1"/>
            <a:r>
              <a:rPr lang="en-US" sz="1200" kern="1200" dirty="0">
                <a:solidFill>
                  <a:schemeClr val="tx1"/>
                </a:solidFill>
                <a:latin typeface="+mn-lt"/>
                <a:ea typeface="+mn-ea"/>
                <a:cs typeface="+mn-cs"/>
              </a:rPr>
              <a:t>a. “Let’s look</a:t>
            </a:r>
            <a:r>
              <a:rPr lang="en-US" sz="1200" kern="1200" baseline="0" dirty="0">
                <a:solidFill>
                  <a:schemeClr val="tx1"/>
                </a:solidFill>
                <a:latin typeface="+mn-lt"/>
                <a:ea typeface="+mn-ea"/>
                <a:cs typeface="+mn-cs"/>
              </a:rPr>
              <a:t> at </a:t>
            </a:r>
            <a:r>
              <a:rPr lang="en-US" sz="1200" kern="1200" dirty="0">
                <a:solidFill>
                  <a:schemeClr val="tx1"/>
                </a:solidFill>
                <a:latin typeface="+mn-lt"/>
                <a:ea typeface="+mn-ea"/>
                <a:cs typeface="+mn-cs"/>
              </a:rPr>
              <a:t>some different types of graphs and charts.”</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b. “A histogram is similar to a bar graph, but it’s used for interval data and relates to only one variable. Who can tell me what interval data are?”</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Answer:</a:t>
            </a:r>
            <a:r>
              <a:rPr lang="en-US" sz="1200" kern="1200" dirty="0">
                <a:solidFill>
                  <a:schemeClr val="tx1"/>
                </a:solidFill>
                <a:latin typeface="+mn-lt"/>
                <a:ea typeface="+mn-ea"/>
                <a:cs typeface="+mn-cs"/>
              </a:rPr>
              <a:t> Interval data are a type of data measured along a scale,</a:t>
            </a:r>
            <a:r>
              <a:rPr lang="en-US" sz="1200" kern="1200" baseline="0" dirty="0">
                <a:solidFill>
                  <a:schemeClr val="tx1"/>
                </a:solidFill>
                <a:latin typeface="+mn-lt"/>
                <a:ea typeface="+mn-ea"/>
                <a:cs typeface="+mn-cs"/>
              </a:rPr>
              <a:t> and each data point is</a:t>
            </a:r>
            <a:r>
              <a:rPr lang="en-US" sz="1200" kern="1200" dirty="0">
                <a:solidFill>
                  <a:schemeClr val="tx1"/>
                </a:solidFill>
                <a:latin typeface="+mn-lt"/>
                <a:ea typeface="+mn-ea"/>
                <a:cs typeface="+mn-cs"/>
              </a:rPr>
              <a:t> equidistant from another</a:t>
            </a:r>
            <a:r>
              <a:rPr lang="en-US" sz="1200" kern="1200" baseline="0" dirty="0">
                <a:solidFill>
                  <a:schemeClr val="tx1"/>
                </a:solidFill>
                <a:latin typeface="+mn-lt"/>
                <a:ea typeface="+mn-ea"/>
                <a:cs typeface="+mn-cs"/>
              </a:rPr>
              <a:t> data point</a:t>
            </a:r>
            <a:r>
              <a:rPr lang="en-US" sz="1200" kern="1200" dirty="0">
                <a:solidFill>
                  <a:schemeClr val="tx1"/>
                </a:solidFill>
                <a:latin typeface="+mn-lt"/>
                <a:ea typeface="+mn-ea"/>
                <a:cs typeface="+mn-cs"/>
              </a:rPr>
              <a:t>.</a:t>
            </a:r>
            <a:r>
              <a:rPr lang="en-US" sz="1050" kern="1200" dirty="0">
                <a:solidFill>
                  <a:schemeClr val="tx1"/>
                </a:solidFill>
                <a:latin typeface="+mn-lt"/>
                <a:ea typeface="+mn-ea"/>
                <a:cs typeface="+mn-cs"/>
              </a:rPr>
              <a:t> </a:t>
            </a:r>
            <a:endParaRPr lang="en-US" sz="1200" kern="1200" dirty="0">
              <a:solidFill>
                <a:schemeClr val="tx1"/>
              </a:solidFill>
              <a:latin typeface="+mn-lt"/>
              <a:ea typeface="+mn-ea"/>
              <a:cs typeface="+mn-cs"/>
            </a:endParaRPr>
          </a:p>
        </p:txBody>
      </p:sp>
      <p:sp>
        <p:nvSpPr>
          <p:cNvPr id="696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7F69458C-3602-41B8-A299-4F873878B4C9}" type="slidenum">
              <a:rPr lang="en-US" altLang="en-US">
                <a:latin typeface="Arial" panose="020B0604020202020204" pitchFamily="34" charset="0"/>
              </a:rPr>
              <a:pPr eaLnBrk="1" hangingPunct="1">
                <a:spcBef>
                  <a:spcPct val="0"/>
                </a:spcBef>
              </a:pPr>
              <a:t>55</a:t>
            </a:fld>
            <a:endParaRPr lang="en-US" altLang="en-US">
              <a:latin typeface="Arial" panose="020B0604020202020204" pitchFamily="34" charset="0"/>
            </a:endParaRPr>
          </a:p>
        </p:txBody>
      </p:sp>
    </p:spTree>
    <p:extLst>
      <p:ext uri="{BB962C8B-B14F-4D97-AF65-F5344CB8AC3E}">
        <p14:creationId xmlns:p14="http://schemas.microsoft.com/office/powerpoint/2010/main" val="76952580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1</a:t>
            </a:r>
            <a:r>
              <a:rPr lang="en-US" altLang="en-US" baseline="0" dirty="0"/>
              <a:t> min</a:t>
            </a:r>
          </a:p>
          <a:p>
            <a:endParaRPr lang="en-US" altLang="en-US" baseline="0" dirty="0"/>
          </a:p>
          <a:p>
            <a:pPr marL="0" lvl="1"/>
            <a:r>
              <a:rPr lang="en-US" sz="1200" kern="1200" dirty="0">
                <a:solidFill>
                  <a:schemeClr val="tx1"/>
                </a:solidFill>
                <a:latin typeface="+mn-lt"/>
                <a:ea typeface="+mn-ea"/>
                <a:cs typeface="+mn-cs"/>
              </a:rPr>
              <a:t>a. “How are bar graphs different from histograms?”</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b. Point out that bar graphs show categorical data and typically have space between the bars. Categorical data are simply data that can be categorized. Color, grade, and size (small, medium, and large) are some examples of categories.</a:t>
            </a:r>
            <a:endParaRPr lang="en-US" altLang="en-US" dirty="0"/>
          </a:p>
        </p:txBody>
      </p:sp>
      <p:sp>
        <p:nvSpPr>
          <p:cNvPr id="706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37B6AEAA-4BD3-4834-B4EE-6E8AB419E48E}" type="slidenum">
              <a:rPr lang="en-US" altLang="en-US">
                <a:latin typeface="Arial" panose="020B0604020202020204" pitchFamily="34" charset="0"/>
              </a:rPr>
              <a:pPr eaLnBrk="1" hangingPunct="1">
                <a:spcBef>
                  <a:spcPct val="0"/>
                </a:spcBef>
              </a:pPr>
              <a:t>56</a:t>
            </a:fld>
            <a:endParaRPr lang="en-US" altLang="en-US">
              <a:latin typeface="Arial" panose="020B0604020202020204" pitchFamily="34" charset="0"/>
            </a:endParaRPr>
          </a:p>
        </p:txBody>
      </p:sp>
    </p:spTree>
    <p:extLst>
      <p:ext uri="{BB962C8B-B14F-4D97-AF65-F5344CB8AC3E}">
        <p14:creationId xmlns:p14="http://schemas.microsoft.com/office/powerpoint/2010/main" val="67308387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1 min</a:t>
            </a:r>
          </a:p>
          <a:p>
            <a:endParaRPr lang="en-US" altLang="en-US" dirty="0"/>
          </a:p>
          <a:p>
            <a:pPr marL="0" lvl="1"/>
            <a:r>
              <a:rPr lang="en-US" sz="1200" kern="1200" dirty="0">
                <a:solidFill>
                  <a:schemeClr val="tx1"/>
                </a:solidFill>
                <a:latin typeface="+mn-lt"/>
                <a:ea typeface="+mn-ea"/>
                <a:cs typeface="+mn-cs"/>
              </a:rPr>
              <a:t>a. Read the information on the slide.</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b. Ask participants, “How are line graphs similar to bar graphs?”</a:t>
            </a:r>
          </a:p>
          <a:p>
            <a:endParaRPr lang="en-US" altLang="en-US" dirty="0"/>
          </a:p>
        </p:txBody>
      </p:sp>
      <p:sp>
        <p:nvSpPr>
          <p:cNvPr id="716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03BBB8E5-FA0E-4A31-A667-95B3DE411C81}" type="slidenum">
              <a:rPr lang="en-US" altLang="en-US">
                <a:latin typeface="Arial" panose="020B0604020202020204" pitchFamily="34" charset="0"/>
              </a:rPr>
              <a:pPr eaLnBrk="1" hangingPunct="1">
                <a:spcBef>
                  <a:spcPct val="0"/>
                </a:spcBef>
              </a:pPr>
              <a:t>57</a:t>
            </a:fld>
            <a:endParaRPr lang="en-US" altLang="en-US">
              <a:latin typeface="Arial" panose="020B0604020202020204" pitchFamily="34" charset="0"/>
            </a:endParaRPr>
          </a:p>
        </p:txBody>
      </p:sp>
    </p:spTree>
    <p:extLst>
      <p:ext uri="{BB962C8B-B14F-4D97-AF65-F5344CB8AC3E}">
        <p14:creationId xmlns:p14="http://schemas.microsoft.com/office/powerpoint/2010/main" val="2788467736"/>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2 min</a:t>
            </a:r>
          </a:p>
          <a:p>
            <a:endParaRPr lang="en-US" sz="1200" kern="1200" dirty="0">
              <a:solidFill>
                <a:schemeClr val="tx1"/>
              </a:solidFill>
              <a:effectLst/>
              <a:latin typeface="+mn-lt"/>
              <a:ea typeface="+mn-ea"/>
              <a:cs typeface="+mn-cs"/>
            </a:endParaRPr>
          </a:p>
          <a:p>
            <a:pPr marL="0" lvl="1"/>
            <a:r>
              <a:rPr lang="en-US" sz="1200" kern="1200" dirty="0">
                <a:solidFill>
                  <a:schemeClr val="tx1"/>
                </a:solidFill>
                <a:latin typeface="+mn-lt"/>
                <a:ea typeface="+mn-ea"/>
                <a:cs typeface="+mn-cs"/>
              </a:rPr>
              <a:t>a. “What does a scatter plot help us see?”</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b.</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Point out that a scatter plot or diagram plots two variables along two axes and shows the pattern of relationships among the data points. The line on the graph is called a </a:t>
            </a:r>
            <a:r>
              <a:rPr lang="en-US" sz="1200" i="1" kern="1200" dirty="0">
                <a:solidFill>
                  <a:schemeClr val="tx1"/>
                </a:solidFill>
                <a:latin typeface="+mn-lt"/>
                <a:ea typeface="+mn-ea"/>
                <a:cs typeface="+mn-cs"/>
              </a:rPr>
              <a:t>trend line</a:t>
            </a:r>
            <a:r>
              <a:rPr lang="en-US" sz="1200" kern="1200" dirty="0">
                <a:solidFill>
                  <a:schemeClr val="tx1"/>
                </a:solidFill>
                <a:latin typeface="+mn-lt"/>
                <a:ea typeface="+mn-ea"/>
                <a:cs typeface="+mn-cs"/>
              </a:rPr>
              <a:t> or </a:t>
            </a:r>
            <a:r>
              <a:rPr lang="en-US" sz="1200" i="1" kern="1200" dirty="0">
                <a:solidFill>
                  <a:schemeClr val="tx1"/>
                </a:solidFill>
                <a:latin typeface="+mn-lt"/>
                <a:ea typeface="+mn-ea"/>
                <a:cs typeface="+mn-cs"/>
              </a:rPr>
              <a:t>line of best fit</a:t>
            </a:r>
            <a:r>
              <a:rPr lang="en-US" sz="1200" kern="1200" dirty="0">
                <a:solidFill>
                  <a:schemeClr val="tx1"/>
                </a:solidFill>
                <a:latin typeface="+mn-lt"/>
                <a:ea typeface="+mn-ea"/>
                <a:cs typeface="+mn-cs"/>
              </a:rPr>
              <a:t> and shows the general pattern of the data.</a:t>
            </a:r>
            <a:endParaRPr lang="en-US" sz="1800" kern="1200" dirty="0">
              <a:solidFill>
                <a:schemeClr val="tx1"/>
              </a:solidFill>
              <a:effectLst/>
              <a:latin typeface="+mn-lt"/>
              <a:ea typeface="+mn-ea"/>
              <a:cs typeface="+mn-cs"/>
            </a:endParaRPr>
          </a:p>
          <a:p>
            <a:endParaRPr lang="en-US" altLang="en-US" dirty="0"/>
          </a:p>
        </p:txBody>
      </p:sp>
      <p:sp>
        <p:nvSpPr>
          <p:cNvPr id="727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4D21BF32-BA3C-42B6-A2DD-E99FFD626CCF}" type="slidenum">
              <a:rPr lang="en-US" altLang="en-US">
                <a:latin typeface="Arial" panose="020B0604020202020204" pitchFamily="34" charset="0"/>
              </a:rPr>
              <a:pPr eaLnBrk="1" hangingPunct="1">
                <a:spcBef>
                  <a:spcPct val="0"/>
                </a:spcBef>
              </a:pPr>
              <a:t>58</a:t>
            </a:fld>
            <a:endParaRPr lang="en-US" altLang="en-US">
              <a:latin typeface="Arial" panose="020B0604020202020204" pitchFamily="34" charset="0"/>
            </a:endParaRPr>
          </a:p>
        </p:txBody>
      </p:sp>
    </p:spTree>
    <p:extLst>
      <p:ext uri="{BB962C8B-B14F-4D97-AF65-F5344CB8AC3E}">
        <p14:creationId xmlns:p14="http://schemas.microsoft.com/office/powerpoint/2010/main" val="93511950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2 min</a:t>
            </a:r>
          </a:p>
          <a:p>
            <a:endParaRPr lang="en-US" sz="1200" kern="1200" dirty="0">
              <a:solidFill>
                <a:schemeClr val="tx1"/>
              </a:solidFill>
              <a:effectLst/>
              <a:latin typeface="+mn-lt"/>
              <a:ea typeface="+mn-ea"/>
              <a:cs typeface="+mn-cs"/>
            </a:endParaRPr>
          </a:p>
          <a:p>
            <a:pPr marL="0" lvl="1"/>
            <a:r>
              <a:rPr lang="en-US" sz="1200" kern="1200" dirty="0">
                <a:solidFill>
                  <a:schemeClr val="tx1"/>
                </a:solidFill>
                <a:latin typeface="+mn-lt"/>
                <a:ea typeface="+mn-ea"/>
                <a:cs typeface="+mn-cs"/>
              </a:rPr>
              <a:t>a. “A line plot is a graph that shows data frequency along a number line. Students can learn to make this kind of graph at an early age.”</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b. “What challenges might students encounter when making a graph like this?”</a:t>
            </a:r>
            <a:r>
              <a:rPr lang="en-US" sz="1050" kern="1200" dirty="0">
                <a:solidFill>
                  <a:schemeClr val="tx1"/>
                </a:solidFill>
                <a:latin typeface="+mn-lt"/>
                <a:ea typeface="+mn-ea"/>
                <a:cs typeface="+mn-cs"/>
              </a:rPr>
              <a:t> </a:t>
            </a:r>
            <a:endParaRPr lang="en-US" sz="1200" kern="1200" dirty="0">
              <a:solidFill>
                <a:schemeClr val="tx1"/>
              </a:solidFill>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latin typeface="+mn-lt"/>
                <a:ea typeface="+mn-ea"/>
                <a:cs typeface="+mn-cs"/>
              </a:rPr>
              <a:t>c. Note that students often don’t pay attention to scale, so graph paper can help. </a:t>
            </a:r>
            <a:endParaRPr lang="en-US" sz="1200" kern="1200" dirty="0">
              <a:solidFill>
                <a:schemeClr val="tx1"/>
              </a:solidFill>
              <a:effectLst/>
              <a:latin typeface="+mn-lt"/>
              <a:ea typeface="+mn-ea"/>
              <a:cs typeface="+mn-cs"/>
            </a:endParaRPr>
          </a:p>
          <a:p>
            <a:endParaRPr lang="en-US" altLang="en-US" dirty="0"/>
          </a:p>
        </p:txBody>
      </p:sp>
      <p:sp>
        <p:nvSpPr>
          <p:cNvPr id="737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C8961245-B9B7-4D50-9FDE-E9FD1B1D9844}" type="slidenum">
              <a:rPr lang="en-US" altLang="en-US">
                <a:latin typeface="Arial" panose="020B0604020202020204" pitchFamily="34" charset="0"/>
              </a:rPr>
              <a:pPr eaLnBrk="1" hangingPunct="1">
                <a:spcBef>
                  <a:spcPct val="0"/>
                </a:spcBef>
              </a:pPr>
              <a:t>59</a:t>
            </a:fld>
            <a:endParaRPr lang="en-US" altLang="en-US">
              <a:latin typeface="Arial" panose="020B0604020202020204" pitchFamily="34" charset="0"/>
            </a:endParaRPr>
          </a:p>
        </p:txBody>
      </p:sp>
    </p:spTree>
    <p:extLst>
      <p:ext uri="{BB962C8B-B14F-4D97-AF65-F5344CB8AC3E}">
        <p14:creationId xmlns:p14="http://schemas.microsoft.com/office/powerpoint/2010/main" val="42712633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25</a:t>
            </a:r>
            <a:r>
              <a:rPr lang="en-US" baseline="0" dirty="0"/>
              <a:t> min</a:t>
            </a:r>
          </a:p>
          <a:p>
            <a:endParaRPr lang="en-US" baseline="0" dirty="0"/>
          </a:p>
          <a:p>
            <a:r>
              <a:rPr lang="en-US" sz="1200" b="1" kern="1200" dirty="0">
                <a:solidFill>
                  <a:schemeClr val="tx1"/>
                </a:solidFill>
                <a:latin typeface="+mn-lt"/>
                <a:ea typeface="+mn-ea"/>
                <a:cs typeface="+mn-cs"/>
              </a:rPr>
              <a:t>Note:</a:t>
            </a:r>
            <a:r>
              <a:rPr lang="en-US" sz="1200" kern="1200" dirty="0">
                <a:solidFill>
                  <a:schemeClr val="tx1"/>
                </a:solidFill>
                <a:latin typeface="+mn-lt"/>
                <a:ea typeface="+mn-ea"/>
                <a:cs typeface="+mn-cs"/>
              </a:rPr>
              <a:t> If you need some time to catch up on day-3 activities, you can skip this slide. However, this activity is beneficial for reviewing strategy 5 (constructing explanations) and helping participants understand why explanation building is such important work in science and beyond. </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Timing note:</a:t>
            </a:r>
            <a:r>
              <a:rPr lang="en-US" sz="1200" kern="1200" dirty="0">
                <a:solidFill>
                  <a:schemeClr val="tx1"/>
                </a:solidFill>
                <a:latin typeface="+mn-lt"/>
                <a:ea typeface="+mn-ea"/>
                <a:cs typeface="+mn-cs"/>
              </a:rPr>
              <a:t> For this segment, allot 5 minutes for reading, 10 minutes to prepare for a group share-out, and 10 minutes for the share-out. </a:t>
            </a:r>
          </a:p>
          <a:p>
            <a:pPr lvl="0"/>
            <a:endParaRPr lang="en-US" sz="1200" kern="1200" dirty="0">
              <a:solidFill>
                <a:schemeClr val="tx1"/>
              </a:solidFill>
              <a:latin typeface="+mn-lt"/>
              <a:ea typeface="+mn-ea"/>
              <a:cs typeface="+mn-cs"/>
            </a:endParaRPr>
          </a:p>
          <a:p>
            <a:pPr lvl="0"/>
            <a:r>
              <a:rPr lang="en-US" sz="1200" kern="1200" dirty="0">
                <a:solidFill>
                  <a:schemeClr val="tx1"/>
                </a:solidFill>
                <a:latin typeface="+mn-lt"/>
                <a:ea typeface="+mn-ea"/>
                <a:cs typeface="+mn-cs"/>
              </a:rPr>
              <a:t>a. Divide participants into three groups or pairs. Assign each group a number (1, 2, 3).</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b. Direct participants to three handouts:</a:t>
            </a:r>
          </a:p>
          <a:p>
            <a:pPr marL="457200" indent="-228600">
              <a:buFont typeface="+mj-lt"/>
              <a:buAutoNum type="arabicPeriod"/>
            </a:pPr>
            <a:r>
              <a:rPr lang="en-US" sz="1200" kern="1200" dirty="0">
                <a:solidFill>
                  <a:schemeClr val="tx1"/>
                </a:solidFill>
                <a:latin typeface="+mn-lt"/>
                <a:ea typeface="+mn-ea"/>
                <a:cs typeface="+mn-cs"/>
              </a:rPr>
              <a:t>Importance of Engaging Students in Constructing Scientific Explanations (handout 4.1 in PD program binder)</a:t>
            </a:r>
            <a:r>
              <a:rPr lang="en-US" sz="1200" i="1" kern="1200" dirty="0">
                <a:solidFill>
                  <a:schemeClr val="tx1"/>
                </a:solidFill>
                <a:latin typeface="+mn-lt"/>
                <a:ea typeface="+mn-ea"/>
                <a:cs typeface="+mn-cs"/>
              </a:rPr>
              <a:t> </a:t>
            </a:r>
            <a:r>
              <a:rPr lang="en-US" sz="1200" kern="1200" dirty="0">
                <a:solidFill>
                  <a:schemeClr val="tx1"/>
                </a:solidFill>
                <a:latin typeface="+mn-lt"/>
                <a:ea typeface="+mn-ea"/>
                <a:cs typeface="+mn-cs"/>
              </a:rPr>
              <a:t>(This handout describes what groups are to do with the following two handouts.)</a:t>
            </a:r>
          </a:p>
          <a:p>
            <a:pPr marL="457200" indent="-228600">
              <a:buFont typeface="+mj-lt"/>
              <a:buAutoNum type="arabicPeriod"/>
            </a:pPr>
            <a:r>
              <a:rPr lang="en-US" sz="1200" kern="1200" dirty="0">
                <a:solidFill>
                  <a:schemeClr val="tx1"/>
                </a:solidFill>
                <a:latin typeface="+mn-lt"/>
                <a:ea typeface="+mn-ea"/>
                <a:cs typeface="+mn-cs"/>
              </a:rPr>
              <a:t>Student Work from </a:t>
            </a:r>
            <a:r>
              <a:rPr lang="en-US" sz="1200" kern="1200" dirty="0" err="1">
                <a:solidFill>
                  <a:schemeClr val="tx1"/>
                </a:solidFill>
                <a:latin typeface="+mn-lt"/>
                <a:ea typeface="+mn-ea"/>
                <a:cs typeface="+mn-cs"/>
              </a:rPr>
              <a:t>Zembal</a:t>
            </a:r>
            <a:r>
              <a:rPr lang="en-US" sz="1200" kern="1200" dirty="0">
                <a:solidFill>
                  <a:schemeClr val="tx1"/>
                </a:solidFill>
                <a:latin typeface="+mn-lt"/>
                <a:ea typeface="+mn-ea"/>
                <a:cs typeface="+mn-cs"/>
              </a:rPr>
              <a:t>-Saul Book </a:t>
            </a:r>
            <a:r>
              <a:rPr lang="en-US" sz="1200" i="1" kern="1200" dirty="0">
                <a:solidFill>
                  <a:schemeClr val="tx1"/>
                </a:solidFill>
                <a:latin typeface="+mn-lt"/>
                <a:ea typeface="+mn-ea"/>
                <a:cs typeface="+mn-cs"/>
              </a:rPr>
              <a:t>What’s Your Evidence</a:t>
            </a:r>
            <a:r>
              <a:rPr lang="en-US" sz="1200" kern="1200" dirty="0">
                <a:solidFill>
                  <a:schemeClr val="tx1"/>
                </a:solidFill>
                <a:latin typeface="+mn-lt"/>
                <a:ea typeface="+mn-ea"/>
                <a:cs typeface="+mn-cs"/>
              </a:rPr>
              <a:t>? (handout 4.2 in PD binder) (Group 1’s task is linked to this handout.)</a:t>
            </a:r>
          </a:p>
          <a:p>
            <a:pPr marL="457200" indent="-228600">
              <a:buFont typeface="+mj-lt"/>
              <a:buAutoNum type="arabicPeriod"/>
            </a:pPr>
            <a:r>
              <a:rPr lang="en-US" sz="1200" kern="1200" dirty="0">
                <a:solidFill>
                  <a:schemeClr val="tx1"/>
                </a:solidFill>
                <a:latin typeface="+mn-lt"/>
                <a:ea typeface="+mn-ea"/>
                <a:cs typeface="+mn-cs"/>
              </a:rPr>
              <a:t>Benefits of Engaging Students in Constructing</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Scientific Explanations (handout 4.3 in PD binder) (Tasks for Groups 2 and 3 are linked to this handout.)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c. After participants have read the designated handouts for their groups and completed their assigned tasks, invite them to share out.  </a:t>
            </a:r>
          </a:p>
        </p:txBody>
      </p:sp>
      <p:sp>
        <p:nvSpPr>
          <p:cNvPr id="4" name="Slide Number Placeholder 3"/>
          <p:cNvSpPr>
            <a:spLocks noGrp="1"/>
          </p:cNvSpPr>
          <p:nvPr>
            <p:ph type="sldNum" sz="quarter" idx="10"/>
          </p:nvPr>
        </p:nvSpPr>
        <p:spPr/>
        <p:txBody>
          <a:bodyPr/>
          <a:lstStyle/>
          <a:p>
            <a:fld id="{458BEC4D-D1F7-4625-B0BA-2126EAFE9E6D}" type="slidenum">
              <a:rPr lang="en-US" smtClean="0"/>
              <a:pPr/>
              <a:t>6</a:t>
            </a:fld>
            <a:endParaRPr lang="en-US"/>
          </a:p>
        </p:txBody>
      </p:sp>
    </p:spTree>
    <p:extLst>
      <p:ext uri="{BB962C8B-B14F-4D97-AF65-F5344CB8AC3E}">
        <p14:creationId xmlns:p14="http://schemas.microsoft.com/office/powerpoint/2010/main" val="2979290518"/>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Less than 1 min</a:t>
            </a:r>
          </a:p>
          <a:p>
            <a:endParaRPr lang="en-US" dirty="0"/>
          </a:p>
          <a:p>
            <a:pPr marL="0" marR="0" lvl="1"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a. “In addition to showing data frequency, line plots also show gaps in data, clusters of data, and outliers.”</a:t>
            </a:r>
          </a:p>
          <a:p>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60</a:t>
            </a:fld>
            <a:endParaRPr lang="en-US"/>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min</a:t>
            </a:r>
          </a:p>
          <a:p>
            <a:endParaRPr lang="en-US" dirty="0"/>
          </a:p>
          <a:p>
            <a:pPr marL="0" lvl="1"/>
            <a:r>
              <a:rPr lang="en-US" sz="1200" kern="1200" dirty="0">
                <a:solidFill>
                  <a:schemeClr val="tx1"/>
                </a:solidFill>
                <a:latin typeface="+mn-lt"/>
                <a:ea typeface="+mn-ea"/>
                <a:cs typeface="+mn-cs"/>
              </a:rPr>
              <a:t>a. “Kindergarten students most often use picture graphs, or pictographs, to display data, as we saw in the lessons on weather.”</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b. “How does this graph relate to other graphs we’ve discussed?” </a:t>
            </a:r>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61</a:t>
            </a:fld>
            <a:endParaRPr lang="en-US"/>
          </a:p>
        </p:txBody>
      </p:sp>
    </p:spTree>
    <p:extLst>
      <p:ext uri="{BB962C8B-B14F-4D97-AF65-F5344CB8AC3E}">
        <p14:creationId xmlns:p14="http://schemas.microsoft.com/office/powerpoint/2010/main" val="3822356179"/>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Less</a:t>
            </a:r>
            <a:r>
              <a:rPr lang="en-US" baseline="0" dirty="0"/>
              <a:t> than 1 min</a:t>
            </a:r>
          </a:p>
          <a:p>
            <a:endParaRPr lang="en-US" baseline="0" dirty="0"/>
          </a:p>
          <a:p>
            <a:pPr marL="0" lvl="1"/>
            <a:r>
              <a:rPr lang="en-US" sz="1200" kern="1200" dirty="0">
                <a:solidFill>
                  <a:schemeClr val="tx1"/>
                </a:solidFill>
                <a:latin typeface="+mn-lt"/>
                <a:ea typeface="+mn-ea"/>
                <a:cs typeface="+mn-cs"/>
              </a:rPr>
              <a:t>a. Read the information on the slide.</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b. “This type of graph is also similar to a histogram placed on its side, but it can display more information. You also see the exact data points rather than just the intervals.” </a:t>
            </a:r>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62</a:t>
            </a:fld>
            <a:endParaRPr lang="en-US"/>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1 min</a:t>
            </a:r>
          </a:p>
          <a:p>
            <a:endParaRPr lang="en-US" dirty="0"/>
          </a:p>
          <a:p>
            <a:pPr marL="0" lvl="1"/>
            <a:r>
              <a:rPr lang="en-US" sz="1200" kern="1200" dirty="0">
                <a:solidFill>
                  <a:schemeClr val="tx1"/>
                </a:solidFill>
                <a:latin typeface="+mn-lt"/>
                <a:ea typeface="+mn-ea"/>
                <a:cs typeface="+mn-cs"/>
              </a:rPr>
              <a:t>a. “Circle graphs or pie charts represent categorical data as percentages. Students can use pie charts to compare data in terms of percentages or fractions of the whole.” </a:t>
            </a:r>
          </a:p>
          <a:p>
            <a:pPr marL="0" lvl="1"/>
            <a:endParaRPr lang="en-US" sz="1200" kern="1200" dirty="0">
              <a:solidFill>
                <a:schemeClr val="tx1"/>
              </a:solidFill>
              <a:latin typeface="+mn-lt"/>
              <a:ea typeface="+mn-ea"/>
              <a:cs typeface="+mn-cs"/>
            </a:endParaRPr>
          </a:p>
          <a:p>
            <a:pPr marL="0" lvl="1"/>
            <a:r>
              <a:rPr lang="en-US" sz="1200" kern="1200" dirty="0">
                <a:solidFill>
                  <a:schemeClr val="tx1"/>
                </a:solidFill>
                <a:latin typeface="+mn-lt"/>
                <a:ea typeface="+mn-ea"/>
                <a:cs typeface="+mn-cs"/>
              </a:rPr>
              <a:t>b. “How is a circle graph similar to a bar graph?”</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c. Highlight some of the categories and percentages of the circle graph on the slide.</a:t>
            </a:r>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63</a:t>
            </a:fld>
            <a:endParaRPr lang="en-US"/>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5 min</a:t>
            </a:r>
          </a:p>
          <a:p>
            <a:endParaRPr lang="en-US" altLang="en-US" dirty="0"/>
          </a:p>
          <a:p>
            <a:pPr marL="0" lvl="1"/>
            <a:r>
              <a:rPr lang="en-US" sz="1200" kern="1200" dirty="0">
                <a:solidFill>
                  <a:schemeClr val="tx1"/>
                </a:solidFill>
                <a:latin typeface="+mn-lt"/>
                <a:ea typeface="+mn-ea"/>
                <a:cs typeface="+mn-cs"/>
              </a:rPr>
              <a:t>a. “The National Center for Education Statistics has some very nice resources for students on its website. Let’s look at some of the graphs they can create and the graphing tutorial they can use.”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b. Quickly tour the NCES Kids’ Zone Create a Graph web site and show participants how to use the Create a Graph Tutorial (https://nces.ed.gov/nceskids/help/user_guide/graph/index.asp). </a:t>
            </a:r>
            <a:endParaRPr lang="en-US" altLang="en-US" dirty="0"/>
          </a:p>
        </p:txBody>
      </p:sp>
      <p:sp>
        <p:nvSpPr>
          <p:cNvPr id="757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C877CB01-3B67-47AE-9618-82A4D29FD474}" type="slidenum">
              <a:rPr lang="en-US" altLang="en-US">
                <a:latin typeface="Arial" panose="020B0604020202020204" pitchFamily="34" charset="0"/>
              </a:rPr>
              <a:pPr eaLnBrk="1" hangingPunct="1">
                <a:spcBef>
                  <a:spcPct val="0"/>
                </a:spcBef>
              </a:pPr>
              <a:t>64</a:t>
            </a:fld>
            <a:endParaRPr lang="en-US" altLang="en-US">
              <a:latin typeface="Arial" panose="020B0604020202020204" pitchFamily="34" charset="0"/>
            </a:endParaRPr>
          </a:p>
        </p:txBody>
      </p:sp>
    </p:spTree>
    <p:extLst>
      <p:ext uri="{BB962C8B-B14F-4D97-AF65-F5344CB8AC3E}">
        <p14:creationId xmlns:p14="http://schemas.microsoft.com/office/powerpoint/2010/main" val="266554491"/>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Less than 1</a:t>
            </a:r>
            <a:r>
              <a:rPr lang="en-US" sz="1200" kern="1200" baseline="0" dirty="0">
                <a:solidFill>
                  <a:schemeClr val="tx1"/>
                </a:solidFill>
                <a:effectLst/>
                <a:latin typeface="+mn-lt"/>
                <a:ea typeface="+mn-ea"/>
                <a:cs typeface="+mn-cs"/>
              </a:rPr>
              <a:t> min</a:t>
            </a:r>
          </a:p>
          <a:p>
            <a:endParaRPr lang="en-US" sz="1200" kern="1200" baseline="0" dirty="0">
              <a:solidFill>
                <a:schemeClr val="tx1"/>
              </a:solidFill>
              <a:effectLst/>
              <a:latin typeface="+mn-lt"/>
              <a:ea typeface="+mn-ea"/>
              <a:cs typeface="+mn-cs"/>
            </a:endParaRPr>
          </a:p>
          <a:p>
            <a:pPr marL="0" lvl="1"/>
            <a:r>
              <a:rPr lang="en-US" sz="1200" b="1" kern="1200" dirty="0">
                <a:solidFill>
                  <a:schemeClr val="tx1"/>
                </a:solidFill>
                <a:latin typeface="+mn-lt"/>
                <a:ea typeface="+mn-ea"/>
                <a:cs typeface="+mn-cs"/>
              </a:rPr>
              <a:t>Note: </a:t>
            </a:r>
            <a:r>
              <a:rPr lang="en-US" sz="1200" kern="1200" dirty="0">
                <a:solidFill>
                  <a:schemeClr val="tx1"/>
                </a:solidFill>
                <a:latin typeface="+mn-lt"/>
                <a:ea typeface="+mn-ea"/>
                <a:cs typeface="+mn-cs"/>
              </a:rPr>
              <a:t>If time is running short, skip this activity and move on to </a:t>
            </a:r>
            <a:r>
              <a:rPr lang="en-US" sz="1200" kern="1200">
                <a:solidFill>
                  <a:schemeClr val="tx1"/>
                </a:solidFill>
                <a:latin typeface="+mn-lt"/>
                <a:ea typeface="+mn-ea"/>
                <a:cs typeface="+mn-cs"/>
              </a:rPr>
              <a:t>slide</a:t>
            </a:r>
            <a:r>
              <a:rPr lang="en-US" sz="1200" kern="1200" baseline="0">
                <a:solidFill>
                  <a:schemeClr val="tx1"/>
                </a:solidFill>
                <a:latin typeface="+mn-lt"/>
                <a:ea typeface="+mn-ea"/>
                <a:cs typeface="+mn-cs"/>
              </a:rPr>
              <a:t> 73 </a:t>
            </a:r>
            <a:r>
              <a:rPr lang="en-US" sz="1200" kern="1200" baseline="0" dirty="0">
                <a:solidFill>
                  <a:schemeClr val="tx1"/>
                </a:solidFill>
                <a:latin typeface="+mn-lt"/>
                <a:ea typeface="+mn-ea"/>
                <a:cs typeface="+mn-cs"/>
              </a:rPr>
              <a:t>(reflect on the content deepening focus question)</a:t>
            </a:r>
            <a:r>
              <a:rPr lang="en-US" sz="1200" kern="1200" dirty="0">
                <a:solidFill>
                  <a:schemeClr val="tx1"/>
                </a:solidFill>
                <a:latin typeface="+mn-lt"/>
                <a:ea typeface="+mn-ea"/>
                <a:cs typeface="+mn-cs"/>
              </a:rPr>
              <a:t>.</a:t>
            </a:r>
          </a:p>
          <a:p>
            <a:pPr marL="0" lvl="1"/>
            <a:endParaRPr lang="en-US" sz="1200" kern="1200" dirty="0">
              <a:solidFill>
                <a:schemeClr val="tx1"/>
              </a:solidFill>
              <a:latin typeface="+mn-lt"/>
              <a:ea typeface="+mn-ea"/>
              <a:cs typeface="+mn-cs"/>
            </a:endParaRPr>
          </a:p>
          <a:p>
            <a:pPr marL="0" lvl="1"/>
            <a:r>
              <a:rPr lang="en-US" sz="1200" kern="1200" dirty="0">
                <a:solidFill>
                  <a:schemeClr val="tx1"/>
                </a:solidFill>
                <a:latin typeface="+mn-lt"/>
                <a:ea typeface="+mn-ea"/>
                <a:cs typeface="+mn-cs"/>
              </a:rPr>
              <a:t>a. “Is it OK to text on a cell phone while you’re driving? What if we wanted to see how distraction affects reaction time?”</a:t>
            </a:r>
          </a:p>
          <a:p>
            <a:pPr marL="0" lvl="1"/>
            <a:endParaRPr lang="en-US" sz="1200" kern="1200" dirty="0">
              <a:solidFill>
                <a:schemeClr val="tx1"/>
              </a:solidFill>
              <a:latin typeface="+mn-lt"/>
              <a:ea typeface="+mn-ea"/>
              <a:cs typeface="+mn-cs"/>
            </a:endParaRPr>
          </a:p>
          <a:p>
            <a:pPr marL="0" lvl="1"/>
            <a:r>
              <a:rPr lang="en-US" sz="1200" kern="1200" dirty="0">
                <a:solidFill>
                  <a:schemeClr val="tx1"/>
                </a:solidFill>
                <a:latin typeface="+mn-lt"/>
                <a:ea typeface="+mn-ea"/>
                <a:cs typeface="+mn-cs"/>
              </a:rPr>
              <a:t>b. “Next, we’ll apply what we’ve been learning about graphs and collect some data on reaction time that we can display.”</a:t>
            </a:r>
          </a:p>
        </p:txBody>
      </p:sp>
      <p:sp>
        <p:nvSpPr>
          <p:cNvPr id="4" name="Slide Number Placeholder 3"/>
          <p:cNvSpPr>
            <a:spLocks noGrp="1"/>
          </p:cNvSpPr>
          <p:nvPr>
            <p:ph type="sldNum" sz="quarter" idx="10"/>
          </p:nvPr>
        </p:nvSpPr>
        <p:spPr/>
        <p:txBody>
          <a:bodyPr/>
          <a:lstStyle/>
          <a:p>
            <a:fld id="{458BEC4D-D1F7-4625-B0BA-2126EAFE9E6D}" type="slidenum">
              <a:rPr lang="en-US" smtClean="0"/>
              <a:pPr/>
              <a:t>65</a:t>
            </a:fld>
            <a:endParaRPr lang="en-US"/>
          </a:p>
        </p:txBody>
      </p:sp>
    </p:spTree>
    <p:extLst>
      <p:ext uri="{BB962C8B-B14F-4D97-AF65-F5344CB8AC3E}">
        <p14:creationId xmlns:p14="http://schemas.microsoft.com/office/powerpoint/2010/main" val="3657349175"/>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2 min</a:t>
            </a:r>
          </a:p>
          <a:p>
            <a:endParaRPr lang="en-US" dirty="0"/>
          </a:p>
          <a:p>
            <a:pPr marL="0" indent="0">
              <a:buAutoNum type="alphaLcPeriod"/>
            </a:pPr>
            <a:r>
              <a:rPr lang="en-US" sz="1200" kern="1200" dirty="0">
                <a:solidFill>
                  <a:schemeClr val="tx1"/>
                </a:solidFill>
                <a:latin typeface="+mn-lt"/>
                <a:ea typeface="+mn-ea"/>
                <a:cs typeface="+mn-cs"/>
              </a:rPr>
              <a:t>“This experiment is simple. You and a partner will test reaction time for catching a ruler with and without a distraction. One partner will drop a ruler 10 times, and the other partner will try to catch it. You’ll record the measurements you collect and then switch roles. First, you’ll perform the experiment without any distractions, and then you’ll perform it again with a distraction.”</a:t>
            </a:r>
          </a:p>
          <a:p>
            <a:pPr marL="228600" indent="-228600">
              <a:buAutoNum type="alphaLcPeriod"/>
            </a:pPr>
            <a:endParaRPr lang="en-US" sz="1200" b="0" kern="1200" dirty="0">
              <a:solidFill>
                <a:schemeClr val="tx1"/>
              </a:solidFill>
              <a:latin typeface="+mn-lt"/>
              <a:ea typeface="+mn-ea"/>
              <a:cs typeface="+mn-cs"/>
            </a:endParaRPr>
          </a:p>
          <a:p>
            <a:pPr marL="0" indent="0">
              <a:buNone/>
            </a:pPr>
            <a:r>
              <a:rPr lang="en-US" sz="1200" b="0" kern="1200" dirty="0">
                <a:solidFill>
                  <a:schemeClr val="tx1"/>
                </a:solidFill>
                <a:latin typeface="+mn-lt"/>
                <a:ea typeface="+mn-ea"/>
                <a:cs typeface="+mn-cs"/>
              </a:rPr>
              <a:t>b. Have participants pair up with an elbow partner.</a:t>
            </a:r>
            <a:r>
              <a:rPr lang="en-US" sz="1200" b="0" kern="1200" baseline="0" dirty="0">
                <a:solidFill>
                  <a:schemeClr val="tx1"/>
                </a:solidFill>
                <a:latin typeface="+mn-lt"/>
                <a:ea typeface="+mn-ea"/>
                <a:cs typeface="+mn-cs"/>
              </a:rPr>
              <a:t> Then give each pair a 30-cm ruler.</a:t>
            </a:r>
            <a:endParaRPr lang="en-US" b="0"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66</a:t>
            </a:fld>
            <a:endParaRPr lang="en-US"/>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lvl="1" fontAlgn="base"/>
            <a:r>
              <a:rPr lang="en-US" sz="1200" u="none" strike="noStrike" kern="1200" dirty="0">
                <a:solidFill>
                  <a:schemeClr val="tx1"/>
                </a:solidFill>
                <a:effectLst/>
                <a:latin typeface="+mn-lt"/>
                <a:ea typeface="+mn-ea"/>
                <a:cs typeface="+mn-cs"/>
              </a:rPr>
              <a:t>15 min</a:t>
            </a:r>
          </a:p>
          <a:p>
            <a:pPr marL="0" lvl="1" fontAlgn="base"/>
            <a:endParaRPr lang="en-US" sz="1200" u="none" strike="noStrike" kern="1200" dirty="0">
              <a:solidFill>
                <a:schemeClr val="tx1"/>
              </a:solidFill>
              <a:effectLst/>
              <a:latin typeface="+mn-lt"/>
              <a:ea typeface="+mn-ea"/>
              <a:cs typeface="+mn-cs"/>
            </a:endParaRPr>
          </a:p>
          <a:p>
            <a:pPr marL="0" lvl="1" fontAlgn="base"/>
            <a:r>
              <a:rPr lang="en-US" sz="1200" u="none" strike="noStrike" kern="1200" dirty="0">
                <a:solidFill>
                  <a:schemeClr val="tx1"/>
                </a:solidFill>
                <a:effectLst/>
                <a:latin typeface="+mn-lt"/>
                <a:ea typeface="+mn-ea"/>
                <a:cs typeface="+mn-cs"/>
              </a:rPr>
              <a:t>a. Walk participants through the instructions on the slide. Then pair up with a volunteer and model for participants how to drop the ruler and collect the data.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b. Have pairs practice at least one drop per person before they begin the investigation.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c. As pairs practice, circulate around the room and make sure everyone is following the instructions correctly.</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Note:</a:t>
            </a:r>
            <a:r>
              <a:rPr lang="en-US" sz="1200" kern="1200" dirty="0">
                <a:solidFill>
                  <a:schemeClr val="tx1"/>
                </a:solidFill>
                <a:latin typeface="+mn-lt"/>
                <a:ea typeface="+mn-ea"/>
                <a:cs typeface="+mn-cs"/>
              </a:rPr>
              <a:t> If the ruler drops to the ground without being caught, have pairs record a score of 30, since 0 would be perfect score.    </a:t>
            </a:r>
            <a:r>
              <a:rPr lang="en-US" sz="1050" kern="1200" dirty="0">
                <a:solidFill>
                  <a:schemeClr val="tx1"/>
                </a:solidFill>
                <a:latin typeface="+mn-lt"/>
                <a:ea typeface="+mn-ea"/>
                <a:cs typeface="+mn-cs"/>
              </a:rPr>
              <a:t> </a:t>
            </a:r>
            <a:endParaRPr lang="en-US" sz="1200" kern="1200" dirty="0">
              <a:solidFill>
                <a:schemeClr val="tx1"/>
              </a:solidFill>
              <a:latin typeface="+mn-lt"/>
              <a:ea typeface="+mn-ea"/>
              <a:cs typeface="+mn-cs"/>
            </a:endParaRP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d. After pairs have completed all of the trials and recorded their results, have them repeat the same investigation. But this time, direct the partner dropping the ruler to distract the other partner by asking questions that will make him or her think (e.g., “What did you have for dinner last night?” or “What is 12 + 3 − 7?”). Each partner should perform 10 drops and record the measurement for each drop and the mean average of the results.</a:t>
            </a:r>
            <a:r>
              <a:rPr lang="en-US" dirty="0"/>
              <a:t> </a:t>
            </a:r>
            <a:endParaRPr lang="en-US" sz="1200" kern="1200" dirty="0">
              <a:solidFill>
                <a:schemeClr val="tx1"/>
              </a:solidFill>
              <a:latin typeface="+mn-lt"/>
              <a:ea typeface="+mn-ea"/>
              <a:cs typeface="+mn-cs"/>
            </a:endParaRPr>
          </a:p>
        </p:txBody>
      </p:sp>
      <p:sp>
        <p:nvSpPr>
          <p:cNvPr id="768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8492BBD1-954E-4509-9457-7C9427CE75AD}" type="slidenum">
              <a:rPr lang="en-US" altLang="en-US">
                <a:latin typeface="Arial" panose="020B0604020202020204" pitchFamily="34" charset="0"/>
              </a:rPr>
              <a:pPr eaLnBrk="1" hangingPunct="1">
                <a:spcBef>
                  <a:spcPct val="0"/>
                </a:spcBef>
              </a:pPr>
              <a:t>67</a:t>
            </a:fld>
            <a:endParaRPr lang="en-US" altLang="en-US">
              <a:latin typeface="Arial" panose="020B0604020202020204" pitchFamily="34" charset="0"/>
            </a:endParaRPr>
          </a:p>
        </p:txBody>
      </p:sp>
    </p:spTree>
    <p:extLst>
      <p:ext uri="{BB962C8B-B14F-4D97-AF65-F5344CB8AC3E}">
        <p14:creationId xmlns:p14="http://schemas.microsoft.com/office/powerpoint/2010/main" val="2347343721"/>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5 min</a:t>
            </a:r>
          </a:p>
          <a:p>
            <a:endParaRPr lang="en-US" dirty="0"/>
          </a:p>
          <a:p>
            <a:pPr marL="0" lvl="1" fontAlgn="base"/>
            <a:r>
              <a:rPr lang="en-US" sz="1200" u="none" strike="noStrike" kern="1200" dirty="0">
                <a:solidFill>
                  <a:schemeClr val="tx1"/>
                </a:solidFill>
                <a:effectLst/>
                <a:latin typeface="+mn-lt"/>
                <a:ea typeface="+mn-ea"/>
                <a:cs typeface="+mn-cs"/>
              </a:rPr>
              <a:t>a. After the investigation, have pairs compare their mean averages for each set of 10 drops with and without distraction.</a:t>
            </a:r>
          </a:p>
          <a:p>
            <a:pPr marL="0" lvl="1" fontAlgn="base"/>
            <a:endParaRPr lang="en-US" sz="1200" u="none" strike="noStrike" kern="1200" dirty="0">
              <a:solidFill>
                <a:schemeClr val="tx1"/>
              </a:solidFill>
              <a:effectLst/>
              <a:latin typeface="+mn-lt"/>
              <a:ea typeface="+mn-ea"/>
              <a:cs typeface="+mn-cs"/>
            </a:endParaRPr>
          </a:p>
          <a:p>
            <a:pPr marL="0" lvl="1" fontAlgn="base"/>
            <a:r>
              <a:rPr lang="en-US" sz="1200" u="none" strike="noStrike" kern="1200" dirty="0">
                <a:solidFill>
                  <a:schemeClr val="tx1"/>
                </a:solidFill>
                <a:effectLst/>
                <a:latin typeface="+mn-lt"/>
                <a:ea typeface="+mn-ea"/>
                <a:cs typeface="+mn-cs"/>
              </a:rPr>
              <a:t>b. Then have pairs briefly discuss their findings with another pair of participants.</a:t>
            </a:r>
          </a:p>
          <a:p>
            <a:pPr lvl="1" fontAlgn="base"/>
            <a:endParaRPr lang="en-US" sz="1200" u="none" strike="noStrike" kern="1200" dirty="0">
              <a:solidFill>
                <a:schemeClr val="tx1"/>
              </a:solidFill>
              <a:effectLst/>
              <a:latin typeface="+mn-lt"/>
              <a:ea typeface="+mn-ea"/>
              <a:cs typeface="+mn-cs"/>
            </a:endParaRPr>
          </a:p>
          <a:p>
            <a:pPr marL="0" lvl="1" fontAlgn="base"/>
            <a:r>
              <a:rPr lang="en-US" sz="1200" u="none" strike="noStrike" kern="1200" dirty="0">
                <a:solidFill>
                  <a:schemeClr val="tx1"/>
                </a:solidFill>
                <a:effectLst/>
                <a:latin typeface="+mn-lt"/>
                <a:ea typeface="+mn-ea"/>
                <a:cs typeface="+mn-cs"/>
              </a:rPr>
              <a:t>c. Next, discuss as a group what type of graph or chart they would choose to display their data.  </a:t>
            </a:r>
          </a:p>
          <a:p>
            <a:pPr marL="0" lvl="1" fontAlgn="base"/>
            <a:endParaRPr lang="en-US" sz="1200" u="none" strike="noStrike"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458BEC4D-D1F7-4625-B0BA-2126EAFE9E6D}" type="slidenum">
              <a:rPr lang="en-US" smtClean="0"/>
              <a:pPr/>
              <a:t>68</a:t>
            </a:fld>
            <a:endParaRPr lang="en-US"/>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1</a:t>
            </a:r>
            <a:r>
              <a:rPr lang="en-US" altLang="en-US" baseline="0" dirty="0"/>
              <a:t> min</a:t>
            </a:r>
          </a:p>
          <a:p>
            <a:endParaRPr lang="en-US" altLang="en-US" baseline="0" dirty="0"/>
          </a:p>
          <a:p>
            <a:pPr marL="0" lvl="1" fontAlgn="base"/>
            <a:r>
              <a:rPr lang="en-US" sz="1200" u="none" strike="noStrike" kern="1200" dirty="0">
                <a:solidFill>
                  <a:schemeClr val="tx1"/>
                </a:solidFill>
                <a:effectLst/>
                <a:latin typeface="+mn-lt"/>
                <a:ea typeface="+mn-ea"/>
                <a:cs typeface="+mn-cs"/>
              </a:rPr>
              <a:t>a. “The sample bar graph </a:t>
            </a:r>
            <a:r>
              <a:rPr lang="en-US" sz="1050" u="none" strike="noStrike" kern="1200" dirty="0">
                <a:solidFill>
                  <a:schemeClr val="tx1"/>
                </a:solidFill>
                <a:effectLst/>
                <a:latin typeface="+mn-lt"/>
                <a:ea typeface="+mn-ea"/>
                <a:cs typeface="+mn-cs"/>
              </a:rPr>
              <a:t> </a:t>
            </a:r>
            <a:r>
              <a:rPr lang="en-US" sz="1200" u="none" strike="noStrike" kern="1200" dirty="0">
                <a:solidFill>
                  <a:schemeClr val="tx1"/>
                </a:solidFill>
                <a:effectLst/>
                <a:latin typeface="+mn-lt"/>
                <a:ea typeface="+mn-ea"/>
                <a:cs typeface="+mn-cs"/>
              </a:rPr>
              <a:t>on this slide is one way we could display our data.”</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b. “What does the graph tell us? Is reaction time better with or without a distraction? How do you know?” </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Ideal response:</a:t>
            </a:r>
            <a:r>
              <a:rPr lang="en-US" sz="1200" kern="1200" dirty="0">
                <a:solidFill>
                  <a:schemeClr val="tx1"/>
                </a:solidFill>
                <a:latin typeface="+mn-lt"/>
                <a:ea typeface="+mn-ea"/>
                <a:cs typeface="+mn-cs"/>
              </a:rPr>
              <a:t> The graph shows that in all but one instance (Juan), reaction time is better without a distraction. </a:t>
            </a:r>
            <a:r>
              <a:rPr lang="en-US" sz="1050" kern="1200" dirty="0">
                <a:solidFill>
                  <a:schemeClr val="tx1"/>
                </a:solidFill>
                <a:latin typeface="+mn-lt"/>
                <a:ea typeface="+mn-ea"/>
                <a:cs typeface="+mn-cs"/>
              </a:rPr>
              <a:t> </a:t>
            </a:r>
            <a:endParaRPr lang="en-US" sz="1200" kern="1200" dirty="0">
              <a:solidFill>
                <a:schemeClr val="tx1"/>
              </a:solidFill>
              <a:latin typeface="+mn-lt"/>
              <a:ea typeface="+mn-ea"/>
              <a:cs typeface="+mn-cs"/>
            </a:endParaRPr>
          </a:p>
          <a:p>
            <a:endParaRPr lang="en-US" altLang="en-US" dirty="0"/>
          </a:p>
        </p:txBody>
      </p:sp>
      <p:sp>
        <p:nvSpPr>
          <p:cNvPr id="788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580E6C5D-98B7-4E1E-B056-E30DD7D3C9DD}" type="slidenum">
              <a:rPr lang="en-US" altLang="en-US"/>
              <a:pPr eaLnBrk="1" hangingPunct="1"/>
              <a:t>69</a:t>
            </a:fld>
            <a:endParaRPr lang="en-US" altLang="en-US"/>
          </a:p>
        </p:txBody>
      </p:sp>
    </p:spTree>
    <p:extLst>
      <p:ext uri="{BB962C8B-B14F-4D97-AF65-F5344CB8AC3E}">
        <p14:creationId xmlns:p14="http://schemas.microsoft.com/office/powerpoint/2010/main" val="17083419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10 min</a:t>
            </a:r>
            <a:endParaRPr lang="en-US" baseline="0" dirty="0"/>
          </a:p>
          <a:p>
            <a:endParaRPr lang="en-US" baseline="0" dirty="0"/>
          </a:p>
          <a:p>
            <a:r>
              <a:rPr lang="en-US" sz="1200" b="1" kern="1200" dirty="0">
                <a:solidFill>
                  <a:schemeClr val="tx1"/>
                </a:solidFill>
                <a:latin typeface="+mn-lt"/>
                <a:ea typeface="+mn-ea"/>
                <a:cs typeface="+mn-cs"/>
              </a:rPr>
              <a:t>Note:</a:t>
            </a:r>
            <a:r>
              <a:rPr lang="en-US" sz="1200" kern="1200" dirty="0">
                <a:solidFill>
                  <a:schemeClr val="tx1"/>
                </a:solidFill>
                <a:latin typeface="+mn-lt"/>
                <a:ea typeface="+mn-ea"/>
                <a:cs typeface="+mn-cs"/>
              </a:rPr>
              <a:t> This activity is optional but powerful. </a:t>
            </a:r>
          </a:p>
          <a:p>
            <a:pPr lvl="0" fontAlgn="base"/>
            <a:endParaRPr lang="en-US" sz="1200" u="none" strike="noStrike" kern="1200" dirty="0">
              <a:solidFill>
                <a:schemeClr val="tx1"/>
              </a:solidFill>
              <a:effectLst/>
              <a:latin typeface="+mn-lt"/>
              <a:ea typeface="+mn-ea"/>
              <a:cs typeface="+mn-cs"/>
            </a:endParaRPr>
          </a:p>
          <a:p>
            <a:pPr lvl="0" fontAlgn="base"/>
            <a:r>
              <a:rPr lang="en-US" sz="1200" u="none" strike="noStrike" kern="1200" dirty="0">
                <a:solidFill>
                  <a:schemeClr val="tx1"/>
                </a:solidFill>
                <a:effectLst/>
                <a:latin typeface="+mn-lt"/>
                <a:ea typeface="+mn-ea"/>
                <a:cs typeface="+mn-cs"/>
              </a:rPr>
              <a:t>a. “Let’s watch how one 3rd-grade teacher taught</a:t>
            </a:r>
            <a:r>
              <a:rPr lang="en-US" sz="1200" u="none" strike="noStrike" kern="1200" baseline="0" dirty="0">
                <a:solidFill>
                  <a:schemeClr val="tx1"/>
                </a:solidFill>
                <a:effectLst/>
                <a:latin typeface="+mn-lt"/>
                <a:ea typeface="+mn-ea"/>
                <a:cs typeface="+mn-cs"/>
              </a:rPr>
              <a:t> </a:t>
            </a:r>
            <a:r>
              <a:rPr lang="en-US" sz="1200" u="none" strike="noStrike" kern="1200" dirty="0">
                <a:solidFill>
                  <a:schemeClr val="tx1"/>
                </a:solidFill>
                <a:effectLst/>
                <a:latin typeface="+mn-lt"/>
                <a:ea typeface="+mn-ea"/>
                <a:cs typeface="+mn-cs"/>
              </a:rPr>
              <a:t>her students to construct scientific explanations. This is the teacher whose student writing </a:t>
            </a:r>
            <a:r>
              <a:rPr lang="en-US" sz="1200" kern="1200" dirty="0">
                <a:solidFill>
                  <a:schemeClr val="tx1"/>
                </a:solidFill>
                <a:latin typeface="+mn-lt"/>
                <a:ea typeface="+mn-ea"/>
                <a:cs typeface="+mn-cs"/>
              </a:rPr>
              <a:t>Group 1 just read about</a:t>
            </a:r>
            <a:r>
              <a:rPr lang="en-US" sz="1200" u="none" strike="noStrike" kern="1200" dirty="0">
                <a:solidFill>
                  <a:schemeClr val="tx1"/>
                </a:solidFill>
                <a:effectLst/>
                <a:latin typeface="+mn-lt"/>
                <a:ea typeface="+mn-ea"/>
                <a:cs typeface="+mn-cs"/>
              </a:rPr>
              <a:t>. The class in this video clip has been studying simple machines (such as pulleys and levers).”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b. “We’re </a:t>
            </a:r>
            <a:r>
              <a:rPr lang="en-US" sz="1200" kern="1200" dirty="0">
                <a:solidFill>
                  <a:schemeClr val="tx1"/>
                </a:solidFill>
                <a:effectLst/>
                <a:latin typeface="+mn-lt"/>
                <a:ea typeface="+mn-ea"/>
                <a:cs typeface="+mn-cs"/>
              </a:rPr>
              <a:t>not going to analyze this video clip in terms of </a:t>
            </a:r>
            <a:r>
              <a:rPr lang="en-US" sz="1200" kern="1200" dirty="0" err="1">
                <a:solidFill>
                  <a:schemeClr val="tx1"/>
                </a:solidFill>
                <a:effectLst/>
                <a:latin typeface="+mn-lt"/>
                <a:ea typeface="+mn-ea"/>
                <a:cs typeface="+mn-cs"/>
              </a:rPr>
              <a:t>STeLLA</a:t>
            </a:r>
            <a:r>
              <a:rPr lang="en-US" sz="1200" kern="1200" dirty="0">
                <a:solidFill>
                  <a:schemeClr val="tx1"/>
                </a:solidFill>
                <a:effectLst/>
                <a:latin typeface="+mn-lt"/>
                <a:ea typeface="+mn-ea"/>
                <a:cs typeface="+mn-cs"/>
              </a:rPr>
              <a:t> strategies. Instead, think about ideas this clip gives you as to how you might introduce your students to the CERA framework for constructing</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scientific explanations, which involves making a claim, supporting it with evidence and reasoning, and considering alternative explanations and strategies.” </a:t>
            </a:r>
            <a:r>
              <a:rPr lang="en-US" dirty="0">
                <a:effectLst/>
              </a:rPr>
              <a:t> </a:t>
            </a:r>
            <a:r>
              <a:rPr lang="en-US" sz="1200" kern="1200" dirty="0">
                <a:solidFill>
                  <a:schemeClr val="tx1"/>
                </a:solidFill>
                <a:effectLst/>
                <a:latin typeface="+mn-lt"/>
                <a:ea typeface="+mn-ea"/>
                <a:cs typeface="+mn-cs"/>
              </a:rPr>
              <a:t>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c. After</a:t>
            </a:r>
            <a:r>
              <a:rPr lang="en-US" sz="1200" kern="1200" baseline="0" dirty="0">
                <a:solidFill>
                  <a:schemeClr val="tx1"/>
                </a:solidFill>
                <a:latin typeface="+mn-lt"/>
                <a:ea typeface="+mn-ea"/>
                <a:cs typeface="+mn-cs"/>
              </a:rPr>
              <a:t> watching the clip, d</a:t>
            </a:r>
            <a:r>
              <a:rPr lang="en-US" sz="1200" kern="1200" dirty="0">
                <a:solidFill>
                  <a:schemeClr val="tx1"/>
                </a:solidFill>
                <a:latin typeface="+mn-lt"/>
                <a:ea typeface="+mn-ea"/>
                <a:cs typeface="+mn-cs"/>
              </a:rPr>
              <a:t>iscuss participants’ reactions and any ideas it gave them about how they might help their students learn to construct strong scientific explanations. </a:t>
            </a:r>
          </a:p>
          <a:p>
            <a:endParaRPr lang="en-US" sz="1200" kern="1200" baseline="0" dirty="0">
              <a:solidFill>
                <a:schemeClr val="tx1"/>
              </a:solidFill>
              <a:latin typeface="+mn-lt"/>
              <a:ea typeface="+mn-ea"/>
              <a:cs typeface="+mn-cs"/>
            </a:endParaRPr>
          </a:p>
          <a:p>
            <a:r>
              <a:rPr lang="en-US" sz="1200" b="1" kern="1200" dirty="0">
                <a:solidFill>
                  <a:schemeClr val="tx1"/>
                </a:solidFill>
                <a:latin typeface="+mn-lt"/>
                <a:ea typeface="+mn-ea"/>
                <a:cs typeface="+mn-cs"/>
              </a:rPr>
              <a:t>Note:</a:t>
            </a:r>
            <a:r>
              <a:rPr lang="en-US" sz="1200" kern="1200" dirty="0">
                <a:solidFill>
                  <a:schemeClr val="tx1"/>
                </a:solidFill>
                <a:latin typeface="+mn-lt"/>
                <a:ea typeface="+mn-ea"/>
                <a:cs typeface="+mn-cs"/>
              </a:rPr>
              <a:t> Make sure participants are aware that in addition to using the CERA framework as a tool for teaching students how to develop scientific explanations and arguments (</a:t>
            </a:r>
            <a:r>
              <a:rPr lang="en-US" sz="1200" kern="1200" dirty="0" err="1">
                <a:solidFill>
                  <a:schemeClr val="tx1"/>
                </a:solidFill>
                <a:latin typeface="+mn-lt"/>
                <a:ea typeface="+mn-ea"/>
                <a:cs typeface="+mn-cs"/>
              </a:rPr>
              <a:t>STeLLA</a:t>
            </a:r>
            <a:r>
              <a:rPr lang="en-US" sz="1200" kern="1200" dirty="0">
                <a:solidFill>
                  <a:schemeClr val="tx1"/>
                </a:solidFill>
                <a:latin typeface="+mn-lt"/>
                <a:ea typeface="+mn-ea"/>
                <a:cs typeface="+mn-cs"/>
              </a:rPr>
              <a:t> strategy 5) in the classroom, they will be using the same framework for </a:t>
            </a:r>
            <a:r>
              <a:rPr lang="en-US" sz="1200" kern="1200" dirty="0" err="1">
                <a:solidFill>
                  <a:schemeClr val="tx1"/>
                </a:solidFill>
                <a:latin typeface="+mn-lt"/>
                <a:ea typeface="+mn-ea"/>
                <a:cs typeface="+mn-cs"/>
              </a:rPr>
              <a:t>videocase</a:t>
            </a:r>
            <a:r>
              <a:rPr lang="en-US" sz="1200" kern="1200" dirty="0">
                <a:solidFill>
                  <a:schemeClr val="tx1"/>
                </a:solidFill>
                <a:latin typeface="+mn-lt"/>
                <a:ea typeface="+mn-ea"/>
                <a:cs typeface="+mn-cs"/>
              </a:rPr>
              <a:t>-based lesson analysis of their science teaching in </a:t>
            </a:r>
            <a:r>
              <a:rPr lang="en-US" sz="1200" kern="1200" dirty="0" err="1">
                <a:solidFill>
                  <a:schemeClr val="tx1"/>
                </a:solidFill>
                <a:latin typeface="+mn-lt"/>
                <a:ea typeface="+mn-ea"/>
                <a:cs typeface="+mn-cs"/>
              </a:rPr>
              <a:t>RESPeCT</a:t>
            </a:r>
            <a:r>
              <a:rPr lang="en-US" sz="1200" kern="1200" dirty="0">
                <a:solidFill>
                  <a:schemeClr val="tx1"/>
                </a:solidFill>
                <a:latin typeface="+mn-lt"/>
                <a:ea typeface="+mn-ea"/>
                <a:cs typeface="+mn-cs"/>
              </a:rPr>
              <a:t> study groups throughout the school year. </a:t>
            </a:r>
            <a:endParaRPr lang="en-US" baseline="0"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7</a:t>
            </a:fld>
            <a:endParaRPr lang="en-US"/>
          </a:p>
        </p:txBody>
      </p:sp>
    </p:spTree>
    <p:extLst>
      <p:ext uri="{BB962C8B-B14F-4D97-AF65-F5344CB8AC3E}">
        <p14:creationId xmlns:p14="http://schemas.microsoft.com/office/powerpoint/2010/main" val="4154365803"/>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1 min</a:t>
            </a:r>
          </a:p>
          <a:p>
            <a:endParaRPr lang="en-US" altLang="en-US" dirty="0"/>
          </a:p>
          <a:p>
            <a:pPr marL="0" lvl="1" fontAlgn="base"/>
            <a:r>
              <a:rPr lang="en-US" sz="1200" u="none" strike="noStrike" kern="1200" dirty="0">
                <a:solidFill>
                  <a:schemeClr val="tx1"/>
                </a:solidFill>
                <a:effectLst/>
                <a:latin typeface="+mn-lt"/>
                <a:ea typeface="+mn-ea"/>
                <a:cs typeface="+mn-cs"/>
              </a:rPr>
              <a:t>a. “What does this circle graph or pie chart tell us? What does it help us see?”</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Ideal response:</a:t>
            </a:r>
            <a:r>
              <a:rPr lang="en-US" sz="1200" kern="1200" dirty="0">
                <a:solidFill>
                  <a:schemeClr val="tx1"/>
                </a:solidFill>
                <a:latin typeface="+mn-lt"/>
                <a:ea typeface="+mn-ea"/>
                <a:cs typeface="+mn-cs"/>
              </a:rPr>
              <a:t> The graph helps us see that a larger percentage (83%) of test subjects had better reaction times without distraction than with distraction. So we can conclude that reaction time is better without distraction.</a:t>
            </a:r>
            <a:r>
              <a:rPr lang="en-US" sz="1050" kern="1200" dirty="0">
                <a:solidFill>
                  <a:schemeClr val="tx1"/>
                </a:solidFill>
                <a:latin typeface="+mn-lt"/>
                <a:ea typeface="+mn-ea"/>
                <a:cs typeface="+mn-cs"/>
              </a:rPr>
              <a:t> </a:t>
            </a:r>
            <a:endParaRPr lang="en-US" sz="1200" kern="1200" dirty="0">
              <a:solidFill>
                <a:schemeClr val="tx1"/>
              </a:solidFill>
              <a:latin typeface="+mn-lt"/>
              <a:ea typeface="+mn-ea"/>
              <a:cs typeface="+mn-cs"/>
            </a:endParaRPr>
          </a:p>
          <a:p>
            <a:endParaRPr lang="en-US" altLang="en-US" dirty="0"/>
          </a:p>
        </p:txBody>
      </p:sp>
      <p:sp>
        <p:nvSpPr>
          <p:cNvPr id="798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7148A50C-1B9F-4D6E-8FAA-7EFC4C324D9B}" type="slidenum">
              <a:rPr lang="en-US" altLang="en-US"/>
              <a:pPr eaLnBrk="1" hangingPunct="1"/>
              <a:t>70</a:t>
            </a:fld>
            <a:endParaRPr lang="en-US" altLang="en-US"/>
          </a:p>
        </p:txBody>
      </p:sp>
    </p:spTree>
    <p:extLst>
      <p:ext uri="{BB962C8B-B14F-4D97-AF65-F5344CB8AC3E}">
        <p14:creationId xmlns:p14="http://schemas.microsoft.com/office/powerpoint/2010/main" val="2934723333"/>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2 min</a:t>
            </a:r>
          </a:p>
          <a:p>
            <a:endParaRPr lang="en-US" altLang="en-US" dirty="0"/>
          </a:p>
          <a:p>
            <a:r>
              <a:rPr lang="en-US" sz="1200" kern="1200" dirty="0">
                <a:solidFill>
                  <a:schemeClr val="tx1"/>
                </a:solidFill>
                <a:latin typeface="+mn-lt"/>
                <a:ea typeface="+mn-ea"/>
                <a:cs typeface="+mn-cs"/>
              </a:rPr>
              <a:t>a. Briefly discuss other factors on the slide that might influence reaction time.</a:t>
            </a:r>
            <a:endParaRPr lang="en-US" altLang="en-US" dirty="0"/>
          </a:p>
        </p:txBody>
      </p:sp>
      <p:sp>
        <p:nvSpPr>
          <p:cNvPr id="809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2F627367-6CF0-49A8-8C42-7B999D0A323D}" type="slidenum">
              <a:rPr lang="en-US" altLang="en-US"/>
              <a:pPr eaLnBrk="1" hangingPunct="1"/>
              <a:t>71</a:t>
            </a:fld>
            <a:endParaRPr lang="en-US" altLang="en-US"/>
          </a:p>
        </p:txBody>
      </p:sp>
    </p:spTree>
    <p:extLst>
      <p:ext uri="{BB962C8B-B14F-4D97-AF65-F5344CB8AC3E}">
        <p14:creationId xmlns:p14="http://schemas.microsoft.com/office/powerpoint/2010/main" val="615913461"/>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5</a:t>
            </a:r>
            <a:r>
              <a:rPr lang="en-US" altLang="en-US" baseline="0" dirty="0"/>
              <a:t> min</a:t>
            </a:r>
          </a:p>
          <a:p>
            <a:endParaRPr lang="en-US" altLang="en-US" baseline="0" dirty="0"/>
          </a:p>
          <a:p>
            <a:pPr marL="0" lvl="1"/>
            <a:r>
              <a:rPr lang="en-US" sz="1200" kern="1200" dirty="0">
                <a:solidFill>
                  <a:schemeClr val="tx1"/>
                </a:solidFill>
                <a:latin typeface="+mn-lt"/>
                <a:ea typeface="+mn-ea"/>
                <a:cs typeface="+mn-cs"/>
              </a:rPr>
              <a:t>a. Briefly discuss the questions on the slide.</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b. Ask participants to consider how they might teach their students to use and interpret graphical data. What challenges might they encounter with scale when using pictographs?</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c. Note that attending to precision (a common core standard of mathematical practice) can be a challenge for students when placing stickers on picture graphs. </a:t>
            </a:r>
            <a:endParaRPr lang="en-US" altLang="en-US" dirty="0"/>
          </a:p>
        </p:txBody>
      </p:sp>
      <p:sp>
        <p:nvSpPr>
          <p:cNvPr id="819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C987A6A2-B7D8-415F-AC78-236CE155DC0C}" type="slidenum">
              <a:rPr lang="en-US" altLang="en-US">
                <a:latin typeface="Arial" panose="020B0604020202020204" pitchFamily="34" charset="0"/>
              </a:rPr>
              <a:pPr eaLnBrk="1" hangingPunct="1">
                <a:spcBef>
                  <a:spcPct val="0"/>
                </a:spcBef>
              </a:pPr>
              <a:t>72</a:t>
            </a:fld>
            <a:endParaRPr lang="en-US" altLang="en-US">
              <a:latin typeface="Arial" panose="020B0604020202020204" pitchFamily="34" charset="0"/>
            </a:endParaRPr>
          </a:p>
        </p:txBody>
      </p:sp>
    </p:spTree>
    <p:extLst>
      <p:ext uri="{BB962C8B-B14F-4D97-AF65-F5344CB8AC3E}">
        <p14:creationId xmlns:p14="http://schemas.microsoft.com/office/powerpoint/2010/main" val="1133171428"/>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fontAlgn="base"/>
            <a:r>
              <a:rPr lang="en-US" sz="1200" u="none" strike="noStrike" kern="1200" dirty="0">
                <a:solidFill>
                  <a:schemeClr val="tx1"/>
                </a:solidFill>
                <a:effectLst/>
                <a:latin typeface="+mn-lt"/>
                <a:ea typeface="+mn-ea"/>
                <a:cs typeface="+mn-cs"/>
              </a:rPr>
              <a:t>6 min</a:t>
            </a:r>
          </a:p>
          <a:p>
            <a:pPr marL="0" lvl="1" fontAlgn="base"/>
            <a:endParaRPr lang="en-US" sz="1200" u="none" strike="noStrike" kern="1200" dirty="0">
              <a:solidFill>
                <a:schemeClr val="tx1"/>
              </a:solidFill>
              <a:effectLst/>
              <a:latin typeface="+mn-lt"/>
              <a:ea typeface="+mn-ea"/>
              <a:cs typeface="+mn-cs"/>
            </a:endParaRPr>
          </a:p>
          <a:p>
            <a:pPr marL="0" lvl="1" fontAlgn="base"/>
            <a:r>
              <a:rPr lang="en-US" sz="1200" u="none" strike="noStrike" kern="1200" dirty="0">
                <a:solidFill>
                  <a:schemeClr val="tx1"/>
                </a:solidFill>
                <a:effectLst/>
                <a:latin typeface="+mn-lt"/>
                <a:ea typeface="+mn-ea"/>
                <a:cs typeface="+mn-cs"/>
              </a:rPr>
              <a:t>a. Review the focus question on the slide.</a:t>
            </a:r>
          </a:p>
          <a:p>
            <a:pPr marL="0" lvl="1" fontAlgn="base"/>
            <a:endParaRPr lang="en-US" sz="1200" b="1" u="none" strike="noStrike" kern="1200" dirty="0">
              <a:solidFill>
                <a:schemeClr val="tx1"/>
              </a:solidFill>
              <a:effectLst/>
              <a:latin typeface="+mn-lt"/>
              <a:ea typeface="+mn-ea"/>
              <a:cs typeface="+mn-cs"/>
            </a:endParaRPr>
          </a:p>
          <a:p>
            <a:pPr marL="0" lvl="1" fontAlgn="base"/>
            <a:r>
              <a:rPr lang="en-US" sz="1200" b="0" u="none" strike="noStrike" kern="1200" dirty="0">
                <a:solidFill>
                  <a:schemeClr val="tx1"/>
                </a:solidFill>
                <a:effectLst/>
                <a:latin typeface="+mn-lt"/>
                <a:ea typeface="+mn-ea"/>
                <a:cs typeface="+mn-cs"/>
              </a:rPr>
              <a:t>b. </a:t>
            </a:r>
            <a:r>
              <a:rPr lang="en-US" sz="1200" b="1" u="none" strike="noStrike" kern="1200" dirty="0">
                <a:solidFill>
                  <a:schemeClr val="tx1"/>
                </a:solidFill>
                <a:effectLst/>
                <a:latin typeface="+mn-lt"/>
                <a:ea typeface="+mn-ea"/>
                <a:cs typeface="+mn-cs"/>
              </a:rPr>
              <a:t>Individuals:</a:t>
            </a:r>
            <a:r>
              <a:rPr lang="en-US" sz="1200" u="none" strike="noStrike" kern="1200" dirty="0">
                <a:solidFill>
                  <a:schemeClr val="tx1"/>
                </a:solidFill>
                <a:effectLst/>
                <a:latin typeface="+mn-lt"/>
                <a:ea typeface="+mn-ea"/>
                <a:cs typeface="+mn-cs"/>
              </a:rPr>
              <a:t> “Answer this question in your science notebooks and</a:t>
            </a:r>
            <a:r>
              <a:rPr lang="en-US" sz="1200" u="none" strike="noStrike" kern="1200" baseline="0" dirty="0">
                <a:solidFill>
                  <a:schemeClr val="tx1"/>
                </a:solidFill>
                <a:effectLst/>
                <a:latin typeface="+mn-lt"/>
                <a:ea typeface="+mn-ea"/>
                <a:cs typeface="+mn-cs"/>
              </a:rPr>
              <a:t> support your ideas with </a:t>
            </a:r>
            <a:r>
              <a:rPr lang="en-US" sz="1200" u="none" strike="noStrike" kern="1200" dirty="0">
                <a:solidFill>
                  <a:schemeClr val="tx1"/>
                </a:solidFill>
                <a:effectLst/>
                <a:latin typeface="+mn-lt"/>
                <a:ea typeface="+mn-ea"/>
                <a:cs typeface="+mn-cs"/>
              </a:rPr>
              <a:t>evidence from today’s investigations.”</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c. </a:t>
            </a:r>
            <a:r>
              <a:rPr lang="en-US" sz="1200" b="1" kern="1200" dirty="0">
                <a:solidFill>
                  <a:schemeClr val="tx1"/>
                </a:solidFill>
                <a:latin typeface="+mn-lt"/>
                <a:ea typeface="+mn-ea"/>
                <a:cs typeface="+mn-cs"/>
              </a:rPr>
              <a:t>Whole group:</a:t>
            </a:r>
            <a:r>
              <a:rPr lang="en-US" sz="1200" kern="1200" dirty="0">
                <a:solidFill>
                  <a:schemeClr val="tx1"/>
                </a:solidFill>
                <a:latin typeface="+mn-lt"/>
                <a:ea typeface="+mn-ea"/>
                <a:cs typeface="+mn-cs"/>
              </a:rPr>
              <a:t> Invite a</a:t>
            </a:r>
            <a:r>
              <a:rPr lang="en-US" sz="1200" kern="1200" baseline="0" dirty="0">
                <a:solidFill>
                  <a:schemeClr val="tx1"/>
                </a:solidFill>
                <a:latin typeface="+mn-lt"/>
                <a:ea typeface="+mn-ea"/>
                <a:cs typeface="+mn-cs"/>
              </a:rPr>
              <a:t> few </a:t>
            </a:r>
            <a:r>
              <a:rPr lang="en-US" sz="1200" kern="1200" dirty="0">
                <a:solidFill>
                  <a:schemeClr val="tx1"/>
                </a:solidFill>
                <a:latin typeface="+mn-lt"/>
                <a:ea typeface="+mn-ea"/>
                <a:cs typeface="+mn-cs"/>
              </a:rPr>
              <a:t>participants to share their ideas and evidence with the group. </a:t>
            </a:r>
            <a:endParaRPr lang="en-US" sz="28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458BEC4D-D1F7-4625-B0BA-2126EAFE9E6D}" type="slidenum">
              <a:rPr lang="en-US" smtClean="0">
                <a:solidFill>
                  <a:prstClr val="black"/>
                </a:solidFill>
              </a:rPr>
              <a:pPr/>
              <a:t>73</a:t>
            </a:fld>
            <a:endParaRPr lang="en-US">
              <a:solidFill>
                <a:prstClr val="black"/>
              </a:solidFill>
            </a:endParaRPr>
          </a:p>
        </p:txBody>
      </p:sp>
    </p:spTree>
    <p:extLst>
      <p:ext uri="{BB962C8B-B14F-4D97-AF65-F5344CB8AC3E}">
        <p14:creationId xmlns:p14="http://schemas.microsoft.com/office/powerpoint/2010/main" val="58798900"/>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800294" indent="-307805" eaLnBrk="0" hangingPunct="0">
              <a:defRPr>
                <a:solidFill>
                  <a:schemeClr val="tx1"/>
                </a:solidFill>
                <a:latin typeface="Arial" charset="0"/>
              </a:defRPr>
            </a:lvl2pPr>
            <a:lvl3pPr marL="1231222" indent="-246244" eaLnBrk="0" hangingPunct="0">
              <a:defRPr>
                <a:solidFill>
                  <a:schemeClr val="tx1"/>
                </a:solidFill>
                <a:latin typeface="Arial" charset="0"/>
              </a:defRPr>
            </a:lvl3pPr>
            <a:lvl4pPr marL="1723711" indent="-246244" eaLnBrk="0" hangingPunct="0">
              <a:defRPr>
                <a:solidFill>
                  <a:schemeClr val="tx1"/>
                </a:solidFill>
                <a:latin typeface="Arial" charset="0"/>
              </a:defRPr>
            </a:lvl4pPr>
            <a:lvl5pPr marL="2216201" indent="-246244" eaLnBrk="0" hangingPunct="0">
              <a:defRPr>
                <a:solidFill>
                  <a:schemeClr val="tx1"/>
                </a:solidFill>
                <a:latin typeface="Arial" charset="0"/>
              </a:defRPr>
            </a:lvl5pPr>
            <a:lvl6pPr marL="2708689" indent="-246244" eaLnBrk="0" fontAlgn="base" hangingPunct="0">
              <a:spcBef>
                <a:spcPct val="0"/>
              </a:spcBef>
              <a:spcAft>
                <a:spcPct val="0"/>
              </a:spcAft>
              <a:defRPr>
                <a:solidFill>
                  <a:schemeClr val="tx1"/>
                </a:solidFill>
                <a:latin typeface="Arial" charset="0"/>
              </a:defRPr>
            </a:lvl6pPr>
            <a:lvl7pPr marL="3201178" indent="-246244" eaLnBrk="0" fontAlgn="base" hangingPunct="0">
              <a:spcBef>
                <a:spcPct val="0"/>
              </a:spcBef>
              <a:spcAft>
                <a:spcPct val="0"/>
              </a:spcAft>
              <a:defRPr>
                <a:solidFill>
                  <a:schemeClr val="tx1"/>
                </a:solidFill>
                <a:latin typeface="Arial" charset="0"/>
              </a:defRPr>
            </a:lvl7pPr>
            <a:lvl8pPr marL="3693667" indent="-246244" eaLnBrk="0" fontAlgn="base" hangingPunct="0">
              <a:spcBef>
                <a:spcPct val="0"/>
              </a:spcBef>
              <a:spcAft>
                <a:spcPct val="0"/>
              </a:spcAft>
              <a:defRPr>
                <a:solidFill>
                  <a:schemeClr val="tx1"/>
                </a:solidFill>
                <a:latin typeface="Arial" charset="0"/>
              </a:defRPr>
            </a:lvl8pPr>
            <a:lvl9pPr marL="4186156" indent="-246244" eaLnBrk="0" fontAlgn="base" hangingPunct="0">
              <a:spcBef>
                <a:spcPct val="0"/>
              </a:spcBef>
              <a:spcAft>
                <a:spcPct val="0"/>
              </a:spcAft>
              <a:defRPr>
                <a:solidFill>
                  <a:schemeClr val="tx1"/>
                </a:solidFill>
                <a:latin typeface="Arial" charset="0"/>
              </a:defRPr>
            </a:lvl9pPr>
          </a:lstStyle>
          <a:p>
            <a:pPr eaLnBrk="1" hangingPunct="1"/>
            <a:fld id="{ED56C7EF-D84D-43AB-A44A-19168EA9E620}" type="slidenum">
              <a:rPr lang="en-US" smtClean="0"/>
              <a:pPr eaLnBrk="1" hangingPunct="1"/>
              <a:t>74</a:t>
            </a:fld>
            <a:endParaRPr lang="en-US"/>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p:spPr>
        <p:txBody>
          <a:bodyPr/>
          <a:lstStyle/>
          <a:p>
            <a:pPr eaLnBrk="1" hangingPunct="1"/>
            <a:r>
              <a:rPr lang="en-US" dirty="0"/>
              <a:t>2 min</a:t>
            </a:r>
          </a:p>
          <a:p>
            <a:pPr eaLnBrk="1" hangingPunct="1"/>
            <a:endParaRPr lang="en-US" dirty="0"/>
          </a:p>
          <a:p>
            <a:r>
              <a:rPr lang="en-US" sz="1200" u="none" strike="noStrike" kern="1200" dirty="0">
                <a:solidFill>
                  <a:schemeClr val="tx1"/>
                </a:solidFill>
                <a:effectLst/>
                <a:latin typeface="+mn-lt"/>
                <a:ea typeface="+mn-ea"/>
                <a:cs typeface="+mn-cs"/>
              </a:rPr>
              <a:t>a. </a:t>
            </a:r>
            <a:r>
              <a:rPr lang="en-US" sz="1200" kern="1200" dirty="0">
                <a:solidFill>
                  <a:schemeClr val="tx1"/>
                </a:solidFill>
                <a:latin typeface="+mn-lt"/>
                <a:ea typeface="+mn-ea"/>
                <a:cs typeface="+mn-cs"/>
              </a:rPr>
              <a:t>Review today’s focus questions. </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b. </a:t>
            </a:r>
            <a:r>
              <a:rPr lang="en-US" sz="1200" b="1" kern="1200" dirty="0">
                <a:solidFill>
                  <a:schemeClr val="tx1"/>
                </a:solidFill>
                <a:latin typeface="+mn-lt"/>
                <a:ea typeface="+mn-ea"/>
                <a:cs typeface="+mn-cs"/>
              </a:rPr>
              <a:t>Individual think time (1 min):</a:t>
            </a:r>
            <a:r>
              <a:rPr lang="en-US" sz="1200" kern="1200" dirty="0">
                <a:solidFill>
                  <a:schemeClr val="tx1"/>
                </a:solidFill>
                <a:latin typeface="+mn-lt"/>
                <a:ea typeface="+mn-ea"/>
                <a:cs typeface="+mn-cs"/>
              </a:rPr>
              <a:t> Ask participants to reflect on these questions and think about how they might revise their answers.</a:t>
            </a:r>
            <a:endParaRPr lang="en-US" dirty="0"/>
          </a:p>
        </p:txBody>
      </p:sp>
    </p:spTree>
    <p:extLst>
      <p:ext uri="{BB962C8B-B14F-4D97-AF65-F5344CB8AC3E}">
        <p14:creationId xmlns:p14="http://schemas.microsoft.com/office/powerpoint/2010/main" val="1068850424"/>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 min </a:t>
            </a:r>
          </a:p>
          <a:p>
            <a:endParaRPr lang="en-US" dirty="0"/>
          </a:p>
          <a:p>
            <a:pPr lvl="0" fontAlgn="base"/>
            <a:r>
              <a:rPr lang="en-US" sz="1200" b="0" u="none" strike="noStrike" kern="1200" dirty="0">
                <a:solidFill>
                  <a:schemeClr val="tx1"/>
                </a:solidFill>
                <a:effectLst/>
                <a:latin typeface="+mn-lt"/>
                <a:ea typeface="+mn-ea"/>
                <a:cs typeface="+mn-cs"/>
              </a:rPr>
              <a:t>a. </a:t>
            </a:r>
            <a:r>
              <a:rPr lang="en-US" sz="1200" b="1" u="none" strike="noStrike" kern="1200" dirty="0">
                <a:solidFill>
                  <a:schemeClr val="tx1"/>
                </a:solidFill>
                <a:effectLst/>
                <a:latin typeface="+mn-lt"/>
                <a:ea typeface="+mn-ea"/>
                <a:cs typeface="+mn-cs"/>
              </a:rPr>
              <a:t>Individual think time (1 min):</a:t>
            </a:r>
            <a:r>
              <a:rPr lang="en-US" sz="1200" u="none" strike="noStrike" kern="1200" dirty="0">
                <a:solidFill>
                  <a:schemeClr val="tx1"/>
                </a:solidFill>
                <a:effectLst/>
                <a:latin typeface="+mn-lt"/>
                <a:ea typeface="+mn-ea"/>
                <a:cs typeface="+mn-cs"/>
              </a:rPr>
              <a:t> Give participants a minute to think about the questions on the slide and consider questions they still have. Challenge</a:t>
            </a:r>
            <a:r>
              <a:rPr lang="en-US" sz="1200" u="none" strike="noStrike" kern="1200" baseline="0" dirty="0">
                <a:solidFill>
                  <a:schemeClr val="tx1"/>
                </a:solidFill>
                <a:effectLst/>
                <a:latin typeface="+mn-lt"/>
                <a:ea typeface="+mn-ea"/>
                <a:cs typeface="+mn-cs"/>
              </a:rPr>
              <a:t> </a:t>
            </a:r>
            <a:r>
              <a:rPr lang="en-US" sz="1200" u="none" strike="noStrike" kern="1200" dirty="0">
                <a:solidFill>
                  <a:schemeClr val="tx1"/>
                </a:solidFill>
                <a:effectLst/>
                <a:latin typeface="+mn-lt"/>
                <a:ea typeface="+mn-ea"/>
                <a:cs typeface="+mn-cs"/>
              </a:rPr>
              <a:t>them to formulate a statement summarizing what they learned in each area.</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b. </a:t>
            </a:r>
            <a:r>
              <a:rPr lang="en-US" sz="1200" b="1" kern="1200" dirty="0">
                <a:solidFill>
                  <a:schemeClr val="tx1"/>
                </a:solidFill>
                <a:latin typeface="+mn-lt"/>
                <a:ea typeface="+mn-ea"/>
                <a:cs typeface="+mn-cs"/>
              </a:rPr>
              <a:t>Whole-class share-out:</a:t>
            </a:r>
            <a:r>
              <a:rPr lang="en-US" sz="1200" kern="1200" dirty="0">
                <a:solidFill>
                  <a:schemeClr val="tx1"/>
                </a:solidFill>
                <a:latin typeface="+mn-lt"/>
                <a:ea typeface="+mn-ea"/>
                <a:cs typeface="+mn-cs"/>
              </a:rPr>
              <a:t> Have participants share at least two different statements about each of the areas on the slide. Elicit more if time allows.</a:t>
            </a:r>
            <a:r>
              <a:rPr lang="en-US" dirty="0"/>
              <a:t> </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458BEC4D-D1F7-4625-B0BA-2126EAFE9E6D}" type="slidenum">
              <a:rPr lang="en-US" smtClean="0"/>
              <a:pPr/>
              <a:t>75</a:t>
            </a:fld>
            <a:endParaRPr lang="en-US"/>
          </a:p>
        </p:txBody>
      </p:sp>
    </p:spTree>
    <p:extLst>
      <p:ext uri="{BB962C8B-B14F-4D97-AF65-F5344CB8AC3E}">
        <p14:creationId xmlns:p14="http://schemas.microsoft.com/office/powerpoint/2010/main" val="489675548"/>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p:spPr>
        <p:txBody>
          <a:bodyPr/>
          <a:lstStyle/>
          <a:p>
            <a:r>
              <a:rPr lang="en-US" dirty="0"/>
              <a:t>3 min </a:t>
            </a:r>
          </a:p>
          <a:p>
            <a:endParaRPr lang="en-US" dirty="0"/>
          </a:p>
          <a:p>
            <a:pPr marL="228600" marR="0" indent="-22860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a.</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“Next week we’ll focus on the Science Content Storyline Lens strategies and explore a new content area:</a:t>
            </a:r>
            <a:r>
              <a:rPr lang="en-US" sz="1200" kern="1200" baseline="0" dirty="0">
                <a:solidFill>
                  <a:schemeClr val="tx1"/>
                </a:solidFill>
                <a:latin typeface="+mn-lt"/>
                <a:ea typeface="+mn-ea"/>
                <a:cs typeface="+mn-cs"/>
              </a:rPr>
              <a:t> plants and animals</a:t>
            </a:r>
            <a:r>
              <a:rPr lang="en-US" sz="1200" kern="1200" dirty="0">
                <a:solidFill>
                  <a:schemeClr val="tx1"/>
                </a:solidFill>
                <a:latin typeface="+mn-lt"/>
                <a:ea typeface="+mn-ea"/>
                <a:cs typeface="+mn-cs"/>
              </a:rPr>
              <a:t>. To prepare, complete the homework </a:t>
            </a:r>
            <a:r>
              <a:rPr lang="en-US" sz="1200" kern="1200">
                <a:solidFill>
                  <a:schemeClr val="tx1"/>
                </a:solidFill>
                <a:latin typeface="+mn-lt"/>
                <a:ea typeface="+mn-ea"/>
                <a:cs typeface="+mn-cs"/>
              </a:rPr>
              <a:t>tasks on </a:t>
            </a:r>
            <a:r>
              <a:rPr lang="en-US" sz="1200" kern="1200" dirty="0">
                <a:solidFill>
                  <a:schemeClr val="tx1"/>
                </a:solidFill>
                <a:latin typeface="+mn-lt"/>
                <a:ea typeface="+mn-ea"/>
                <a:cs typeface="+mn-cs"/>
              </a:rPr>
              <a:t>the slide.” </a:t>
            </a:r>
          </a:p>
          <a:p>
            <a:pPr marL="228600" marR="0" indent="-228600" algn="l" defTabSz="914400" rtl="0" eaLnBrk="1" fontAlgn="auto" latinLnBrk="0" hangingPunct="1">
              <a:lnSpc>
                <a:spcPct val="100000"/>
              </a:lnSpc>
              <a:spcBef>
                <a:spcPts val="0"/>
              </a:spcBef>
              <a:spcAft>
                <a:spcPts val="0"/>
              </a:spcAft>
              <a:buClrTx/>
              <a:buSzTx/>
              <a:buFontTx/>
              <a:buAutoNum type="alphaLcPeriod"/>
              <a:tabLst/>
              <a:defRPr/>
            </a:pPr>
            <a:endParaRPr lang="en-US" sz="1200" kern="1200" dirty="0">
              <a:solidFill>
                <a:schemeClr val="tx1"/>
              </a:solidFill>
              <a:latin typeface="+mn-lt"/>
              <a:ea typeface="+mn-ea"/>
              <a:cs typeface="+mn-cs"/>
            </a:endParaRPr>
          </a:p>
          <a:p>
            <a:pPr marL="228600" marR="0" indent="-22860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b. Make sure participants copy the assignment</a:t>
            </a:r>
            <a:r>
              <a:rPr lang="en-US" sz="1200" kern="1200" baseline="0" dirty="0">
                <a:solidFill>
                  <a:schemeClr val="tx1"/>
                </a:solidFill>
                <a:latin typeface="+mn-lt"/>
                <a:ea typeface="+mn-ea"/>
                <a:cs typeface="+mn-cs"/>
              </a:rPr>
              <a:t> into their science notebooks.</a:t>
            </a:r>
            <a:r>
              <a:rPr lang="en-US" sz="1200" kern="1200" dirty="0">
                <a:solidFill>
                  <a:schemeClr val="tx1"/>
                </a:solidFill>
                <a:latin typeface="+mn-lt"/>
                <a:ea typeface="+mn-ea"/>
                <a:cs typeface="+mn-cs"/>
              </a:rPr>
              <a:t>” </a:t>
            </a:r>
            <a:endParaRPr lang="en-US" b="1" baseline="0" dirty="0"/>
          </a:p>
          <a:p>
            <a:endParaRPr lang="en-US" baseline="0" dirty="0"/>
          </a:p>
        </p:txBody>
      </p:sp>
      <p:sp>
        <p:nvSpPr>
          <p:cNvPr id="63492" name="Slide Number Placeholder 3"/>
          <p:cNvSpPr>
            <a:spLocks noGrp="1"/>
          </p:cNvSpPr>
          <p:nvPr>
            <p:ph type="sldNum" sz="quarter" idx="5"/>
          </p:nvPr>
        </p:nvSpPr>
        <p:spPr>
          <a:noFill/>
        </p:spPr>
        <p:txBody>
          <a:bodyPr/>
          <a:lstStyle>
            <a:lvl1pPr eaLnBrk="0" hangingPunct="0">
              <a:defRPr>
                <a:solidFill>
                  <a:schemeClr val="tx1"/>
                </a:solidFill>
                <a:latin typeface="Arial" charset="0"/>
              </a:defRPr>
            </a:lvl1pPr>
            <a:lvl2pPr marL="800294" indent="-307805" eaLnBrk="0" hangingPunct="0">
              <a:defRPr>
                <a:solidFill>
                  <a:schemeClr val="tx1"/>
                </a:solidFill>
                <a:latin typeface="Arial" charset="0"/>
              </a:defRPr>
            </a:lvl2pPr>
            <a:lvl3pPr marL="1231222" indent="-246244" eaLnBrk="0" hangingPunct="0">
              <a:defRPr>
                <a:solidFill>
                  <a:schemeClr val="tx1"/>
                </a:solidFill>
                <a:latin typeface="Arial" charset="0"/>
              </a:defRPr>
            </a:lvl3pPr>
            <a:lvl4pPr marL="1723711" indent="-246244" eaLnBrk="0" hangingPunct="0">
              <a:defRPr>
                <a:solidFill>
                  <a:schemeClr val="tx1"/>
                </a:solidFill>
                <a:latin typeface="Arial" charset="0"/>
              </a:defRPr>
            </a:lvl4pPr>
            <a:lvl5pPr marL="2216201" indent="-246244" eaLnBrk="0" hangingPunct="0">
              <a:defRPr>
                <a:solidFill>
                  <a:schemeClr val="tx1"/>
                </a:solidFill>
                <a:latin typeface="Arial" charset="0"/>
              </a:defRPr>
            </a:lvl5pPr>
            <a:lvl6pPr marL="2708689" indent="-246244" eaLnBrk="0" fontAlgn="base" hangingPunct="0">
              <a:spcBef>
                <a:spcPct val="0"/>
              </a:spcBef>
              <a:spcAft>
                <a:spcPct val="0"/>
              </a:spcAft>
              <a:defRPr>
                <a:solidFill>
                  <a:schemeClr val="tx1"/>
                </a:solidFill>
                <a:latin typeface="Arial" charset="0"/>
              </a:defRPr>
            </a:lvl6pPr>
            <a:lvl7pPr marL="3201178" indent="-246244" eaLnBrk="0" fontAlgn="base" hangingPunct="0">
              <a:spcBef>
                <a:spcPct val="0"/>
              </a:spcBef>
              <a:spcAft>
                <a:spcPct val="0"/>
              </a:spcAft>
              <a:defRPr>
                <a:solidFill>
                  <a:schemeClr val="tx1"/>
                </a:solidFill>
                <a:latin typeface="Arial" charset="0"/>
              </a:defRPr>
            </a:lvl7pPr>
            <a:lvl8pPr marL="3693667" indent="-246244" eaLnBrk="0" fontAlgn="base" hangingPunct="0">
              <a:spcBef>
                <a:spcPct val="0"/>
              </a:spcBef>
              <a:spcAft>
                <a:spcPct val="0"/>
              </a:spcAft>
              <a:defRPr>
                <a:solidFill>
                  <a:schemeClr val="tx1"/>
                </a:solidFill>
                <a:latin typeface="Arial" charset="0"/>
              </a:defRPr>
            </a:lvl8pPr>
            <a:lvl9pPr marL="4186156" indent="-246244" eaLnBrk="0" fontAlgn="base" hangingPunct="0">
              <a:spcBef>
                <a:spcPct val="0"/>
              </a:spcBef>
              <a:spcAft>
                <a:spcPct val="0"/>
              </a:spcAft>
              <a:defRPr>
                <a:solidFill>
                  <a:schemeClr val="tx1"/>
                </a:solidFill>
                <a:latin typeface="Arial" charset="0"/>
              </a:defRPr>
            </a:lvl9pPr>
          </a:lstStyle>
          <a:p>
            <a:pPr eaLnBrk="1" hangingPunct="1"/>
            <a:fld id="{242531CC-D5CF-4FAF-A336-3F7CC1E050A0}" type="slidenum">
              <a:rPr lang="en-US" smtClean="0"/>
              <a:pPr eaLnBrk="1" hangingPunct="1"/>
              <a:t>76</a:t>
            </a:fld>
            <a:endParaRPr lang="en-US"/>
          </a:p>
        </p:txBody>
      </p:sp>
    </p:spTree>
    <p:extLst>
      <p:ext uri="{BB962C8B-B14F-4D97-AF65-F5344CB8AC3E}">
        <p14:creationId xmlns:p14="http://schemas.microsoft.com/office/powerpoint/2010/main" val="2749658287"/>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800294" indent="-307805" eaLnBrk="0" hangingPunct="0">
              <a:defRPr>
                <a:solidFill>
                  <a:schemeClr val="tx1"/>
                </a:solidFill>
                <a:latin typeface="Arial" charset="0"/>
              </a:defRPr>
            </a:lvl2pPr>
            <a:lvl3pPr marL="1231222" indent="-246244" eaLnBrk="0" hangingPunct="0">
              <a:defRPr>
                <a:solidFill>
                  <a:schemeClr val="tx1"/>
                </a:solidFill>
                <a:latin typeface="Arial" charset="0"/>
              </a:defRPr>
            </a:lvl3pPr>
            <a:lvl4pPr marL="1723711" indent="-246244" eaLnBrk="0" hangingPunct="0">
              <a:defRPr>
                <a:solidFill>
                  <a:schemeClr val="tx1"/>
                </a:solidFill>
                <a:latin typeface="Arial" charset="0"/>
              </a:defRPr>
            </a:lvl4pPr>
            <a:lvl5pPr marL="2216201" indent="-246244" eaLnBrk="0" hangingPunct="0">
              <a:defRPr>
                <a:solidFill>
                  <a:schemeClr val="tx1"/>
                </a:solidFill>
                <a:latin typeface="Arial" charset="0"/>
              </a:defRPr>
            </a:lvl5pPr>
            <a:lvl6pPr marL="2708689" indent="-246244" eaLnBrk="0" fontAlgn="base" hangingPunct="0">
              <a:spcBef>
                <a:spcPct val="0"/>
              </a:spcBef>
              <a:spcAft>
                <a:spcPct val="0"/>
              </a:spcAft>
              <a:defRPr>
                <a:solidFill>
                  <a:schemeClr val="tx1"/>
                </a:solidFill>
                <a:latin typeface="Arial" charset="0"/>
              </a:defRPr>
            </a:lvl6pPr>
            <a:lvl7pPr marL="3201178" indent="-246244" eaLnBrk="0" fontAlgn="base" hangingPunct="0">
              <a:spcBef>
                <a:spcPct val="0"/>
              </a:spcBef>
              <a:spcAft>
                <a:spcPct val="0"/>
              </a:spcAft>
              <a:defRPr>
                <a:solidFill>
                  <a:schemeClr val="tx1"/>
                </a:solidFill>
                <a:latin typeface="Arial" charset="0"/>
              </a:defRPr>
            </a:lvl7pPr>
            <a:lvl8pPr marL="3693667" indent="-246244" eaLnBrk="0" fontAlgn="base" hangingPunct="0">
              <a:spcBef>
                <a:spcPct val="0"/>
              </a:spcBef>
              <a:spcAft>
                <a:spcPct val="0"/>
              </a:spcAft>
              <a:defRPr>
                <a:solidFill>
                  <a:schemeClr val="tx1"/>
                </a:solidFill>
                <a:latin typeface="Arial" charset="0"/>
              </a:defRPr>
            </a:lvl8pPr>
            <a:lvl9pPr marL="4186156" indent="-246244" eaLnBrk="0" fontAlgn="base" hangingPunct="0">
              <a:spcBef>
                <a:spcPct val="0"/>
              </a:spcBef>
              <a:spcAft>
                <a:spcPct val="0"/>
              </a:spcAft>
              <a:defRPr>
                <a:solidFill>
                  <a:schemeClr val="tx1"/>
                </a:solidFill>
                <a:latin typeface="Arial" charset="0"/>
              </a:defRPr>
            </a:lvl9pPr>
          </a:lstStyle>
          <a:p>
            <a:pPr eaLnBrk="1" hangingPunct="1"/>
            <a:fld id="{B3A870CA-06FF-432A-87E1-300527A0FDCA}" type="slidenum">
              <a:rPr lang="en-US" smtClean="0"/>
              <a:pPr eaLnBrk="1" hangingPunct="1"/>
              <a:t>77</a:t>
            </a:fld>
            <a:endParaRPr lang="en-US"/>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p:spPr>
        <p:txBody>
          <a:bodyPr/>
          <a:lstStyle/>
          <a:p>
            <a:r>
              <a:rPr lang="en-US" baseline="0" dirty="0"/>
              <a:t>5 min</a:t>
            </a:r>
            <a:endParaRPr lang="en-US" dirty="0"/>
          </a:p>
          <a:p>
            <a:pPr eaLnBrk="1" hangingPunct="1"/>
            <a:endParaRPr lang="en-US" dirty="0"/>
          </a:p>
          <a:p>
            <a:pPr eaLnBrk="1" hangingPunct="1"/>
            <a:r>
              <a:rPr lang="en-US" sz="1200" kern="1200" dirty="0">
                <a:solidFill>
                  <a:schemeClr val="tx1"/>
                </a:solidFill>
                <a:latin typeface="+mn-lt"/>
                <a:ea typeface="+mn-ea"/>
                <a:cs typeface="+mn-cs"/>
              </a:rPr>
              <a:t>a. Give participants </a:t>
            </a:r>
            <a:r>
              <a:rPr lang="en-US" sz="1200" b="0" kern="1200" dirty="0">
                <a:solidFill>
                  <a:schemeClr val="tx1"/>
                </a:solidFill>
                <a:latin typeface="+mn-lt"/>
                <a:ea typeface="+mn-ea"/>
                <a:cs typeface="+mn-cs"/>
              </a:rPr>
              <a:t>time </a:t>
            </a:r>
            <a:r>
              <a:rPr lang="en-US" sz="1200" kern="1200" dirty="0">
                <a:solidFill>
                  <a:schemeClr val="tx1"/>
                </a:solidFill>
                <a:latin typeface="+mn-lt"/>
                <a:ea typeface="+mn-ea"/>
                <a:cs typeface="+mn-cs"/>
              </a:rPr>
              <a:t>to reflect on today’s session and write their responses to the questions on the Daily Reflections sheet (handout 4.9 in PD program binder).</a:t>
            </a:r>
            <a:endParaRPr lang="en-US" dirty="0"/>
          </a:p>
        </p:txBody>
      </p:sp>
      <p:sp>
        <p:nvSpPr>
          <p:cNvPr id="2" name="Footer Placeholder 1"/>
          <p:cNvSpPr>
            <a:spLocks noGrp="1"/>
          </p:cNvSpPr>
          <p:nvPr>
            <p:ph type="ftr" sz="quarter" idx="10"/>
          </p:nvPr>
        </p:nvSpPr>
        <p:spPr/>
        <p:txBody>
          <a:bodyPr/>
          <a:lstStyle/>
          <a:p>
            <a:pPr>
              <a:defRPr/>
            </a:pPr>
            <a:r>
              <a:rPr lang="en-US"/>
              <a:t>STeLLA Summer Institute June 2011</a:t>
            </a:r>
          </a:p>
        </p:txBody>
      </p:sp>
      <p:sp>
        <p:nvSpPr>
          <p:cNvPr id="3" name="Header Placeholder 2"/>
          <p:cNvSpPr>
            <a:spLocks noGrp="1"/>
          </p:cNvSpPr>
          <p:nvPr>
            <p:ph type="hdr" sz="quarter" idx="11"/>
          </p:nvPr>
        </p:nvSpPr>
        <p:spPr/>
        <p:txBody>
          <a:bodyPr/>
          <a:lstStyle/>
          <a:p>
            <a:pPr>
              <a:defRPr/>
            </a:pPr>
            <a:r>
              <a:rPr lang="en-US"/>
              <a:t>BSCS</a:t>
            </a:r>
          </a:p>
        </p:txBody>
      </p:sp>
    </p:spTree>
    <p:extLst>
      <p:ext uri="{BB962C8B-B14F-4D97-AF65-F5344CB8AC3E}">
        <p14:creationId xmlns:p14="http://schemas.microsoft.com/office/powerpoint/2010/main" val="2724143844"/>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57066" indent="-291179" eaLnBrk="0" hangingPunct="0">
              <a:spcBef>
                <a:spcPct val="30000"/>
              </a:spcBef>
              <a:defRPr sz="1200">
                <a:solidFill>
                  <a:schemeClr val="tx1"/>
                </a:solidFill>
                <a:latin typeface="Arial" charset="0"/>
              </a:defRPr>
            </a:lvl2pPr>
            <a:lvl3pPr marL="1164717" indent="-232943" eaLnBrk="0" hangingPunct="0">
              <a:spcBef>
                <a:spcPct val="30000"/>
              </a:spcBef>
              <a:defRPr sz="1200">
                <a:solidFill>
                  <a:schemeClr val="tx1"/>
                </a:solidFill>
                <a:latin typeface="Arial" charset="0"/>
              </a:defRPr>
            </a:lvl3pPr>
            <a:lvl4pPr marL="1630604" indent="-232943" eaLnBrk="0" hangingPunct="0">
              <a:spcBef>
                <a:spcPct val="30000"/>
              </a:spcBef>
              <a:defRPr sz="1200">
                <a:solidFill>
                  <a:schemeClr val="tx1"/>
                </a:solidFill>
                <a:latin typeface="Arial" charset="0"/>
              </a:defRPr>
            </a:lvl4pPr>
            <a:lvl5pPr marL="2096491" indent="-232943" eaLnBrk="0" hangingPunct="0">
              <a:spcBef>
                <a:spcPct val="30000"/>
              </a:spcBef>
              <a:defRPr sz="1200">
                <a:solidFill>
                  <a:schemeClr val="tx1"/>
                </a:solidFill>
                <a:latin typeface="Arial" charset="0"/>
              </a:defRPr>
            </a:lvl5pPr>
            <a:lvl6pPr marL="2562377" indent="-232943" eaLnBrk="0" fontAlgn="base" hangingPunct="0">
              <a:spcBef>
                <a:spcPct val="30000"/>
              </a:spcBef>
              <a:spcAft>
                <a:spcPct val="0"/>
              </a:spcAft>
              <a:defRPr sz="1200">
                <a:solidFill>
                  <a:schemeClr val="tx1"/>
                </a:solidFill>
                <a:latin typeface="Arial" charset="0"/>
              </a:defRPr>
            </a:lvl6pPr>
            <a:lvl7pPr marL="3028264" indent="-232943" eaLnBrk="0" fontAlgn="base" hangingPunct="0">
              <a:spcBef>
                <a:spcPct val="30000"/>
              </a:spcBef>
              <a:spcAft>
                <a:spcPct val="0"/>
              </a:spcAft>
              <a:defRPr sz="1200">
                <a:solidFill>
                  <a:schemeClr val="tx1"/>
                </a:solidFill>
                <a:latin typeface="Arial" charset="0"/>
              </a:defRPr>
            </a:lvl7pPr>
            <a:lvl8pPr marL="3494151" indent="-232943" eaLnBrk="0" fontAlgn="base" hangingPunct="0">
              <a:spcBef>
                <a:spcPct val="30000"/>
              </a:spcBef>
              <a:spcAft>
                <a:spcPct val="0"/>
              </a:spcAft>
              <a:defRPr sz="1200">
                <a:solidFill>
                  <a:schemeClr val="tx1"/>
                </a:solidFill>
                <a:latin typeface="Arial" charset="0"/>
              </a:defRPr>
            </a:lvl8pPr>
            <a:lvl9pPr marL="3960038" indent="-232943"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143FC5AB-5F77-4208-9469-58F3C9503767}" type="slidenum">
              <a:rPr lang="en-US" altLang="en-US">
                <a:solidFill>
                  <a:srgbClr val="000000"/>
                </a:solidFill>
              </a:rPr>
              <a:pPr eaLnBrk="1" hangingPunct="1">
                <a:spcBef>
                  <a:spcPct val="0"/>
                </a:spcBef>
              </a:pPr>
              <a:t>78</a:t>
            </a:fld>
            <a:endParaRPr lang="en-US" altLang="en-US">
              <a:solidFill>
                <a:srgbClr val="000000"/>
              </a:solidFill>
            </a:endParaRPr>
          </a:p>
        </p:txBody>
      </p:sp>
      <p:sp>
        <p:nvSpPr>
          <p:cNvPr id="101379" name="Rectangle 2"/>
          <p:cNvSpPr>
            <a:spLocks noGrp="1" noRot="1" noChangeAspect="1" noChangeArrowheads="1" noTextEdit="1"/>
          </p:cNvSpPr>
          <p:nvPr>
            <p:ph type="sldImg"/>
          </p:nvPr>
        </p:nvSpPr>
        <p:spPr>
          <a:ln/>
        </p:spPr>
      </p:sp>
      <p:sp>
        <p:nvSpPr>
          <p:cNvPr id="101380" name="Rectangle 3"/>
          <p:cNvSpPr>
            <a:spLocks noGrp="1" noChangeArrowheads="1"/>
          </p:cNvSpPr>
          <p:nvPr>
            <p:ph type="body" idx="1"/>
          </p:nvPr>
        </p:nvSpPr>
        <p:spPr>
          <a:noFill/>
        </p:spPr>
        <p:txBody>
          <a:bodyPr/>
          <a:lstStyle/>
          <a:p>
            <a:r>
              <a:rPr lang="en-US" altLang="en-US" dirty="0">
                <a:solidFill>
                  <a:srgbClr val="000000"/>
                </a:solidFill>
              </a:rPr>
              <a:t>Hidden slide: A</a:t>
            </a:r>
            <a:r>
              <a:rPr lang="en-US" altLang="en-US" baseline="0" dirty="0">
                <a:solidFill>
                  <a:srgbClr val="000000"/>
                </a:solidFill>
              </a:rPr>
              <a:t>vailable for use at any time as needed</a:t>
            </a:r>
            <a:r>
              <a:rPr lang="en-US" altLang="en-US" dirty="0">
                <a:solidFill>
                  <a:srgbClr val="000000"/>
                </a:solidFill>
              </a:rPr>
              <a:t>. </a:t>
            </a:r>
            <a:endParaRPr lang="en-US" altLang="en-US" dirty="0"/>
          </a:p>
        </p:txBody>
      </p:sp>
    </p:spTree>
    <p:extLst>
      <p:ext uri="{BB962C8B-B14F-4D97-AF65-F5344CB8AC3E}">
        <p14:creationId xmlns:p14="http://schemas.microsoft.com/office/powerpoint/2010/main" val="2511067333"/>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57066" indent="-291179" eaLnBrk="0" hangingPunct="0">
              <a:spcBef>
                <a:spcPct val="30000"/>
              </a:spcBef>
              <a:defRPr sz="1200">
                <a:solidFill>
                  <a:schemeClr val="tx1"/>
                </a:solidFill>
                <a:latin typeface="Arial" charset="0"/>
              </a:defRPr>
            </a:lvl2pPr>
            <a:lvl3pPr marL="1164717" indent="-232943" eaLnBrk="0" hangingPunct="0">
              <a:spcBef>
                <a:spcPct val="30000"/>
              </a:spcBef>
              <a:defRPr sz="1200">
                <a:solidFill>
                  <a:schemeClr val="tx1"/>
                </a:solidFill>
                <a:latin typeface="Arial" charset="0"/>
              </a:defRPr>
            </a:lvl3pPr>
            <a:lvl4pPr marL="1630604" indent="-232943" eaLnBrk="0" hangingPunct="0">
              <a:spcBef>
                <a:spcPct val="30000"/>
              </a:spcBef>
              <a:defRPr sz="1200">
                <a:solidFill>
                  <a:schemeClr val="tx1"/>
                </a:solidFill>
                <a:latin typeface="Arial" charset="0"/>
              </a:defRPr>
            </a:lvl4pPr>
            <a:lvl5pPr marL="2096491" indent="-232943" eaLnBrk="0" hangingPunct="0">
              <a:spcBef>
                <a:spcPct val="30000"/>
              </a:spcBef>
              <a:defRPr sz="1200">
                <a:solidFill>
                  <a:schemeClr val="tx1"/>
                </a:solidFill>
                <a:latin typeface="Arial" charset="0"/>
              </a:defRPr>
            </a:lvl5pPr>
            <a:lvl6pPr marL="2562377" indent="-232943" eaLnBrk="0" fontAlgn="base" hangingPunct="0">
              <a:spcBef>
                <a:spcPct val="30000"/>
              </a:spcBef>
              <a:spcAft>
                <a:spcPct val="0"/>
              </a:spcAft>
              <a:defRPr sz="1200">
                <a:solidFill>
                  <a:schemeClr val="tx1"/>
                </a:solidFill>
                <a:latin typeface="Arial" charset="0"/>
              </a:defRPr>
            </a:lvl6pPr>
            <a:lvl7pPr marL="3028264" indent="-232943" eaLnBrk="0" fontAlgn="base" hangingPunct="0">
              <a:spcBef>
                <a:spcPct val="30000"/>
              </a:spcBef>
              <a:spcAft>
                <a:spcPct val="0"/>
              </a:spcAft>
              <a:defRPr sz="1200">
                <a:solidFill>
                  <a:schemeClr val="tx1"/>
                </a:solidFill>
                <a:latin typeface="Arial" charset="0"/>
              </a:defRPr>
            </a:lvl7pPr>
            <a:lvl8pPr marL="3494151" indent="-232943" eaLnBrk="0" fontAlgn="base" hangingPunct="0">
              <a:spcBef>
                <a:spcPct val="30000"/>
              </a:spcBef>
              <a:spcAft>
                <a:spcPct val="0"/>
              </a:spcAft>
              <a:defRPr sz="1200">
                <a:solidFill>
                  <a:schemeClr val="tx1"/>
                </a:solidFill>
                <a:latin typeface="Arial" charset="0"/>
              </a:defRPr>
            </a:lvl8pPr>
            <a:lvl9pPr marL="3960038" indent="-232943"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143FC5AB-5F77-4208-9469-58F3C9503767}" type="slidenum">
              <a:rPr lang="en-US" altLang="en-US">
                <a:solidFill>
                  <a:srgbClr val="000000"/>
                </a:solidFill>
              </a:rPr>
              <a:pPr eaLnBrk="1" hangingPunct="1">
                <a:spcBef>
                  <a:spcPct val="0"/>
                </a:spcBef>
              </a:pPr>
              <a:t>79</a:t>
            </a:fld>
            <a:endParaRPr lang="en-US" altLang="en-US">
              <a:solidFill>
                <a:srgbClr val="000000"/>
              </a:solidFill>
            </a:endParaRPr>
          </a:p>
        </p:txBody>
      </p:sp>
      <p:sp>
        <p:nvSpPr>
          <p:cNvPr id="101379" name="Rectangle 2"/>
          <p:cNvSpPr>
            <a:spLocks noGrp="1" noRot="1" noChangeAspect="1" noChangeArrowheads="1" noTextEdit="1"/>
          </p:cNvSpPr>
          <p:nvPr>
            <p:ph type="sldImg"/>
          </p:nvPr>
        </p:nvSpPr>
        <p:spPr>
          <a:ln/>
        </p:spPr>
      </p:sp>
      <p:sp>
        <p:nvSpPr>
          <p:cNvPr id="101380" name="Rectangle 3"/>
          <p:cNvSpPr>
            <a:spLocks noGrp="1" noChangeArrowheads="1"/>
          </p:cNvSpPr>
          <p:nvPr>
            <p:ph type="body" idx="1"/>
          </p:nvPr>
        </p:nvSpPr>
        <p:spPr>
          <a:noFill/>
        </p:spPr>
        <p:txBody>
          <a:bodyPr/>
          <a:lstStyle/>
          <a:p>
            <a:r>
              <a:rPr lang="en-US" altLang="en-US" dirty="0">
                <a:solidFill>
                  <a:srgbClr val="000000"/>
                </a:solidFill>
              </a:rPr>
              <a:t>Hidden slide: A</a:t>
            </a:r>
            <a:r>
              <a:rPr lang="en-US" altLang="en-US" baseline="0" dirty="0">
                <a:solidFill>
                  <a:srgbClr val="000000"/>
                </a:solidFill>
              </a:rPr>
              <a:t>vailable for use at any time as needed.</a:t>
            </a:r>
            <a:endParaRPr lang="en-US" altLang="en-US" dirty="0"/>
          </a:p>
        </p:txBody>
      </p:sp>
    </p:spTree>
    <p:extLst>
      <p:ext uri="{BB962C8B-B14F-4D97-AF65-F5344CB8AC3E}">
        <p14:creationId xmlns:p14="http://schemas.microsoft.com/office/powerpoint/2010/main" val="22792020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ln/>
        </p:spPr>
      </p:sp>
      <p:sp>
        <p:nvSpPr>
          <p:cNvPr id="49155" name="Notes Placeholder 2"/>
          <p:cNvSpPr>
            <a:spLocks noGrp="1"/>
          </p:cNvSpPr>
          <p:nvPr>
            <p:ph type="body" idx="1"/>
          </p:nvPr>
        </p:nvSpPr>
        <p:spPr>
          <a:noFill/>
        </p:spPr>
        <p:txBody>
          <a:bodyPr/>
          <a:lstStyle/>
          <a:p>
            <a:pPr defTabSz="931774" eaLnBrk="0" fontAlgn="base" hangingPunct="0">
              <a:spcBef>
                <a:spcPct val="30000"/>
              </a:spcBef>
              <a:spcAft>
                <a:spcPct val="0"/>
              </a:spcAft>
              <a:defRPr/>
            </a:pPr>
            <a:r>
              <a:rPr lang="en-US" dirty="0">
                <a:latin typeface="Arial" charset="0"/>
              </a:rPr>
              <a:t>20 min</a:t>
            </a:r>
          </a:p>
          <a:p>
            <a:pPr defTabSz="931774" eaLnBrk="0" fontAlgn="base" hangingPunct="0">
              <a:spcBef>
                <a:spcPct val="30000"/>
              </a:spcBef>
              <a:spcAft>
                <a:spcPct val="0"/>
              </a:spcAft>
              <a:defRPr/>
            </a:pPr>
            <a:endParaRPr lang="en-US" dirty="0">
              <a:latin typeface="Arial" charset="0"/>
            </a:endParaRPr>
          </a:p>
          <a:p>
            <a:pPr marL="228600" lvl="0" indent="-228600" fontAlgn="base">
              <a:buNone/>
            </a:pPr>
            <a:r>
              <a:rPr lang="en-US" sz="1200" b="0" u="none" strike="noStrike" kern="1200" dirty="0">
                <a:solidFill>
                  <a:schemeClr val="tx1"/>
                </a:solidFill>
                <a:effectLst/>
                <a:latin typeface="+mn-lt"/>
                <a:ea typeface="+mn-ea"/>
                <a:cs typeface="+mn-cs"/>
              </a:rPr>
              <a:t>a.</a:t>
            </a:r>
            <a:r>
              <a:rPr lang="en-US" sz="1200" b="1" u="none" strike="noStrike" kern="1200" dirty="0">
                <a:solidFill>
                  <a:schemeClr val="tx1"/>
                </a:solidFill>
                <a:effectLst/>
                <a:latin typeface="+mn-lt"/>
                <a:ea typeface="+mn-ea"/>
                <a:cs typeface="+mn-cs"/>
              </a:rPr>
              <a:t> Small groups (10 min): </a:t>
            </a:r>
            <a:r>
              <a:rPr lang="en-US" sz="1200" u="none" strike="noStrike" kern="1200" dirty="0">
                <a:solidFill>
                  <a:schemeClr val="tx1"/>
                </a:solidFill>
                <a:effectLst/>
                <a:latin typeface="+mn-lt"/>
                <a:ea typeface="+mn-ea"/>
                <a:cs typeface="+mn-cs"/>
              </a:rPr>
              <a:t>Divide participants into two groups to make charts highlighting the purpose and key features of strategy 6: Engage students in using and applying new science ideas in a variety of ways and contexts. </a:t>
            </a:r>
            <a:r>
              <a:rPr lang="en-US" sz="1200" kern="1200" dirty="0">
                <a:solidFill>
                  <a:schemeClr val="tx1"/>
                </a:solidFill>
                <a:latin typeface="+mn-lt"/>
                <a:ea typeface="+mn-ea"/>
                <a:cs typeface="+mn-cs"/>
              </a:rPr>
              <a:t>Encourage participants to refer to the </a:t>
            </a:r>
            <a:r>
              <a:rPr lang="en-US" sz="1200" kern="1200" dirty="0" err="1">
                <a:solidFill>
                  <a:schemeClr val="tx1"/>
                </a:solidFill>
                <a:latin typeface="+mn-lt"/>
                <a:ea typeface="+mn-ea"/>
                <a:cs typeface="+mn-cs"/>
              </a:rPr>
              <a:t>STeLLA</a:t>
            </a:r>
            <a:r>
              <a:rPr lang="en-US" sz="1200" kern="1200" dirty="0">
                <a:solidFill>
                  <a:schemeClr val="tx1"/>
                </a:solidFill>
                <a:latin typeface="+mn-lt"/>
                <a:ea typeface="+mn-ea"/>
                <a:cs typeface="+mn-cs"/>
              </a:rPr>
              <a:t> strategies booklet and STL Z-fold summary chart for this activity.</a:t>
            </a:r>
          </a:p>
          <a:p>
            <a:pPr marL="228600" lvl="0" indent="-228600" fontAlgn="base">
              <a:buNone/>
            </a:pPr>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b. </a:t>
            </a:r>
            <a:r>
              <a:rPr lang="en-US" sz="1200" b="1" kern="1200" dirty="0">
                <a:solidFill>
                  <a:schemeClr val="tx1"/>
                </a:solidFill>
                <a:latin typeface="+mn-lt"/>
                <a:ea typeface="+mn-ea"/>
                <a:cs typeface="+mn-cs"/>
              </a:rPr>
              <a:t>Whole group </a:t>
            </a:r>
            <a:r>
              <a:rPr lang="en-US" sz="1200" b="1" u="none" strike="noStrike" kern="1200" dirty="0">
                <a:solidFill>
                  <a:schemeClr val="tx1"/>
                </a:solidFill>
                <a:effectLst/>
                <a:latin typeface="+mn-lt"/>
                <a:ea typeface="+mn-ea"/>
                <a:cs typeface="+mn-cs"/>
              </a:rPr>
              <a:t>(10 min)</a:t>
            </a:r>
            <a:r>
              <a:rPr lang="en-US" sz="1200" b="1" kern="1200" dirty="0">
                <a:solidFill>
                  <a:schemeClr val="tx1"/>
                </a:solidFill>
                <a:latin typeface="+mn-lt"/>
                <a:ea typeface="+mn-ea"/>
                <a:cs typeface="+mn-cs"/>
              </a:rPr>
              <a:t>: </a:t>
            </a:r>
            <a:r>
              <a:rPr lang="en-US" sz="1200" kern="1200" dirty="0">
                <a:solidFill>
                  <a:schemeClr val="tx1"/>
                </a:solidFill>
                <a:latin typeface="+mn-lt"/>
                <a:ea typeface="+mn-ea"/>
                <a:cs typeface="+mn-cs"/>
              </a:rPr>
              <a:t>Have groups present their charts in a whole-group share-out and compare them. </a:t>
            </a:r>
            <a:r>
              <a:rPr lang="en-US" sz="1200" u="none" kern="1200" dirty="0">
                <a:solidFill>
                  <a:schemeClr val="tx1"/>
                </a:solidFill>
                <a:latin typeface="+mn-lt"/>
                <a:ea typeface="+mn-ea"/>
                <a:cs typeface="+mn-cs"/>
              </a:rPr>
              <a:t>Ask participants</a:t>
            </a:r>
            <a:r>
              <a:rPr lang="en-US" sz="1200" kern="1200" dirty="0">
                <a:solidFill>
                  <a:schemeClr val="tx1"/>
                </a:solidFill>
                <a:latin typeface="+mn-lt"/>
                <a:ea typeface="+mn-ea"/>
                <a:cs typeface="+mn-cs"/>
              </a:rPr>
              <a:t>, “What differences and similarities do you notice when you compare your charts</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with those of other groups?” </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Key ideas:</a:t>
            </a:r>
            <a:endParaRPr lang="en-US" sz="1200" kern="1200" dirty="0">
              <a:solidFill>
                <a:schemeClr val="tx1"/>
              </a:solidFill>
              <a:latin typeface="+mn-lt"/>
              <a:ea typeface="+mn-ea"/>
              <a:cs typeface="+mn-cs"/>
            </a:endParaRPr>
          </a:p>
          <a:p>
            <a:pPr marL="228600" indent="-137160">
              <a:buFont typeface="Arial" pitchFamily="34" charset="0"/>
              <a:buChar char="•"/>
            </a:pPr>
            <a:r>
              <a:rPr lang="en-US" sz="1200" kern="1200" dirty="0">
                <a:solidFill>
                  <a:schemeClr val="tx1"/>
                </a:solidFill>
                <a:latin typeface="+mn-lt"/>
                <a:ea typeface="+mn-ea"/>
                <a:cs typeface="+mn-cs"/>
              </a:rPr>
              <a:t>Strategy 6 is a time for “strategic telling” and making sure students are using science ideas accurately. </a:t>
            </a:r>
          </a:p>
          <a:p>
            <a:pPr marL="228600" indent="-137160">
              <a:buFont typeface="Arial" pitchFamily="34" charset="0"/>
              <a:buChar char="•"/>
            </a:pPr>
            <a:r>
              <a:rPr lang="en-US" sz="1200" kern="1200" dirty="0">
                <a:solidFill>
                  <a:schemeClr val="tx1"/>
                </a:solidFill>
                <a:latin typeface="+mn-lt"/>
                <a:ea typeface="+mn-ea"/>
                <a:cs typeface="+mn-cs"/>
              </a:rPr>
              <a:t>A use-and-apply question or activity occurs </a:t>
            </a:r>
            <a:r>
              <a:rPr lang="en-US" sz="1200" b="0" i="1" kern="1200" dirty="0">
                <a:solidFill>
                  <a:schemeClr val="tx1"/>
                </a:solidFill>
                <a:latin typeface="+mn-lt"/>
                <a:ea typeface="+mn-ea"/>
                <a:cs typeface="+mn-cs"/>
              </a:rPr>
              <a:t>after</a:t>
            </a:r>
            <a:r>
              <a:rPr lang="en-US" sz="1200" kern="1200" dirty="0">
                <a:solidFill>
                  <a:schemeClr val="tx1"/>
                </a:solidFill>
                <a:latin typeface="+mn-lt"/>
                <a:ea typeface="+mn-ea"/>
                <a:cs typeface="+mn-cs"/>
              </a:rPr>
              <a:t> students have experienced/encountered a new science idea. It provides an opportunity for students to use and apply the idea in a new context or novel way and/or link two or more ideas together.</a:t>
            </a:r>
          </a:p>
          <a:p>
            <a:pPr marL="228600" indent="-137160">
              <a:buFont typeface="Arial" pitchFamily="34" charset="0"/>
              <a:buChar char="•"/>
            </a:pPr>
            <a:r>
              <a:rPr lang="en-US" sz="1200" kern="1200" dirty="0">
                <a:solidFill>
                  <a:schemeClr val="tx1"/>
                </a:solidFill>
                <a:latin typeface="+mn-lt"/>
                <a:ea typeface="+mn-ea"/>
                <a:cs typeface="+mn-cs"/>
              </a:rPr>
              <a:t>A common misconception is that use-and-apply questions or activities </a:t>
            </a:r>
            <a:r>
              <a:rPr lang="en-US" sz="1200" b="0" i="1" kern="1200" dirty="0">
                <a:solidFill>
                  <a:schemeClr val="tx1"/>
                </a:solidFill>
                <a:latin typeface="+mn-lt"/>
                <a:ea typeface="+mn-ea"/>
                <a:cs typeface="+mn-cs"/>
              </a:rPr>
              <a:t>assess</a:t>
            </a:r>
            <a:r>
              <a:rPr lang="en-US" sz="1200" kern="1200" dirty="0">
                <a:solidFill>
                  <a:schemeClr val="tx1"/>
                </a:solidFill>
                <a:latin typeface="+mn-lt"/>
                <a:ea typeface="+mn-ea"/>
                <a:cs typeface="+mn-cs"/>
              </a:rPr>
              <a:t> student learning. Teachers often talk about asking these kinds of questions on tests. However, according to research findings published in </a:t>
            </a:r>
            <a:r>
              <a:rPr lang="en-US" sz="1200" i="1" kern="1200" dirty="0">
                <a:solidFill>
                  <a:schemeClr val="tx1"/>
                </a:solidFill>
                <a:latin typeface="+mn-lt"/>
                <a:ea typeface="+mn-ea"/>
                <a:cs typeface="+mn-cs"/>
              </a:rPr>
              <a:t>How People Learn </a:t>
            </a:r>
            <a:r>
              <a:rPr lang="en-US" sz="1200" kern="1200" dirty="0">
                <a:solidFill>
                  <a:schemeClr val="tx1"/>
                </a:solidFill>
                <a:latin typeface="+mn-lt"/>
                <a:ea typeface="+mn-ea"/>
                <a:cs typeface="+mn-cs"/>
              </a:rPr>
              <a:t>(National Academy of Sciences, 2000), </a:t>
            </a:r>
            <a:r>
              <a:rPr lang="en-US" sz="1200" b="0" i="1" kern="1200" dirty="0">
                <a:solidFill>
                  <a:schemeClr val="tx1"/>
                </a:solidFill>
                <a:latin typeface="+mn-lt"/>
                <a:ea typeface="+mn-ea"/>
                <a:cs typeface="+mn-cs"/>
              </a:rPr>
              <a:t>application</a:t>
            </a:r>
            <a:r>
              <a:rPr lang="en-US" sz="1200" kern="1200" dirty="0">
                <a:solidFill>
                  <a:schemeClr val="tx1"/>
                </a:solidFill>
                <a:latin typeface="+mn-lt"/>
                <a:ea typeface="+mn-ea"/>
                <a:cs typeface="+mn-cs"/>
              </a:rPr>
              <a:t>  is part of the learning process, or developing a conceptual framework. If application is treated like assessment, students may encounter a use-and-apply question on a test without ever having had the opportunity to practice this way of thinking as part of their learning.</a:t>
            </a:r>
            <a:r>
              <a:rPr lang="en-US" dirty="0"/>
              <a:t> </a:t>
            </a:r>
            <a:endParaRPr lang="en-US" baseline="0" dirty="0"/>
          </a:p>
          <a:p>
            <a:endParaRPr lang="en-US" baseline="0" dirty="0"/>
          </a:p>
          <a:p>
            <a:endParaRPr lang="en-US" dirty="0"/>
          </a:p>
        </p:txBody>
      </p:sp>
      <p:sp>
        <p:nvSpPr>
          <p:cNvPr id="49156" name="Slide Number Placeholder 3"/>
          <p:cNvSpPr>
            <a:spLocks noGrp="1"/>
          </p:cNvSpPr>
          <p:nvPr>
            <p:ph type="sldNum" sz="quarter" idx="5"/>
          </p:nvPr>
        </p:nvSpPr>
        <p:spPr>
          <a:noFill/>
        </p:spPr>
        <p:txBody>
          <a:bodyPr/>
          <a:lstStyle>
            <a:lvl1pPr eaLnBrk="0" hangingPunct="0">
              <a:defRPr>
                <a:solidFill>
                  <a:schemeClr val="tx1"/>
                </a:solidFill>
                <a:latin typeface="Arial" charset="0"/>
              </a:defRPr>
            </a:lvl1pPr>
            <a:lvl2pPr marL="800294" indent="-307805" eaLnBrk="0" hangingPunct="0">
              <a:defRPr>
                <a:solidFill>
                  <a:schemeClr val="tx1"/>
                </a:solidFill>
                <a:latin typeface="Arial" charset="0"/>
              </a:defRPr>
            </a:lvl2pPr>
            <a:lvl3pPr marL="1231222" indent="-246244" eaLnBrk="0" hangingPunct="0">
              <a:defRPr>
                <a:solidFill>
                  <a:schemeClr val="tx1"/>
                </a:solidFill>
                <a:latin typeface="Arial" charset="0"/>
              </a:defRPr>
            </a:lvl3pPr>
            <a:lvl4pPr marL="1723711" indent="-246244" eaLnBrk="0" hangingPunct="0">
              <a:defRPr>
                <a:solidFill>
                  <a:schemeClr val="tx1"/>
                </a:solidFill>
                <a:latin typeface="Arial" charset="0"/>
              </a:defRPr>
            </a:lvl4pPr>
            <a:lvl5pPr marL="2216201" indent="-246244" eaLnBrk="0" hangingPunct="0">
              <a:defRPr>
                <a:solidFill>
                  <a:schemeClr val="tx1"/>
                </a:solidFill>
                <a:latin typeface="Arial" charset="0"/>
              </a:defRPr>
            </a:lvl5pPr>
            <a:lvl6pPr marL="2708689" indent="-246244" eaLnBrk="0" fontAlgn="base" hangingPunct="0">
              <a:spcBef>
                <a:spcPct val="0"/>
              </a:spcBef>
              <a:spcAft>
                <a:spcPct val="0"/>
              </a:spcAft>
              <a:defRPr>
                <a:solidFill>
                  <a:schemeClr val="tx1"/>
                </a:solidFill>
                <a:latin typeface="Arial" charset="0"/>
              </a:defRPr>
            </a:lvl6pPr>
            <a:lvl7pPr marL="3201178" indent="-246244" eaLnBrk="0" fontAlgn="base" hangingPunct="0">
              <a:spcBef>
                <a:spcPct val="0"/>
              </a:spcBef>
              <a:spcAft>
                <a:spcPct val="0"/>
              </a:spcAft>
              <a:defRPr>
                <a:solidFill>
                  <a:schemeClr val="tx1"/>
                </a:solidFill>
                <a:latin typeface="Arial" charset="0"/>
              </a:defRPr>
            </a:lvl7pPr>
            <a:lvl8pPr marL="3693667" indent="-246244" eaLnBrk="0" fontAlgn="base" hangingPunct="0">
              <a:spcBef>
                <a:spcPct val="0"/>
              </a:spcBef>
              <a:spcAft>
                <a:spcPct val="0"/>
              </a:spcAft>
              <a:defRPr>
                <a:solidFill>
                  <a:schemeClr val="tx1"/>
                </a:solidFill>
                <a:latin typeface="Arial" charset="0"/>
              </a:defRPr>
            </a:lvl8pPr>
            <a:lvl9pPr marL="4186156" indent="-246244" eaLnBrk="0" fontAlgn="base" hangingPunct="0">
              <a:spcBef>
                <a:spcPct val="0"/>
              </a:spcBef>
              <a:spcAft>
                <a:spcPct val="0"/>
              </a:spcAft>
              <a:defRPr>
                <a:solidFill>
                  <a:schemeClr val="tx1"/>
                </a:solidFill>
                <a:latin typeface="Arial" charset="0"/>
              </a:defRPr>
            </a:lvl9pPr>
          </a:lstStyle>
          <a:p>
            <a:pPr eaLnBrk="1" hangingPunct="1"/>
            <a:fld id="{E7462BA6-C9B0-40FB-A97E-B2BEEF674833}" type="slidenum">
              <a:rPr lang="en-US" smtClean="0"/>
              <a:pPr eaLnBrk="1" hangingPunct="1"/>
              <a:t>8</a:t>
            </a:fld>
            <a:endParaRPr lang="en-US"/>
          </a:p>
        </p:txBody>
      </p:sp>
    </p:spTree>
    <p:extLst>
      <p:ext uri="{BB962C8B-B14F-4D97-AF65-F5344CB8AC3E}">
        <p14:creationId xmlns:p14="http://schemas.microsoft.com/office/powerpoint/2010/main" val="9377911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Less than 1 min</a:t>
            </a:r>
          </a:p>
          <a:p>
            <a:endParaRPr lang="en-US" dirty="0"/>
          </a:p>
          <a:p>
            <a:pPr marL="0" lvl="1"/>
            <a:r>
              <a:rPr lang="en-US" sz="1200" kern="1200" dirty="0">
                <a:solidFill>
                  <a:schemeClr val="tx1"/>
                </a:solidFill>
                <a:latin typeface="+mn-lt"/>
                <a:ea typeface="+mn-ea"/>
                <a:cs typeface="+mn-cs"/>
              </a:rPr>
              <a:t>a. Highlight the focus question that will guide the lesson analysis work during this phase.</a:t>
            </a:r>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cxnSp>
        <p:nvCxnSpPr>
          <p:cNvPr id="4" name="Straight Connector 3"/>
          <p:cNvCxnSpPr/>
          <p:nvPr/>
        </p:nvCxnSpPr>
        <p:spPr>
          <a:xfrm>
            <a:off x="685800" y="3398838"/>
            <a:ext cx="7848600" cy="158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685800" y="1371600"/>
            <a:ext cx="7848600" cy="1927225"/>
          </a:xfrm>
        </p:spPr>
        <p:txBody>
          <a:bodyPr anchor="b">
            <a:noAutofit/>
          </a:bodyPr>
          <a:lstStyle>
            <a:lvl1pPr>
              <a:defRPr sz="5400" cap="all" baseline="0">
                <a:latin typeface="Calibri" panose="020F0502020204030204" pitchFamily="34" charset="0"/>
              </a:defRPr>
            </a:lvl1pPr>
          </a:lstStyle>
          <a:p>
            <a:r>
              <a:rPr lang="en-US" dirty="0"/>
              <a:t>Click to edit Master title style</a:t>
            </a:r>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latin typeface="Calibri" panose="020F050202020403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4736509-B7D9-4E14-990D-0939A6D2E156}" type="slidenum">
              <a:rPr lang="en-US"/>
              <a:pPr>
                <a:defRPr/>
              </a:pPr>
              <a:t>‹#›</a:t>
            </a:fld>
            <a:endParaRPr lang="en-US"/>
          </a:p>
        </p:txBody>
      </p:sp>
    </p:spTree>
    <p:extLst>
      <p:ext uri="{BB962C8B-B14F-4D97-AF65-F5344CB8AC3E}">
        <p14:creationId xmlns:p14="http://schemas.microsoft.com/office/powerpoint/2010/main" val="1466090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4950129-838B-4CD0-82C5-B9E5CA8BA4D1}" type="slidenum">
              <a:rPr lang="en-US"/>
              <a:pPr>
                <a:defRPr/>
              </a:pPr>
              <a:t>‹#›</a:t>
            </a:fld>
            <a:endParaRPr lang="en-US"/>
          </a:p>
        </p:txBody>
      </p:sp>
    </p:spTree>
    <p:extLst>
      <p:ext uri="{BB962C8B-B14F-4D97-AF65-F5344CB8AC3E}">
        <p14:creationId xmlns:p14="http://schemas.microsoft.com/office/powerpoint/2010/main" val="29109853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lvl1pPr>
              <a:defRPr>
                <a:latin typeface="Calibri" panose="020F050202020403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a:xfrm>
            <a:off x="457200" y="609600"/>
            <a:ext cx="6019800" cy="5867400"/>
          </a:xfrm>
        </p:spPr>
        <p:txBody>
          <a:bodyPr vert="eaVert"/>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73227E1-08E6-4E55-9BDE-7F7F260040A8}" type="slidenum">
              <a:rPr lang="en-US"/>
              <a:pPr>
                <a:defRPr/>
              </a:pPr>
              <a:t>‹#›</a:t>
            </a:fld>
            <a:endParaRPr lang="en-US"/>
          </a:p>
        </p:txBody>
      </p:sp>
    </p:spTree>
    <p:extLst>
      <p:ext uri="{BB962C8B-B14F-4D97-AF65-F5344CB8AC3E}">
        <p14:creationId xmlns:p14="http://schemas.microsoft.com/office/powerpoint/2010/main" val="31863072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cxnSp>
        <p:nvCxnSpPr>
          <p:cNvPr id="4" name="Straight Connector 3"/>
          <p:cNvCxnSpPr/>
          <p:nvPr/>
        </p:nvCxnSpPr>
        <p:spPr>
          <a:xfrm>
            <a:off x="685800" y="3398838"/>
            <a:ext cx="7848600" cy="158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685800" y="1371600"/>
            <a:ext cx="7848600" cy="1927225"/>
          </a:xfrm>
        </p:spPr>
        <p:txBody>
          <a:bodyPr anchor="b">
            <a:noAutofit/>
          </a:bodyPr>
          <a:lstStyle>
            <a:lvl1pPr>
              <a:defRPr sz="5400" cap="all" baseline="0">
                <a:latin typeface="Calibri" panose="020F0502020204030204"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latin typeface="Calibri" panose="020F050202020403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4736509-B7D9-4E14-990D-0939A6D2E156}" type="slidenum">
              <a:rPr lang="en-US"/>
              <a:pPr>
                <a:defRPr/>
              </a:pPr>
              <a:t>‹#›</a:t>
            </a:fld>
            <a:endParaRPr lang="en-US"/>
          </a:p>
        </p:txBody>
      </p:sp>
    </p:spTree>
    <p:extLst>
      <p:ext uri="{BB962C8B-B14F-4D97-AF65-F5344CB8AC3E}">
        <p14:creationId xmlns:p14="http://schemas.microsoft.com/office/powerpoint/2010/main" val="26277825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A7A78D6-729F-4E75-A2D7-D2A416F3A9DE}" type="slidenum">
              <a:rPr lang="en-US"/>
              <a:pPr>
                <a:defRPr/>
              </a:pPr>
              <a:t>‹#›</a:t>
            </a:fld>
            <a:endParaRPr lang="en-US"/>
          </a:p>
        </p:txBody>
      </p:sp>
    </p:spTree>
    <p:extLst>
      <p:ext uri="{BB962C8B-B14F-4D97-AF65-F5344CB8AC3E}">
        <p14:creationId xmlns:p14="http://schemas.microsoft.com/office/powerpoint/2010/main" val="38723613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5266BDC2-34F1-4F7E-8EA7-5E37952CD375}" type="slidenum">
              <a:rPr lang="en-US"/>
              <a:pPr>
                <a:defRPr/>
              </a:pPr>
              <a:t>‹#›</a:t>
            </a:fld>
            <a:endParaRPr lang="en-US"/>
          </a:p>
        </p:txBody>
      </p:sp>
    </p:spTree>
    <p:extLst>
      <p:ext uri="{BB962C8B-B14F-4D97-AF65-F5344CB8AC3E}">
        <p14:creationId xmlns:p14="http://schemas.microsoft.com/office/powerpoint/2010/main" val="3022234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sz="2800">
                <a:latin typeface="Calibri" panose="020F0502020204030204" pitchFamily="34" charset="0"/>
              </a:defRPr>
            </a:lvl1pPr>
            <a:lvl2pPr marL="457200" indent="-182563">
              <a:buSzPct val="100000"/>
              <a:buFont typeface="Calibri" panose="020F0502020204030204" pitchFamily="34" charset="0"/>
              <a:buChar char="⁻"/>
              <a:defRPr sz="2400">
                <a:latin typeface="Calibri" panose="020F0502020204030204" pitchFamily="34" charset="0"/>
              </a:defRPr>
            </a:lvl2pPr>
            <a:lvl3pPr>
              <a:defRPr sz="2000">
                <a:latin typeface="Calibri" panose="020F0502020204030204" pitchFamily="34" charset="0"/>
              </a:defRPr>
            </a:lvl3pPr>
            <a:lvl4pPr>
              <a:defRPr sz="1800">
                <a:latin typeface="Calibri" panose="020F0502020204030204" pitchFamily="34" charset="0"/>
              </a:defRPr>
            </a:lvl4pPr>
            <a:lvl5pPr>
              <a:defRPr sz="1800">
                <a:latin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A7A78D6-729F-4E75-A2D7-D2A416F3A9DE}" type="slidenum">
              <a:rPr lang="en-US"/>
              <a:pPr>
                <a:defRPr/>
              </a:pPr>
              <a:t>‹#›</a:t>
            </a:fld>
            <a:endParaRPr lang="en-US"/>
          </a:p>
        </p:txBody>
      </p:sp>
    </p:spTree>
    <p:extLst>
      <p:ext uri="{BB962C8B-B14F-4D97-AF65-F5344CB8AC3E}">
        <p14:creationId xmlns:p14="http://schemas.microsoft.com/office/powerpoint/2010/main" val="10394501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cxnSp>
        <p:nvCxnSpPr>
          <p:cNvPr id="4" name="Straight Connector 3"/>
          <p:cNvCxnSpPr/>
          <p:nvPr/>
        </p:nvCxnSpPr>
        <p:spPr>
          <a:xfrm>
            <a:off x="731838" y="4598988"/>
            <a:ext cx="7848600" cy="158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722313" y="2362200"/>
            <a:ext cx="7772400" cy="2200275"/>
          </a:xfrm>
        </p:spPr>
        <p:txBody>
          <a:bodyPr anchor="b"/>
          <a:lstStyle>
            <a:lvl1pPr algn="l">
              <a:defRPr sz="4800" b="0" cap="all">
                <a:latin typeface="Calibri" panose="020F0502020204030204" pitchFamily="34" charset="0"/>
              </a:defRPr>
            </a:lvl1pPr>
          </a:lstStyle>
          <a:p>
            <a:r>
              <a:rPr lang="en-US" dirty="0"/>
              <a:t>Click to edit Master title style</a:t>
            </a:r>
          </a:p>
        </p:txBody>
      </p:sp>
      <p:sp>
        <p:nvSpPr>
          <p:cNvPr id="3" name="Text Placeholder 2"/>
          <p:cNvSpPr>
            <a:spLocks noGrp="1"/>
          </p:cNvSpPr>
          <p:nvPr>
            <p:ph type="body" idx="1"/>
          </p:nvPr>
        </p:nvSpPr>
        <p:spPr>
          <a:xfrm>
            <a:off x="722313" y="4626864"/>
            <a:ext cx="7772400" cy="1500187"/>
          </a:xfrm>
        </p:spPr>
        <p:txBody>
          <a:bodyPr>
            <a:normAutofit/>
          </a:bodyPr>
          <a:lstStyle>
            <a:lvl1pPr marL="0" indent="0">
              <a:buNone/>
              <a:defRPr sz="2400">
                <a:solidFill>
                  <a:schemeClr val="tx2"/>
                </a:solidFill>
                <a:latin typeface="Calibri" panose="020F050202020403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B6BBEB5-01D6-47A2-BCF3-B3B9837CD530}" type="slidenum">
              <a:rPr lang="en-US"/>
              <a:pPr>
                <a:defRPr/>
              </a:pPr>
              <a:t>‹#›</a:t>
            </a:fld>
            <a:endParaRPr lang="en-US"/>
          </a:p>
        </p:txBody>
      </p:sp>
    </p:spTree>
    <p:extLst>
      <p:ext uri="{BB962C8B-B14F-4D97-AF65-F5344CB8AC3E}">
        <p14:creationId xmlns:p14="http://schemas.microsoft.com/office/powerpoint/2010/main" val="2517589831"/>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defRPr>
            </a:lvl1pPr>
          </a:lstStyle>
          <a:p>
            <a:r>
              <a:rPr lang="en-US" dirty="0"/>
              <a:t>Click to edit Master title style</a:t>
            </a:r>
          </a:p>
        </p:txBody>
      </p:sp>
      <p:sp>
        <p:nvSpPr>
          <p:cNvPr id="3" name="Content Placeholder 2"/>
          <p:cNvSpPr>
            <a:spLocks noGrp="1"/>
          </p:cNvSpPr>
          <p:nvPr>
            <p:ph sz="half" idx="1"/>
          </p:nvPr>
        </p:nvSpPr>
        <p:spPr>
          <a:xfrm>
            <a:off x="457200" y="1673352"/>
            <a:ext cx="4038600" cy="4718304"/>
          </a:xfrm>
        </p:spPr>
        <p:txBody>
          <a:bodyPr/>
          <a:lstStyle>
            <a:lvl1pPr>
              <a:defRPr sz="2800">
                <a:latin typeface="Calibri" panose="020F0502020204030204" pitchFamily="34" charset="0"/>
              </a:defRPr>
            </a:lvl1pPr>
            <a:lvl2pPr>
              <a:defRPr sz="2400">
                <a:latin typeface="Calibri" panose="020F0502020204030204" pitchFamily="34" charset="0"/>
              </a:defRPr>
            </a:lvl2pPr>
            <a:lvl3pPr>
              <a:defRPr sz="2000">
                <a:latin typeface="Calibri" panose="020F0502020204030204" pitchFamily="34" charset="0"/>
              </a:defRPr>
            </a:lvl3pPr>
            <a:lvl4pPr>
              <a:defRPr sz="1800">
                <a:latin typeface="Calibri" panose="020F0502020204030204" pitchFamily="34" charset="0"/>
              </a:defRPr>
            </a:lvl4pPr>
            <a:lvl5pPr>
              <a:defRPr sz="1800">
                <a:latin typeface="Calibri" panose="020F0502020204030204"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73352"/>
            <a:ext cx="4038600" cy="4718304"/>
          </a:xfrm>
        </p:spPr>
        <p:txBody>
          <a:bodyPr/>
          <a:lstStyle>
            <a:lvl1pPr>
              <a:defRPr sz="2800">
                <a:latin typeface="Calibri" panose="020F0502020204030204" pitchFamily="34" charset="0"/>
              </a:defRPr>
            </a:lvl1pPr>
            <a:lvl2pPr>
              <a:defRPr sz="2400">
                <a:latin typeface="Calibri" panose="020F0502020204030204" pitchFamily="34" charset="0"/>
              </a:defRPr>
            </a:lvl2pPr>
            <a:lvl3pPr>
              <a:defRPr sz="2000">
                <a:latin typeface="Calibri" panose="020F0502020204030204" pitchFamily="34" charset="0"/>
              </a:defRPr>
            </a:lvl3pPr>
            <a:lvl4pPr>
              <a:defRPr sz="1800">
                <a:latin typeface="Calibri" panose="020F0502020204030204" pitchFamily="34" charset="0"/>
              </a:defRPr>
            </a:lvl4pPr>
            <a:lvl5pPr>
              <a:defRPr sz="1800">
                <a:latin typeface="Calibri" panose="020F0502020204030204"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A82B28A-D4AF-4B7E-8537-11780E8ECB02}" type="slidenum">
              <a:rPr lang="en-US"/>
              <a:pPr>
                <a:defRPr/>
              </a:pPr>
              <a:t>‹#›</a:t>
            </a:fld>
            <a:endParaRPr lang="en-US"/>
          </a:p>
        </p:txBody>
      </p:sp>
    </p:spTree>
    <p:extLst>
      <p:ext uri="{BB962C8B-B14F-4D97-AF65-F5344CB8AC3E}">
        <p14:creationId xmlns:p14="http://schemas.microsoft.com/office/powerpoint/2010/main" val="19816008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cxnSp>
        <p:nvCxnSpPr>
          <p:cNvPr id="7" name="Straight Connector 6"/>
          <p:cNvCxnSpPr/>
          <p:nvPr/>
        </p:nvCxnSpPr>
        <p:spPr>
          <a:xfrm rot="5400000">
            <a:off x="2218531" y="4045744"/>
            <a:ext cx="4708525"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a:latin typeface="Calibri" panose="020F0502020204030204" pitchFamily="34" charset="0"/>
              </a:defRPr>
            </a:lvl1pPr>
          </a:lstStyle>
          <a:p>
            <a:r>
              <a:rPr lang="en-US" dirty="0"/>
              <a:t>Click to edit Master title style</a:t>
            </a:r>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latin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atin typeface="Calibri" panose="020F0502020204030204" pitchFamily="34" charset="0"/>
              </a:defRPr>
            </a:lvl1pPr>
            <a:lvl2pPr>
              <a:defRPr sz="2000">
                <a:latin typeface="Calibri" panose="020F0502020204030204" pitchFamily="34" charset="0"/>
              </a:defRPr>
            </a:lvl2pPr>
            <a:lvl3pPr>
              <a:defRPr sz="1800">
                <a:latin typeface="Calibri" panose="020F0502020204030204" pitchFamily="34" charset="0"/>
              </a:defRPr>
            </a:lvl3pPr>
            <a:lvl4pPr>
              <a:defRPr sz="1600">
                <a:latin typeface="Calibri" panose="020F0502020204030204" pitchFamily="34" charset="0"/>
              </a:defRPr>
            </a:lvl4pPr>
            <a:lvl5pPr>
              <a:defRPr sz="1600">
                <a:latin typeface="Calibri" panose="020F0502020204030204" pitchFamily="34"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Calibri" panose="020F0502020204030204" pitchFamily="34" charset="0"/>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atin typeface="Calibri" panose="020F0502020204030204" pitchFamily="34" charset="0"/>
              </a:defRPr>
            </a:lvl1pPr>
            <a:lvl2pPr>
              <a:defRPr sz="2000">
                <a:latin typeface="Calibri" panose="020F0502020204030204" pitchFamily="34" charset="0"/>
              </a:defRPr>
            </a:lvl2pPr>
            <a:lvl3pPr>
              <a:defRPr sz="1800">
                <a:latin typeface="Calibri" panose="020F0502020204030204" pitchFamily="34" charset="0"/>
              </a:defRPr>
            </a:lvl3pPr>
            <a:lvl4pPr>
              <a:defRPr sz="1600">
                <a:latin typeface="Calibri" panose="020F0502020204030204" pitchFamily="34" charset="0"/>
              </a:defRPr>
            </a:lvl4pPr>
            <a:lvl5pPr>
              <a:defRPr sz="1600">
                <a:latin typeface="Calibri" panose="020F0502020204030204" pitchFamily="34"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Date Placeholder 6"/>
          <p:cNvSpPr>
            <a:spLocks noGrp="1"/>
          </p:cNvSpPr>
          <p:nvPr>
            <p:ph type="dt" sz="half" idx="10"/>
          </p:nvPr>
        </p:nvSpPr>
        <p:spPr/>
        <p:txBody>
          <a:bodyPr/>
          <a:lstStyle>
            <a:lvl1pPr>
              <a:defRPr/>
            </a:lvl1pPr>
          </a:lstStyle>
          <a:p>
            <a:pPr>
              <a:defRPr/>
            </a:pPr>
            <a:endParaRPr lang="en-US"/>
          </a:p>
        </p:txBody>
      </p:sp>
      <p:sp>
        <p:nvSpPr>
          <p:cNvPr id="9" name="Footer Placeholder 7"/>
          <p:cNvSpPr>
            <a:spLocks noGrp="1"/>
          </p:cNvSpPr>
          <p:nvPr>
            <p:ph type="ftr" sz="quarter" idx="11"/>
          </p:nvPr>
        </p:nvSpPr>
        <p:spPr/>
        <p:txBody>
          <a:bodyPr/>
          <a:lstStyle>
            <a:lvl1pPr>
              <a:defRPr/>
            </a:lvl1pPr>
          </a:lstStyle>
          <a:p>
            <a:pPr>
              <a:defRPr/>
            </a:pPr>
            <a:endParaRPr lang="en-US"/>
          </a:p>
        </p:txBody>
      </p:sp>
      <p:sp>
        <p:nvSpPr>
          <p:cNvPr id="10" name="Slide Number Placeholder 8"/>
          <p:cNvSpPr>
            <a:spLocks noGrp="1"/>
          </p:cNvSpPr>
          <p:nvPr>
            <p:ph type="sldNum" sz="quarter" idx="12"/>
          </p:nvPr>
        </p:nvSpPr>
        <p:spPr/>
        <p:txBody>
          <a:bodyPr/>
          <a:lstStyle>
            <a:lvl1pPr>
              <a:defRPr/>
            </a:lvl1pPr>
          </a:lstStyle>
          <a:p>
            <a:pPr>
              <a:defRPr/>
            </a:pPr>
            <a:fld id="{2AC85E45-36ED-4CB7-AAF7-BE6B50D63CE7}" type="slidenum">
              <a:rPr lang="en-US"/>
              <a:pPr>
                <a:defRPr/>
              </a:pPr>
              <a:t>‹#›</a:t>
            </a:fld>
            <a:endParaRPr lang="en-US"/>
          </a:p>
        </p:txBody>
      </p:sp>
    </p:spTree>
    <p:extLst>
      <p:ext uri="{BB962C8B-B14F-4D97-AF65-F5344CB8AC3E}">
        <p14:creationId xmlns:p14="http://schemas.microsoft.com/office/powerpoint/2010/main" val="13674736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defRPr>
            </a:lvl1pPr>
          </a:lstStyle>
          <a:p>
            <a:r>
              <a:rPr lang="en-US" dirty="0"/>
              <a:t>Click to edit Master title style</a:t>
            </a:r>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19CF5097-F154-45E2-885E-C804689485C2}" type="slidenum">
              <a:rPr lang="en-US"/>
              <a:pPr>
                <a:defRPr/>
              </a:pPr>
              <a:t>‹#›</a:t>
            </a:fld>
            <a:endParaRPr lang="en-US"/>
          </a:p>
        </p:txBody>
      </p:sp>
    </p:spTree>
    <p:extLst>
      <p:ext uri="{BB962C8B-B14F-4D97-AF65-F5344CB8AC3E}">
        <p14:creationId xmlns:p14="http://schemas.microsoft.com/office/powerpoint/2010/main" val="39381159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5266BDC2-34F1-4F7E-8EA7-5E37952CD375}" type="slidenum">
              <a:rPr lang="en-US"/>
              <a:pPr>
                <a:defRPr/>
              </a:pPr>
              <a:t>‹#›</a:t>
            </a:fld>
            <a:endParaRPr lang="en-US"/>
          </a:p>
        </p:txBody>
      </p:sp>
    </p:spTree>
    <p:extLst>
      <p:ext uri="{BB962C8B-B14F-4D97-AF65-F5344CB8AC3E}">
        <p14:creationId xmlns:p14="http://schemas.microsoft.com/office/powerpoint/2010/main" val="3022234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cxnSp>
        <p:nvCxnSpPr>
          <p:cNvPr id="5" name="Straight Connector 4"/>
          <p:cNvCxnSpPr/>
          <p:nvPr/>
        </p:nvCxnSpPr>
        <p:spPr>
          <a:xfrm rot="5400000">
            <a:off x="-13494" y="3580607"/>
            <a:ext cx="5578475"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57200" y="792080"/>
            <a:ext cx="2139696" cy="1261872"/>
          </a:xfrm>
        </p:spPr>
        <p:txBody>
          <a:bodyPr anchor="b">
            <a:noAutofit/>
          </a:bodyPr>
          <a:lstStyle>
            <a:lvl1pPr algn="l">
              <a:defRPr sz="2400" b="0">
                <a:latin typeface="Calibri" panose="020F0502020204030204" pitchFamily="34" charset="0"/>
              </a:defRPr>
            </a:lvl1pPr>
          </a:lstStyle>
          <a:p>
            <a:r>
              <a:rPr lang="en-US" dirty="0"/>
              <a:t>Click to edit Master title style</a:t>
            </a:r>
          </a:p>
        </p:txBody>
      </p:sp>
      <p:sp>
        <p:nvSpPr>
          <p:cNvPr id="3" name="Content Placeholder 2"/>
          <p:cNvSpPr>
            <a:spLocks noGrp="1"/>
          </p:cNvSpPr>
          <p:nvPr>
            <p:ph idx="1"/>
          </p:nvPr>
        </p:nvSpPr>
        <p:spPr>
          <a:xfrm>
            <a:off x="2971800" y="792080"/>
            <a:ext cx="5715000" cy="5577840"/>
          </a:xfrm>
        </p:spPr>
        <p:txBody>
          <a:bodyPr/>
          <a:lstStyle>
            <a:lvl1pPr>
              <a:defRPr sz="3200">
                <a:latin typeface="Calibri" panose="020F0502020204030204" pitchFamily="34" charset="0"/>
              </a:defRPr>
            </a:lvl1pPr>
            <a:lvl2pPr>
              <a:defRPr sz="2800">
                <a:latin typeface="Calibri" panose="020F0502020204030204" pitchFamily="34" charset="0"/>
              </a:defRPr>
            </a:lvl2pPr>
            <a:lvl3pPr>
              <a:defRPr sz="2400">
                <a:latin typeface="Calibri" panose="020F0502020204030204" pitchFamily="34" charset="0"/>
              </a:defRPr>
            </a:lvl3pPr>
            <a:lvl4pPr>
              <a:defRPr sz="2000">
                <a:latin typeface="Calibri" panose="020F0502020204030204" pitchFamily="34" charset="0"/>
              </a:defRPr>
            </a:lvl4pPr>
            <a:lvl5pPr>
              <a:defRPr sz="2000">
                <a:latin typeface="Calibri" panose="020F0502020204030204" pitchFamily="34" charset="0"/>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atin typeface="Calibri" panose="020F050202020403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6" name="Date Placeholder 4"/>
          <p:cNvSpPr>
            <a:spLocks noGrp="1"/>
          </p:cNvSpPr>
          <p:nvPr>
            <p:ph type="dt" sz="half" idx="10"/>
          </p:nvPr>
        </p:nvSpPr>
        <p:spPr/>
        <p:txBody>
          <a:bodyPr/>
          <a:lstStyle>
            <a:lvl1pPr>
              <a:defRPr/>
            </a:lvl1pPr>
          </a:lstStyle>
          <a:p>
            <a:pPr>
              <a:defRPr/>
            </a:pPr>
            <a:endParaRPr lang="en-US"/>
          </a:p>
        </p:txBody>
      </p:sp>
      <p:sp>
        <p:nvSpPr>
          <p:cNvPr id="7" name="Footer Placeholder 5"/>
          <p:cNvSpPr>
            <a:spLocks noGrp="1"/>
          </p:cNvSpPr>
          <p:nvPr>
            <p:ph type="ftr" sz="quarter" idx="11"/>
          </p:nvPr>
        </p:nvSpPr>
        <p:spPr/>
        <p:txBody>
          <a:bodyPr/>
          <a:lstStyle>
            <a:lvl1pPr>
              <a:defRPr/>
            </a:lvl1pPr>
          </a:lstStyle>
          <a:p>
            <a:pPr>
              <a:defRPr/>
            </a:pPr>
            <a:endParaRPr lang="en-US"/>
          </a:p>
        </p:txBody>
      </p:sp>
      <p:sp>
        <p:nvSpPr>
          <p:cNvPr id="8" name="Slide Number Placeholder 6"/>
          <p:cNvSpPr>
            <a:spLocks noGrp="1"/>
          </p:cNvSpPr>
          <p:nvPr>
            <p:ph type="sldNum" sz="quarter" idx="12"/>
          </p:nvPr>
        </p:nvSpPr>
        <p:spPr/>
        <p:txBody>
          <a:bodyPr/>
          <a:lstStyle>
            <a:lvl1pPr>
              <a:defRPr/>
            </a:lvl1pPr>
          </a:lstStyle>
          <a:p>
            <a:pPr>
              <a:defRPr/>
            </a:pPr>
            <a:fld id="{9070B46F-C72C-481F-AA11-EB346A150C1A}" type="slidenum">
              <a:rPr lang="en-US"/>
              <a:pPr>
                <a:defRPr/>
              </a:pPr>
              <a:t>‹#›</a:t>
            </a:fld>
            <a:endParaRPr lang="en-US"/>
          </a:p>
        </p:txBody>
      </p:sp>
    </p:spTree>
    <p:extLst>
      <p:ext uri="{BB962C8B-B14F-4D97-AF65-F5344CB8AC3E}">
        <p14:creationId xmlns:p14="http://schemas.microsoft.com/office/powerpoint/2010/main" val="32028207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lstStyle>
            <a:lvl1pPr algn="l">
              <a:defRPr sz="2400" b="0">
                <a:latin typeface="Calibri" panose="020F0502020204030204" pitchFamily="34" charset="0"/>
              </a:defRPr>
            </a:lvl1pPr>
          </a:lstStyle>
          <a:p>
            <a:r>
              <a:rPr lang="en-US" dirty="0"/>
              <a:t>Click to edit Master title style</a:t>
            </a:r>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rtlCol="0">
            <a:normAutofit/>
          </a:bodyPr>
          <a:lstStyle>
            <a:lvl1pPr marL="0" indent="0">
              <a:buNone/>
              <a:defRPr sz="3200">
                <a:latin typeface="Calibri" panose="020F050202020403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atin typeface="Calibri" panose="020F050202020403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6B61DD7-BAA8-421F-9E35-5963BE49B3F3}" type="slidenum">
              <a:rPr lang="en-US"/>
              <a:pPr>
                <a:defRPr/>
              </a:pPr>
              <a:t>‹#›</a:t>
            </a:fld>
            <a:endParaRPr lang="en-US"/>
          </a:p>
        </p:txBody>
      </p:sp>
    </p:spTree>
    <p:extLst>
      <p:ext uri="{BB962C8B-B14F-4D97-AF65-F5344CB8AC3E}">
        <p14:creationId xmlns:p14="http://schemas.microsoft.com/office/powerpoint/2010/main" val="33563746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663"/>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endParaRPr>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dirty="0"/>
              <a:t>Click to edit Master title style</a:t>
            </a:r>
          </a:p>
        </p:txBody>
      </p:sp>
      <p:sp>
        <p:nvSpPr>
          <p:cNvPr id="4100" name="Text Placeholder 2"/>
          <p:cNvSpPr>
            <a:spLocks noGrp="1"/>
          </p:cNvSpPr>
          <p:nvPr>
            <p:ph type="body" idx="1"/>
          </p:nvPr>
        </p:nvSpPr>
        <p:spPr bwMode="auto">
          <a:xfrm>
            <a:off x="457200" y="1600200"/>
            <a:ext cx="82296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7" name="Rectangle 6"/>
          <p:cNvSpPr/>
          <p:nvPr/>
        </p:nvSpPr>
        <p:spPr>
          <a:xfrm>
            <a:off x="0" y="0"/>
            <a:ext cx="9144000" cy="365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endParaRPr>
          </a:p>
        </p:txBody>
      </p:sp>
      <p:sp>
        <p:nvSpPr>
          <p:cNvPr id="4" name="Date Placeholder 3"/>
          <p:cNvSpPr>
            <a:spLocks noGrp="1"/>
          </p:cNvSpPr>
          <p:nvPr>
            <p:ph type="dt" sz="half" idx="2"/>
          </p:nvPr>
        </p:nvSpPr>
        <p:spPr>
          <a:xfrm>
            <a:off x="457200" y="19050"/>
            <a:ext cx="2895600" cy="328613"/>
          </a:xfrm>
          <a:prstGeom prst="rect">
            <a:avLst/>
          </a:prstGeom>
        </p:spPr>
        <p:txBody>
          <a:bodyPr vert="horz" lIns="91440" tIns="45720" rIns="91440" bIns="45720" rtlCol="0" anchor="ctr"/>
          <a:lstStyle>
            <a:lvl1pPr algn="l">
              <a:defRPr sz="1200">
                <a:solidFill>
                  <a:srgbClr val="FFFFFF"/>
                </a:solidFill>
              </a:defRPr>
            </a:lvl1pPr>
          </a:lstStyle>
          <a:p>
            <a:pPr fontAlgn="base">
              <a:spcBef>
                <a:spcPct val="0"/>
              </a:spcBef>
              <a:spcAft>
                <a:spcPct val="0"/>
              </a:spcAft>
              <a:defRPr/>
            </a:pPr>
            <a:endParaRPr lang="en-US"/>
          </a:p>
        </p:txBody>
      </p:sp>
      <p:sp>
        <p:nvSpPr>
          <p:cNvPr id="5" name="Footer Placeholder 4"/>
          <p:cNvSpPr>
            <a:spLocks noGrp="1"/>
          </p:cNvSpPr>
          <p:nvPr>
            <p:ph type="ftr" sz="quarter" idx="3"/>
          </p:nvPr>
        </p:nvSpPr>
        <p:spPr>
          <a:xfrm>
            <a:off x="3429000" y="19050"/>
            <a:ext cx="4114800" cy="328613"/>
          </a:xfrm>
          <a:prstGeom prst="rect">
            <a:avLst/>
          </a:prstGeom>
        </p:spPr>
        <p:txBody>
          <a:bodyPr vert="horz" lIns="91440" tIns="45720" rIns="91440" bIns="45720" rtlCol="0" anchor="ctr"/>
          <a:lstStyle>
            <a:lvl1pPr algn="ctr">
              <a:defRPr sz="1200">
                <a:solidFill>
                  <a:srgbClr val="FFFFFF"/>
                </a:solidFill>
              </a:defRPr>
            </a:lvl1pPr>
          </a:lstStyle>
          <a:p>
            <a:pPr fontAlgn="base">
              <a:spcBef>
                <a:spcPct val="0"/>
              </a:spcBef>
              <a:spcAft>
                <a:spcPct val="0"/>
              </a:spcAft>
              <a:defRPr/>
            </a:pPr>
            <a:endParaRPr lang="en-US"/>
          </a:p>
        </p:txBody>
      </p:sp>
      <p:sp>
        <p:nvSpPr>
          <p:cNvPr id="6" name="Slide Number Placeholder 5"/>
          <p:cNvSpPr>
            <a:spLocks noGrp="1"/>
          </p:cNvSpPr>
          <p:nvPr>
            <p:ph type="sldNum" sz="quarter" idx="4"/>
          </p:nvPr>
        </p:nvSpPr>
        <p:spPr>
          <a:xfrm>
            <a:off x="7620000" y="19050"/>
            <a:ext cx="1066800" cy="328613"/>
          </a:xfrm>
          <a:prstGeom prst="rect">
            <a:avLst/>
          </a:prstGeom>
        </p:spPr>
        <p:txBody>
          <a:bodyPr vert="horz" lIns="91440" tIns="45720" rIns="91440" bIns="45720" rtlCol="0" anchor="ctr"/>
          <a:lstStyle>
            <a:lvl1pPr algn="l">
              <a:defRPr sz="1400" b="1">
                <a:solidFill>
                  <a:srgbClr val="FFFFFF"/>
                </a:solidFill>
              </a:defRPr>
            </a:lvl1pPr>
          </a:lstStyle>
          <a:p>
            <a:pPr fontAlgn="base">
              <a:spcBef>
                <a:spcPct val="0"/>
              </a:spcBef>
              <a:spcAft>
                <a:spcPct val="0"/>
              </a:spcAft>
              <a:defRPr/>
            </a:pPr>
            <a:fld id="{F58F8E8D-CCF4-42A3-97FD-9805C969D99B}" type="slidenum">
              <a:rPr lang="en-US"/>
              <a:pPr fontAlgn="base">
                <a:spcBef>
                  <a:spcPct val="0"/>
                </a:spcBef>
                <a:spcAft>
                  <a:spcPct val="0"/>
                </a:spcAft>
                <a:defRPr/>
              </a:pPr>
              <a:t>‹#›</a:t>
            </a:fld>
            <a:endParaRPr lang="en-US"/>
          </a:p>
        </p:txBody>
      </p:sp>
    </p:spTree>
    <p:extLst>
      <p:ext uri="{BB962C8B-B14F-4D97-AF65-F5344CB8AC3E}">
        <p14:creationId xmlns:p14="http://schemas.microsoft.com/office/powerpoint/2010/main" val="202022903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rtl="0" eaLnBrk="0" fontAlgn="base" hangingPunct="0">
        <a:spcBef>
          <a:spcPct val="0"/>
        </a:spcBef>
        <a:spcAft>
          <a:spcPct val="0"/>
        </a:spcAft>
        <a:defRPr sz="4000" b="0" i="0" u="none" kern="1200" spc="-1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000">
          <a:solidFill>
            <a:schemeClr val="tx2"/>
          </a:solidFill>
          <a:latin typeface="Arial" charset="0"/>
        </a:defRPr>
      </a:lvl2pPr>
      <a:lvl3pPr algn="l" rtl="0" eaLnBrk="0" fontAlgn="base" hangingPunct="0">
        <a:spcBef>
          <a:spcPct val="0"/>
        </a:spcBef>
        <a:spcAft>
          <a:spcPct val="0"/>
        </a:spcAft>
        <a:defRPr sz="4000">
          <a:solidFill>
            <a:schemeClr val="tx2"/>
          </a:solidFill>
          <a:latin typeface="Arial" charset="0"/>
        </a:defRPr>
      </a:lvl3pPr>
      <a:lvl4pPr algn="l" rtl="0" eaLnBrk="0" fontAlgn="base" hangingPunct="0">
        <a:spcBef>
          <a:spcPct val="0"/>
        </a:spcBef>
        <a:spcAft>
          <a:spcPct val="0"/>
        </a:spcAft>
        <a:defRPr sz="4000">
          <a:solidFill>
            <a:schemeClr val="tx2"/>
          </a:solidFill>
          <a:latin typeface="Arial" charset="0"/>
        </a:defRPr>
      </a:lvl4pPr>
      <a:lvl5pPr algn="l" rtl="0" eaLnBrk="0" fontAlgn="base" hangingPunct="0">
        <a:spcBef>
          <a:spcPct val="0"/>
        </a:spcBef>
        <a:spcAft>
          <a:spcPct val="0"/>
        </a:spcAft>
        <a:defRPr sz="4000">
          <a:solidFill>
            <a:schemeClr val="tx2"/>
          </a:solidFill>
          <a:latin typeface="Arial" charset="0"/>
        </a:defRPr>
      </a:lvl5pPr>
      <a:lvl6pPr marL="457200" algn="l" rtl="0" fontAlgn="base">
        <a:spcBef>
          <a:spcPct val="0"/>
        </a:spcBef>
        <a:spcAft>
          <a:spcPct val="0"/>
        </a:spcAft>
        <a:defRPr sz="4000">
          <a:solidFill>
            <a:schemeClr val="tx2"/>
          </a:solidFill>
          <a:latin typeface="Arial" charset="0"/>
        </a:defRPr>
      </a:lvl6pPr>
      <a:lvl7pPr marL="914400" algn="l" rtl="0" fontAlgn="base">
        <a:spcBef>
          <a:spcPct val="0"/>
        </a:spcBef>
        <a:spcAft>
          <a:spcPct val="0"/>
        </a:spcAft>
        <a:defRPr sz="4000">
          <a:solidFill>
            <a:schemeClr val="tx2"/>
          </a:solidFill>
          <a:latin typeface="Arial" charset="0"/>
        </a:defRPr>
      </a:lvl7pPr>
      <a:lvl8pPr marL="1371600" algn="l" rtl="0" fontAlgn="base">
        <a:spcBef>
          <a:spcPct val="0"/>
        </a:spcBef>
        <a:spcAft>
          <a:spcPct val="0"/>
        </a:spcAft>
        <a:defRPr sz="4000">
          <a:solidFill>
            <a:schemeClr val="tx2"/>
          </a:solidFill>
          <a:latin typeface="Arial" charset="0"/>
        </a:defRPr>
      </a:lvl8pPr>
      <a:lvl9pPr marL="1828800" algn="l" rtl="0" fontAlgn="base">
        <a:spcBef>
          <a:spcPct val="0"/>
        </a:spcBef>
        <a:spcAft>
          <a:spcPct val="0"/>
        </a:spcAft>
        <a:defRPr sz="4000">
          <a:solidFill>
            <a:schemeClr val="tx2"/>
          </a:solidFill>
          <a:latin typeface="Arial" charset="0"/>
        </a:defRPr>
      </a:lvl9pPr>
    </p:titleStyle>
    <p:bodyStyle>
      <a:lvl1pPr marL="182563" indent="-182563" algn="l" rtl="0" eaLnBrk="0" fontAlgn="base" hangingPunct="0">
        <a:spcBef>
          <a:spcPct val="20000"/>
        </a:spcBef>
        <a:spcAft>
          <a:spcPct val="0"/>
        </a:spcAft>
        <a:buClr>
          <a:schemeClr val="accent1"/>
        </a:buClr>
        <a:buSzPct val="85000"/>
        <a:buFont typeface="Arial" charset="0"/>
        <a:buChar char="•"/>
        <a:defRPr sz="2400" kern="1200">
          <a:solidFill>
            <a:schemeClr val="tx1"/>
          </a:solidFill>
          <a:latin typeface="Calibri" panose="020F0502020204030204" pitchFamily="34" charset="0"/>
          <a:ea typeface="+mn-ea"/>
          <a:cs typeface="+mn-cs"/>
        </a:defRPr>
      </a:lvl1pPr>
      <a:lvl2pPr marL="457200" indent="-182563" algn="l" rtl="0" eaLnBrk="0" fontAlgn="base" hangingPunct="0">
        <a:spcBef>
          <a:spcPct val="20000"/>
        </a:spcBef>
        <a:spcAft>
          <a:spcPct val="0"/>
        </a:spcAft>
        <a:buClr>
          <a:schemeClr val="accent1"/>
        </a:buClr>
        <a:buSzPct val="85000"/>
        <a:buFont typeface="Arial" charset="0"/>
        <a:buChar char="•"/>
        <a:defRPr sz="2000" kern="1200">
          <a:solidFill>
            <a:schemeClr val="tx1"/>
          </a:solidFill>
          <a:latin typeface="Calibri" panose="020F0502020204030204" pitchFamily="34" charset="0"/>
          <a:ea typeface="+mn-ea"/>
          <a:cs typeface="+mn-cs"/>
        </a:defRPr>
      </a:lvl2pPr>
      <a:lvl3pPr marL="730250" indent="-182563" algn="l" rtl="0" eaLnBrk="0" fontAlgn="base" hangingPunct="0">
        <a:spcBef>
          <a:spcPct val="20000"/>
        </a:spcBef>
        <a:spcAft>
          <a:spcPct val="0"/>
        </a:spcAft>
        <a:buClr>
          <a:schemeClr val="accent1"/>
        </a:buClr>
        <a:buSzPct val="90000"/>
        <a:buFont typeface="Arial" charset="0"/>
        <a:buChar char="•"/>
        <a:defRPr kern="1200">
          <a:solidFill>
            <a:schemeClr val="tx1"/>
          </a:solidFill>
          <a:latin typeface="Calibri" panose="020F0502020204030204" pitchFamily="34" charset="0"/>
          <a:ea typeface="+mn-ea"/>
          <a:cs typeface="+mn-cs"/>
        </a:defRPr>
      </a:lvl3pPr>
      <a:lvl4pPr marL="1004888" indent="-182563" algn="l" rtl="0" eaLnBrk="0" fontAlgn="base" hangingPunct="0">
        <a:spcBef>
          <a:spcPct val="20000"/>
        </a:spcBef>
        <a:spcAft>
          <a:spcPct val="0"/>
        </a:spcAft>
        <a:buClr>
          <a:schemeClr val="accent1"/>
        </a:buClr>
        <a:buFont typeface="Arial" charset="0"/>
        <a:buChar char="•"/>
        <a:defRPr sz="1600" kern="1200">
          <a:solidFill>
            <a:schemeClr val="tx1"/>
          </a:solidFill>
          <a:latin typeface="Calibri" panose="020F0502020204030204" pitchFamily="34" charset="0"/>
          <a:ea typeface="+mn-ea"/>
          <a:cs typeface="+mn-cs"/>
        </a:defRPr>
      </a:lvl4pPr>
      <a:lvl5pPr marL="1187450" indent="-136525" algn="l" rtl="0" eaLnBrk="0" fontAlgn="base" hangingPunct="0">
        <a:spcBef>
          <a:spcPct val="20000"/>
        </a:spcBef>
        <a:spcAft>
          <a:spcPct val="0"/>
        </a:spcAft>
        <a:buClr>
          <a:schemeClr val="accent1"/>
        </a:buClr>
        <a:buSzPct val="100000"/>
        <a:buFont typeface="Arial" charset="0"/>
        <a:buChar char="•"/>
        <a:defRPr sz="1400" kern="1200">
          <a:solidFill>
            <a:schemeClr val="tx1"/>
          </a:solidFill>
          <a:latin typeface="Calibri" panose="020F0502020204030204" pitchFamily="34" charset="0"/>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663"/>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endParaRPr>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4100" name="Text Placeholder 2"/>
          <p:cNvSpPr>
            <a:spLocks noGrp="1"/>
          </p:cNvSpPr>
          <p:nvPr>
            <p:ph type="body" idx="1"/>
          </p:nvPr>
        </p:nvSpPr>
        <p:spPr bwMode="auto">
          <a:xfrm>
            <a:off x="457200" y="1600200"/>
            <a:ext cx="82296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US" altLang="en-US" dirty="0"/>
          </a:p>
        </p:txBody>
      </p:sp>
      <p:sp>
        <p:nvSpPr>
          <p:cNvPr id="7" name="Rectangle 6"/>
          <p:cNvSpPr/>
          <p:nvPr/>
        </p:nvSpPr>
        <p:spPr>
          <a:xfrm>
            <a:off x="0" y="0"/>
            <a:ext cx="9144000" cy="365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endParaRPr>
          </a:p>
        </p:txBody>
      </p:sp>
      <p:sp>
        <p:nvSpPr>
          <p:cNvPr id="4" name="Date Placeholder 3"/>
          <p:cNvSpPr>
            <a:spLocks noGrp="1"/>
          </p:cNvSpPr>
          <p:nvPr>
            <p:ph type="dt" sz="half" idx="2"/>
          </p:nvPr>
        </p:nvSpPr>
        <p:spPr>
          <a:xfrm>
            <a:off x="457200" y="19050"/>
            <a:ext cx="2895600" cy="328613"/>
          </a:xfrm>
          <a:prstGeom prst="rect">
            <a:avLst/>
          </a:prstGeom>
        </p:spPr>
        <p:txBody>
          <a:bodyPr vert="horz" lIns="91440" tIns="45720" rIns="91440" bIns="45720" rtlCol="0" anchor="ctr"/>
          <a:lstStyle>
            <a:lvl1pPr algn="l">
              <a:defRPr sz="1200">
                <a:solidFill>
                  <a:srgbClr val="FFFFFF"/>
                </a:solidFill>
              </a:defRPr>
            </a:lvl1pPr>
          </a:lstStyle>
          <a:p>
            <a:pPr fontAlgn="base">
              <a:spcBef>
                <a:spcPct val="0"/>
              </a:spcBef>
              <a:spcAft>
                <a:spcPct val="0"/>
              </a:spcAft>
              <a:defRPr/>
            </a:pPr>
            <a:endParaRPr lang="en-US"/>
          </a:p>
        </p:txBody>
      </p:sp>
      <p:sp>
        <p:nvSpPr>
          <p:cNvPr id="5" name="Footer Placeholder 4"/>
          <p:cNvSpPr>
            <a:spLocks noGrp="1"/>
          </p:cNvSpPr>
          <p:nvPr>
            <p:ph type="ftr" sz="quarter" idx="3"/>
          </p:nvPr>
        </p:nvSpPr>
        <p:spPr>
          <a:xfrm>
            <a:off x="3429000" y="19050"/>
            <a:ext cx="4114800" cy="328613"/>
          </a:xfrm>
          <a:prstGeom prst="rect">
            <a:avLst/>
          </a:prstGeom>
        </p:spPr>
        <p:txBody>
          <a:bodyPr vert="horz" lIns="91440" tIns="45720" rIns="91440" bIns="45720" rtlCol="0" anchor="ctr"/>
          <a:lstStyle>
            <a:lvl1pPr algn="ctr">
              <a:defRPr sz="1200">
                <a:solidFill>
                  <a:srgbClr val="FFFFFF"/>
                </a:solidFill>
              </a:defRPr>
            </a:lvl1pPr>
          </a:lstStyle>
          <a:p>
            <a:pPr fontAlgn="base">
              <a:spcBef>
                <a:spcPct val="0"/>
              </a:spcBef>
              <a:spcAft>
                <a:spcPct val="0"/>
              </a:spcAft>
              <a:defRPr/>
            </a:pPr>
            <a:endParaRPr lang="en-US"/>
          </a:p>
        </p:txBody>
      </p:sp>
      <p:sp>
        <p:nvSpPr>
          <p:cNvPr id="6" name="Slide Number Placeholder 5"/>
          <p:cNvSpPr>
            <a:spLocks noGrp="1"/>
          </p:cNvSpPr>
          <p:nvPr>
            <p:ph type="sldNum" sz="quarter" idx="4"/>
          </p:nvPr>
        </p:nvSpPr>
        <p:spPr>
          <a:xfrm>
            <a:off x="7620000" y="19050"/>
            <a:ext cx="1066800" cy="328613"/>
          </a:xfrm>
          <a:prstGeom prst="rect">
            <a:avLst/>
          </a:prstGeom>
        </p:spPr>
        <p:txBody>
          <a:bodyPr vert="horz" lIns="91440" tIns="45720" rIns="91440" bIns="45720" rtlCol="0" anchor="ctr"/>
          <a:lstStyle>
            <a:lvl1pPr algn="l">
              <a:defRPr sz="1400" b="1">
                <a:solidFill>
                  <a:srgbClr val="FFFFFF"/>
                </a:solidFill>
              </a:defRPr>
            </a:lvl1pPr>
          </a:lstStyle>
          <a:p>
            <a:pPr fontAlgn="base">
              <a:spcBef>
                <a:spcPct val="0"/>
              </a:spcBef>
              <a:spcAft>
                <a:spcPct val="0"/>
              </a:spcAft>
              <a:defRPr/>
            </a:pPr>
            <a:fld id="{F58F8E8D-CCF4-42A3-97FD-9805C969D99B}" type="slidenum">
              <a:rPr lang="en-US"/>
              <a:pPr fontAlgn="base">
                <a:spcBef>
                  <a:spcPct val="0"/>
                </a:spcBef>
                <a:spcAft>
                  <a:spcPct val="0"/>
                </a:spcAft>
                <a:defRPr/>
              </a:pPr>
              <a:t>‹#›</a:t>
            </a:fld>
            <a:endParaRPr lang="en-US"/>
          </a:p>
        </p:txBody>
      </p:sp>
    </p:spTree>
    <p:extLst>
      <p:ext uri="{BB962C8B-B14F-4D97-AF65-F5344CB8AC3E}">
        <p14:creationId xmlns:p14="http://schemas.microsoft.com/office/powerpoint/2010/main" val="67802026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Lst>
  <p:hf sldNum="0" hdr="0" ftr="0" dt="0"/>
  <p:txStyles>
    <p:titleStyle>
      <a:lvl1pPr algn="l" rtl="0" eaLnBrk="1" fontAlgn="base" hangingPunct="1">
        <a:spcBef>
          <a:spcPct val="0"/>
        </a:spcBef>
        <a:spcAft>
          <a:spcPct val="0"/>
        </a:spcAft>
        <a:defRPr sz="4000" b="0" i="0" u="none" kern="1200" spc="-100">
          <a:solidFill>
            <a:schemeClr val="tx2"/>
          </a:solidFill>
          <a:latin typeface="Calibri" panose="020F0502020204030204" pitchFamily="34" charset="0"/>
          <a:ea typeface="+mj-ea"/>
          <a:cs typeface="+mj-cs"/>
        </a:defRPr>
      </a:lvl1pPr>
      <a:lvl2pPr algn="l" rtl="0" eaLnBrk="1" fontAlgn="base" hangingPunct="1">
        <a:spcBef>
          <a:spcPct val="0"/>
        </a:spcBef>
        <a:spcAft>
          <a:spcPct val="0"/>
        </a:spcAft>
        <a:defRPr sz="4000">
          <a:solidFill>
            <a:schemeClr val="tx2"/>
          </a:solidFill>
          <a:latin typeface="Arial" charset="0"/>
        </a:defRPr>
      </a:lvl2pPr>
      <a:lvl3pPr algn="l" rtl="0" eaLnBrk="1" fontAlgn="base" hangingPunct="1">
        <a:spcBef>
          <a:spcPct val="0"/>
        </a:spcBef>
        <a:spcAft>
          <a:spcPct val="0"/>
        </a:spcAft>
        <a:defRPr sz="4000">
          <a:solidFill>
            <a:schemeClr val="tx2"/>
          </a:solidFill>
          <a:latin typeface="Arial" charset="0"/>
        </a:defRPr>
      </a:lvl3pPr>
      <a:lvl4pPr algn="l" rtl="0" eaLnBrk="1" fontAlgn="base" hangingPunct="1">
        <a:spcBef>
          <a:spcPct val="0"/>
        </a:spcBef>
        <a:spcAft>
          <a:spcPct val="0"/>
        </a:spcAft>
        <a:defRPr sz="4000">
          <a:solidFill>
            <a:schemeClr val="tx2"/>
          </a:solidFill>
          <a:latin typeface="Arial" charset="0"/>
        </a:defRPr>
      </a:lvl4pPr>
      <a:lvl5pPr algn="l" rtl="0" eaLnBrk="1" fontAlgn="base" hangingPunct="1">
        <a:spcBef>
          <a:spcPct val="0"/>
        </a:spcBef>
        <a:spcAft>
          <a:spcPct val="0"/>
        </a:spcAft>
        <a:defRPr sz="4000">
          <a:solidFill>
            <a:schemeClr val="tx2"/>
          </a:solidFill>
          <a:latin typeface="Arial" charset="0"/>
        </a:defRPr>
      </a:lvl5pPr>
      <a:lvl6pPr marL="457200" algn="l" rtl="0" eaLnBrk="1" fontAlgn="base" hangingPunct="1">
        <a:spcBef>
          <a:spcPct val="0"/>
        </a:spcBef>
        <a:spcAft>
          <a:spcPct val="0"/>
        </a:spcAft>
        <a:defRPr sz="4000">
          <a:solidFill>
            <a:schemeClr val="tx2"/>
          </a:solidFill>
          <a:latin typeface="Arial" charset="0"/>
        </a:defRPr>
      </a:lvl6pPr>
      <a:lvl7pPr marL="914400" algn="l" rtl="0" eaLnBrk="1" fontAlgn="base" hangingPunct="1">
        <a:spcBef>
          <a:spcPct val="0"/>
        </a:spcBef>
        <a:spcAft>
          <a:spcPct val="0"/>
        </a:spcAft>
        <a:defRPr sz="4000">
          <a:solidFill>
            <a:schemeClr val="tx2"/>
          </a:solidFill>
          <a:latin typeface="Arial" charset="0"/>
        </a:defRPr>
      </a:lvl7pPr>
      <a:lvl8pPr marL="1371600" algn="l" rtl="0" eaLnBrk="1" fontAlgn="base" hangingPunct="1">
        <a:spcBef>
          <a:spcPct val="0"/>
        </a:spcBef>
        <a:spcAft>
          <a:spcPct val="0"/>
        </a:spcAft>
        <a:defRPr sz="4000">
          <a:solidFill>
            <a:schemeClr val="tx2"/>
          </a:solidFill>
          <a:latin typeface="Arial" charset="0"/>
        </a:defRPr>
      </a:lvl8pPr>
      <a:lvl9pPr marL="1828800" algn="l" rtl="0" eaLnBrk="1" fontAlgn="base" hangingPunct="1">
        <a:spcBef>
          <a:spcPct val="0"/>
        </a:spcBef>
        <a:spcAft>
          <a:spcPct val="0"/>
        </a:spcAft>
        <a:defRPr sz="4000">
          <a:solidFill>
            <a:schemeClr val="tx2"/>
          </a:solidFill>
          <a:latin typeface="Arial" charset="0"/>
        </a:defRPr>
      </a:lvl9pPr>
    </p:titleStyle>
    <p:bodyStyle>
      <a:lvl1pPr marL="182563" indent="-182563" algn="l" rtl="0" eaLnBrk="1" fontAlgn="base" hangingPunct="1">
        <a:spcBef>
          <a:spcPct val="20000"/>
        </a:spcBef>
        <a:spcAft>
          <a:spcPct val="0"/>
        </a:spcAft>
        <a:buClr>
          <a:schemeClr val="accent1"/>
        </a:buClr>
        <a:buSzPct val="85000"/>
        <a:buFont typeface="Arial" charset="0"/>
        <a:buChar char="•"/>
        <a:defRPr sz="2400" kern="1200">
          <a:solidFill>
            <a:schemeClr val="tx1"/>
          </a:solidFill>
          <a:latin typeface="Calibri" panose="020F0502020204030204" pitchFamily="34" charset="0"/>
          <a:ea typeface="+mn-ea"/>
          <a:cs typeface="+mn-cs"/>
        </a:defRPr>
      </a:lvl1pPr>
      <a:lvl2pPr marL="457200" indent="-182563" algn="l" rtl="0" eaLnBrk="1" fontAlgn="base" hangingPunct="1">
        <a:spcBef>
          <a:spcPct val="20000"/>
        </a:spcBef>
        <a:spcAft>
          <a:spcPct val="0"/>
        </a:spcAft>
        <a:buClr>
          <a:schemeClr val="accent1"/>
        </a:buClr>
        <a:buSzPct val="85000"/>
        <a:buFont typeface="Arial" charset="0"/>
        <a:buChar char="•"/>
        <a:defRPr sz="2000" kern="1200">
          <a:solidFill>
            <a:schemeClr val="tx1"/>
          </a:solidFill>
          <a:latin typeface="Calibri" panose="020F0502020204030204" pitchFamily="34" charset="0"/>
          <a:ea typeface="+mn-ea"/>
          <a:cs typeface="+mn-cs"/>
        </a:defRPr>
      </a:lvl2pPr>
      <a:lvl3pPr marL="730250" indent="-182563" algn="l" rtl="0" eaLnBrk="1" fontAlgn="base" hangingPunct="1">
        <a:spcBef>
          <a:spcPct val="20000"/>
        </a:spcBef>
        <a:spcAft>
          <a:spcPct val="0"/>
        </a:spcAft>
        <a:buClr>
          <a:schemeClr val="accent1"/>
        </a:buClr>
        <a:buSzPct val="90000"/>
        <a:buFont typeface="Arial" charset="0"/>
        <a:buChar char="•"/>
        <a:defRPr kern="1200">
          <a:solidFill>
            <a:schemeClr val="tx1"/>
          </a:solidFill>
          <a:latin typeface="Calibri" panose="020F0502020204030204" pitchFamily="34" charset="0"/>
          <a:ea typeface="+mn-ea"/>
          <a:cs typeface="+mn-cs"/>
        </a:defRPr>
      </a:lvl3pPr>
      <a:lvl4pPr marL="1004888" indent="-182563" algn="l" rtl="0" eaLnBrk="1" fontAlgn="base" hangingPunct="1">
        <a:spcBef>
          <a:spcPct val="20000"/>
        </a:spcBef>
        <a:spcAft>
          <a:spcPct val="0"/>
        </a:spcAft>
        <a:buClr>
          <a:schemeClr val="accent1"/>
        </a:buClr>
        <a:buFont typeface="Arial" charset="0"/>
        <a:buChar char="•"/>
        <a:defRPr sz="1600" kern="1200">
          <a:solidFill>
            <a:schemeClr val="tx1"/>
          </a:solidFill>
          <a:latin typeface="Calibri" panose="020F0502020204030204" pitchFamily="34" charset="0"/>
          <a:ea typeface="+mn-ea"/>
          <a:cs typeface="+mn-cs"/>
        </a:defRPr>
      </a:lvl4pPr>
      <a:lvl5pPr marL="1187450" indent="-136525" algn="l" rtl="0" eaLnBrk="1" fontAlgn="base" hangingPunct="1">
        <a:spcBef>
          <a:spcPct val="20000"/>
        </a:spcBef>
        <a:spcAft>
          <a:spcPct val="0"/>
        </a:spcAft>
        <a:buClr>
          <a:schemeClr val="accent1"/>
        </a:buClr>
        <a:buSzPct val="100000"/>
        <a:buFont typeface="Arial" charset="0"/>
        <a:buChar char="•"/>
        <a:defRPr sz="1400" kern="1200">
          <a:solidFill>
            <a:schemeClr val="tx1"/>
          </a:solidFill>
          <a:latin typeface="Calibri" panose="020F0502020204030204" pitchFamily="34" charset="0"/>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microsoft.com/office/2007/relationships/hdphoto" Target="../media/hdphoto1.wdp"/><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gif"/><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3%20Red%20Binder%20-%20Lesson%20Analysis%20&amp;%20PDLG/Grade%206%20PDLG/Videos%20Day%204/4.1_stella_GEN_doggett_L5_c1.mp4"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hyperlink" Target="https://www.youtube.com/embed/AxbQ1_FeAps" TargetMode="Externa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3%20Red%20Binder%20-%20Lesson%20Analysis%20&amp;%20PDLG/Grade%206%20PDLG/Videos%20Day%204/4.2_stella_GEN_kawamura_L3_c4.mp4"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hyperlink" Target="https://www.youtube.com/embed/xir-rsj82rI"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12.xml"/><Relationship Id="rId6" Type="http://schemas.openxmlformats.org/officeDocument/2006/relationships/image" Target="../media/image7.png"/><Relationship Id="rId5" Type="http://schemas.openxmlformats.org/officeDocument/2006/relationships/image" Target="../media/image4.gif"/><Relationship Id="rId4" Type="http://schemas.openxmlformats.org/officeDocument/2006/relationships/image" Target="../media/image3.png"/></Relationships>
</file>

<file path=ppt/slides/_rels/slide2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0.xml"/><Relationship Id="rId1" Type="http://schemas.openxmlformats.org/officeDocument/2006/relationships/slideLayout" Target="../slideLayouts/slideLayout12.xml"/><Relationship Id="rId5" Type="http://schemas.openxmlformats.org/officeDocument/2006/relationships/image" Target="../media/image12.jpeg"/><Relationship Id="rId4" Type="http://schemas.openxmlformats.org/officeDocument/2006/relationships/image" Target="../media/image11.jpeg"/></Relationships>
</file>

<file path=ppt/slides/_rels/slide3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1.xml"/><Relationship Id="rId1" Type="http://schemas.openxmlformats.org/officeDocument/2006/relationships/slideLayout" Target="../slideLayouts/slideLayout14.xml"/><Relationship Id="rId4" Type="http://schemas.openxmlformats.org/officeDocument/2006/relationships/image" Target="../media/image14.png"/></Relationships>
</file>

<file path=ppt/slides/_rels/slide3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7.xml"/><Relationship Id="rId1" Type="http://schemas.openxmlformats.org/officeDocument/2006/relationships/slideLayout" Target="../slideLayouts/slideLayout12.xml"/><Relationship Id="rId6" Type="http://schemas.openxmlformats.org/officeDocument/2006/relationships/image" Target="../media/image20.png"/><Relationship Id="rId5" Type="http://schemas.openxmlformats.org/officeDocument/2006/relationships/image" Target="../media/image19.jpeg"/><Relationship Id="rId4" Type="http://schemas.openxmlformats.org/officeDocument/2006/relationships/image" Target="../media/image18.jpe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44.xml"/><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45.xml"/><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46.xml"/><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47.xml"/><Relationship Id="rId1" Type="http://schemas.openxmlformats.org/officeDocument/2006/relationships/slideLayout" Target="../slideLayouts/slideLayout14.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49.xml"/><Relationship Id="rId1" Type="http://schemas.openxmlformats.org/officeDocument/2006/relationships/slideLayout" Target="../slideLayouts/slideLayout13.xml"/><Relationship Id="rId5" Type="http://schemas.microsoft.com/office/2007/relationships/hdphoto" Target="../media/hdphoto2.wdp"/><Relationship Id="rId4" Type="http://schemas.openxmlformats.org/officeDocument/2006/relationships/image" Target="../media/image24.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50.xml"/><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3" Type="http://schemas.openxmlformats.org/officeDocument/2006/relationships/image" Target="../media/image26.gif"/><Relationship Id="rId2" Type="http://schemas.openxmlformats.org/officeDocument/2006/relationships/notesSlide" Target="../notesSlides/notesSlide51.xml"/><Relationship Id="rId1" Type="http://schemas.openxmlformats.org/officeDocument/2006/relationships/slideLayout" Target="../slideLayouts/slideLayout13.xml"/><Relationship Id="rId4" Type="http://schemas.openxmlformats.org/officeDocument/2006/relationships/image" Target="../media/image27.gif"/></Relationships>
</file>

<file path=ppt/slides/_rels/slide5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52.xml"/><Relationship Id="rId1" Type="http://schemas.openxmlformats.org/officeDocument/2006/relationships/slideLayout" Target="../slideLayouts/slideLayout14.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55.xml"/><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56.xml"/><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57.xml"/><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58.xml"/><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59.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60.xml"/><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61.xml"/><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63.xml"/><Relationship Id="rId1" Type="http://schemas.openxmlformats.org/officeDocument/2006/relationships/slideLayout" Target="../slideLayouts/slideLayout13.xml"/><Relationship Id="rId4" Type="http://schemas.openxmlformats.org/officeDocument/2006/relationships/image" Target="../media/image37.png"/></Relationships>
</file>

<file path=ppt/slides/_rels/slide6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64.xml"/><Relationship Id="rId1" Type="http://schemas.openxmlformats.org/officeDocument/2006/relationships/slideLayout" Target="../slideLayouts/slideLayout14.xml"/><Relationship Id="rId4" Type="http://schemas.openxmlformats.org/officeDocument/2006/relationships/hyperlink" Target="https://nces.ed.gov/nceskids/createagraph/" TargetMode="Externa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3.xml"/></Relationships>
</file>

<file path=ppt/slides/_rels/slide6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66.xml"/><Relationship Id="rId1" Type="http://schemas.openxmlformats.org/officeDocument/2006/relationships/slideLayout" Target="../slideLayouts/slideLayout13.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3.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3.xml"/></Relationships>
</file>

<file path=ppt/slides/_rels/slide6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9.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hyperlink" Target="https://www.youtube.com/embed/_OtoZ922qFM"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70.xml"/><Relationship Id="rId1" Type="http://schemas.openxmlformats.org/officeDocument/2006/relationships/slideLayout" Target="../slideLayouts/slideLayout13.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13.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13.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13.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ctrTitle"/>
          </p:nvPr>
        </p:nvSpPr>
        <p:spPr>
          <a:xfrm>
            <a:off x="685800" y="1371600"/>
            <a:ext cx="7848600" cy="936625"/>
          </a:xfrm>
        </p:spPr>
        <p:txBody>
          <a:bodyPr/>
          <a:lstStyle/>
          <a:p>
            <a:pPr eaLnBrk="1" fontAlgn="auto" hangingPunct="1">
              <a:spcAft>
                <a:spcPts val="0"/>
              </a:spcAft>
              <a:defRPr/>
            </a:pPr>
            <a:r>
              <a:rPr lang="en-US" altLang="en-US" dirty="0" err="1"/>
              <a:t>RESP</a:t>
            </a:r>
            <a:r>
              <a:rPr lang="en-US" altLang="en-US" cap="none" dirty="0" err="1"/>
              <a:t>e</a:t>
            </a:r>
            <a:r>
              <a:rPr lang="en-US" altLang="en-US" dirty="0" err="1"/>
              <a:t>CT</a:t>
            </a:r>
            <a:r>
              <a:rPr lang="en-US" altLang="en-US" dirty="0"/>
              <a:t> PD </a:t>
            </a:r>
            <a:r>
              <a:rPr lang="en-US" altLang="en-US" dirty="0" err="1"/>
              <a:t>pROGRAM</a:t>
            </a:r>
            <a:endParaRPr lang="en-US" altLang="en-US" dirty="0"/>
          </a:p>
        </p:txBody>
      </p:sp>
      <p:sp>
        <p:nvSpPr>
          <p:cNvPr id="8195" name="Rectangle 3"/>
          <p:cNvSpPr>
            <a:spLocks noGrp="1" noChangeArrowheads="1"/>
          </p:cNvSpPr>
          <p:nvPr>
            <p:ph type="subTitle" idx="1"/>
          </p:nvPr>
        </p:nvSpPr>
        <p:spPr>
          <a:xfrm>
            <a:off x="838200" y="3657600"/>
            <a:ext cx="7391400" cy="1828800"/>
          </a:xfrm>
        </p:spPr>
        <p:txBody>
          <a:bodyPr rtlCol="0">
            <a:normAutofit/>
          </a:bodyPr>
          <a:lstStyle/>
          <a:p>
            <a:pPr eaLnBrk="1" fontAlgn="auto" hangingPunct="1">
              <a:lnSpc>
                <a:spcPct val="80000"/>
              </a:lnSpc>
              <a:spcAft>
                <a:spcPts val="0"/>
              </a:spcAft>
              <a:buFont typeface="Arial" pitchFamily="34" charset="0"/>
              <a:buNone/>
              <a:defRPr/>
            </a:pPr>
            <a:endParaRPr lang="en-US" altLang="en-US" dirty="0"/>
          </a:p>
          <a:p>
            <a:pPr eaLnBrk="1" fontAlgn="auto" hangingPunct="1">
              <a:lnSpc>
                <a:spcPct val="80000"/>
              </a:lnSpc>
              <a:spcAft>
                <a:spcPts val="0"/>
              </a:spcAft>
              <a:buFont typeface="Arial" pitchFamily="34" charset="0"/>
              <a:buNone/>
              <a:defRPr/>
            </a:pPr>
            <a:endParaRPr lang="en-US" altLang="en-US" dirty="0"/>
          </a:p>
        </p:txBody>
      </p:sp>
      <p:sp>
        <p:nvSpPr>
          <p:cNvPr id="22532" name="Rectangle 1"/>
          <p:cNvSpPr>
            <a:spLocks noChangeArrowheads="1"/>
          </p:cNvSpPr>
          <p:nvPr/>
        </p:nvSpPr>
        <p:spPr bwMode="auto">
          <a:xfrm>
            <a:off x="838200" y="3721100"/>
            <a:ext cx="7162800" cy="3447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85000"/>
              <a:buFont typeface="Arial" charset="0"/>
              <a:buChar char="•"/>
              <a:defRPr sz="2400">
                <a:solidFill>
                  <a:schemeClr val="tx1"/>
                </a:solidFill>
                <a:latin typeface="Arial" charset="0"/>
              </a:defRPr>
            </a:lvl1pPr>
            <a:lvl2pPr marL="742950" indent="-285750" eaLnBrk="0" hangingPunct="0">
              <a:spcBef>
                <a:spcPct val="20000"/>
              </a:spcBef>
              <a:buClr>
                <a:schemeClr val="accent1"/>
              </a:buClr>
              <a:buSzPct val="85000"/>
              <a:buFont typeface="Arial" charset="0"/>
              <a:buChar char="•"/>
              <a:defRPr sz="2000">
                <a:solidFill>
                  <a:schemeClr val="tx1"/>
                </a:solidFill>
                <a:latin typeface="Arial" charset="0"/>
              </a:defRPr>
            </a:lvl2pPr>
            <a:lvl3pPr marL="1143000" indent="-228600" eaLnBrk="0" hangingPunct="0">
              <a:spcBef>
                <a:spcPct val="20000"/>
              </a:spcBef>
              <a:buClr>
                <a:schemeClr val="accent1"/>
              </a:buClr>
              <a:buSzPct val="90000"/>
              <a:buFont typeface="Arial" charset="0"/>
              <a:buChar char="•"/>
              <a:defRPr>
                <a:solidFill>
                  <a:schemeClr val="tx1"/>
                </a:solidFill>
                <a:latin typeface="Arial" charset="0"/>
              </a:defRPr>
            </a:lvl3pPr>
            <a:lvl4pPr marL="1600200" indent="-228600" eaLnBrk="0" hangingPunct="0">
              <a:spcBef>
                <a:spcPct val="20000"/>
              </a:spcBef>
              <a:buClr>
                <a:schemeClr val="accent1"/>
              </a:buClr>
              <a:buFont typeface="Arial" charset="0"/>
              <a:buChar char="•"/>
              <a:defRPr sz="1600">
                <a:solidFill>
                  <a:schemeClr val="tx1"/>
                </a:solidFill>
                <a:latin typeface="Arial" charset="0"/>
              </a:defRPr>
            </a:lvl4pPr>
            <a:lvl5pPr marL="2057400" indent="-228600" eaLnBrk="0" hangingPunct="0">
              <a:spcBef>
                <a:spcPct val="20000"/>
              </a:spcBef>
              <a:buClr>
                <a:schemeClr val="accent1"/>
              </a:buClr>
              <a:buSzPct val="100000"/>
              <a:buFont typeface="Arial" charset="0"/>
              <a:buChar char="•"/>
              <a:defRPr sz="1400">
                <a:solidFill>
                  <a:schemeClr val="tx1"/>
                </a:solidFill>
                <a:latin typeface="Arial" charset="0"/>
              </a:defRPr>
            </a:lvl5pPr>
            <a:lvl6pPr marL="25146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6pPr>
            <a:lvl7pPr marL="29718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7pPr>
            <a:lvl8pPr marL="34290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8pPr>
            <a:lvl9pPr marL="38862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9pPr>
          </a:lstStyle>
          <a:p>
            <a:pPr algn="r" eaLnBrk="1" fontAlgn="base" hangingPunct="1">
              <a:lnSpc>
                <a:spcPct val="80000"/>
              </a:lnSpc>
              <a:spcBef>
                <a:spcPts val="400"/>
              </a:spcBef>
              <a:spcAft>
                <a:spcPct val="0"/>
              </a:spcAft>
              <a:buClr>
                <a:srgbClr val="4F81BD"/>
              </a:buClr>
              <a:buSzPct val="68000"/>
              <a:buFontTx/>
              <a:buNone/>
            </a:pPr>
            <a:r>
              <a:rPr lang="en-US" altLang="en-US" sz="2000" dirty="0" err="1">
                <a:solidFill>
                  <a:srgbClr val="002060"/>
                </a:solidFill>
                <a:latin typeface="Calibri" pitchFamily="34" charset="0"/>
              </a:rPr>
              <a:t>RESPeCT</a:t>
            </a:r>
            <a:r>
              <a:rPr lang="en-US" altLang="en-US" sz="2000" dirty="0">
                <a:solidFill>
                  <a:srgbClr val="002060"/>
                </a:solidFill>
                <a:latin typeface="Calibri" pitchFamily="34" charset="0"/>
              </a:rPr>
              <a:t> Summer Institute </a:t>
            </a:r>
          </a:p>
        </p:txBody>
      </p:sp>
      <p:pic>
        <p:nvPicPr>
          <p:cNvPr id="5" name="Picture 4" descr="Noyce Logo copy.png"/>
          <p:cNvPicPr/>
          <p:nvPr/>
        </p:nvPicPr>
        <p:blipFill>
          <a:blip r:embed="rId3" cstate="screen">
            <a:extLst>
              <a:ext uri="{28A0092B-C50C-407E-A947-70E740481C1C}">
                <a14:useLocalDpi xmlns:a14="http://schemas.microsoft.com/office/drawing/2010/main"/>
              </a:ext>
            </a:extLst>
          </a:blip>
          <a:stretch>
            <a:fillRect/>
          </a:stretch>
        </p:blipFill>
        <p:spPr>
          <a:xfrm>
            <a:off x="1219200" y="4800600"/>
            <a:ext cx="787400" cy="787400"/>
          </a:xfrm>
          <a:prstGeom prst="rect">
            <a:avLst/>
          </a:prstGeom>
        </p:spPr>
      </p:pic>
      <p:pic>
        <p:nvPicPr>
          <p:cNvPr id="6" name="Picture 5" descr="Macintosh HD1:Users:nicolewickler:Desktop:Screen Shot 2013-10-14 at 11.04.49 AM.png"/>
          <p:cNvPicPr/>
          <p:nvPr/>
        </p:nvPicPr>
        <p:blipFill rotWithShape="1">
          <a:blip r:embed="rId4" cstate="screen">
            <a:extLst>
              <a:ext uri="{28A0092B-C50C-407E-A947-70E740481C1C}">
                <a14:useLocalDpi xmlns:a14="http://schemas.microsoft.com/office/drawing/2010/main"/>
              </a:ext>
            </a:extLst>
          </a:blip>
          <a:srcRect/>
          <a:stretch/>
        </p:blipFill>
        <p:spPr bwMode="auto">
          <a:xfrm>
            <a:off x="3282950" y="4927600"/>
            <a:ext cx="679450" cy="622300"/>
          </a:xfrm>
          <a:prstGeom prst="ellipse">
            <a:avLst/>
          </a:prstGeom>
          <a:noFill/>
          <a:ln>
            <a:noFill/>
          </a:ln>
          <a:extLst>
            <a:ext uri="{53640926-AAD7-44D8-BBD7-CCE9431645EC}">
              <a14:shadowObscured xmlns:a14="http://schemas.microsoft.com/office/drawing/2010/main"/>
            </a:ext>
          </a:extLst>
        </p:spPr>
      </p:pic>
      <p:pic>
        <p:nvPicPr>
          <p:cNvPr id="7" name="Picture 6" descr="Macintosh HD:Users:ceemast:Desktop:CPP_logogreen1.gif"/>
          <p:cNvPicPr/>
          <p:nvPr/>
        </p:nvPicPr>
        <p:blipFill>
          <a:blip r:embed="rId5" cstate="screen">
            <a:extLst>
              <a:ext uri="{28A0092B-C50C-407E-A947-70E740481C1C}">
                <a14:useLocalDpi xmlns:a14="http://schemas.microsoft.com/office/drawing/2010/main"/>
              </a:ext>
            </a:extLst>
          </a:blip>
          <a:srcRect/>
          <a:stretch>
            <a:fillRect/>
          </a:stretch>
        </p:blipFill>
        <p:spPr bwMode="auto">
          <a:xfrm>
            <a:off x="5207000" y="4876800"/>
            <a:ext cx="736600" cy="711200"/>
          </a:xfrm>
          <a:prstGeom prst="rect">
            <a:avLst/>
          </a:prstGeom>
          <a:noFill/>
          <a:ln>
            <a:noFill/>
          </a:ln>
        </p:spPr>
      </p:pic>
      <p:pic>
        <p:nvPicPr>
          <p:cNvPr id="8" name="Picture 7" descr="Macintosh HD:Users:ceemast:Desktop:BSCS.jpg"/>
          <p:cNvPicPr/>
          <p:nvPr/>
        </p:nvPicPr>
        <p:blipFill>
          <a:blip r:embed="rId6" cstate="screen">
            <a:extLst>
              <a:ext uri="{BEBA8EAE-BF5A-486C-A8C5-ECC9F3942E4B}">
                <a14:imgProps xmlns:a14="http://schemas.microsoft.com/office/drawing/2010/main">
                  <a14:imgLayer r:embed="rId7">
                    <a14:imgEffect>
                      <a14:backgroundRemoval t="9091" b="88430" l="3401" r="94898">
                        <a14:foregroundMark x1="22449" y1="44628" x2="22449" y2="44628"/>
                        <a14:foregroundMark x1="3741" y1="54545" x2="3741" y2="54545"/>
                        <a14:foregroundMark x1="36395" y1="56198" x2="36395" y2="56198"/>
                        <a14:foregroundMark x1="75510" y1="18182" x2="75510" y2="18182"/>
                        <a14:foregroundMark x1="86395" y1="43802" x2="86395" y2="43802"/>
                        <a14:foregroundMark x1="80272" y1="60331" x2="80272" y2="60331"/>
                        <a14:foregroundMark x1="94898" y1="14050" x2="94898" y2="14050"/>
                        <a14:foregroundMark x1="62245" y1="56198" x2="62245" y2="56198"/>
                        <a14:backgroundMark x1="81633" y1="27273" x2="81633" y2="27273"/>
                      </a14:backgroundRemoval>
                    </a14:imgEffect>
                  </a14:imgLayer>
                </a14:imgProps>
              </a:ext>
              <a:ext uri="{28A0092B-C50C-407E-A947-70E740481C1C}">
                <a14:useLocalDpi xmlns:a14="http://schemas.microsoft.com/office/drawing/2010/main"/>
              </a:ext>
            </a:extLst>
          </a:blip>
          <a:srcRect/>
          <a:stretch>
            <a:fillRect/>
          </a:stretch>
        </p:blipFill>
        <p:spPr bwMode="auto">
          <a:xfrm>
            <a:off x="6858000" y="4883150"/>
            <a:ext cx="838200" cy="673100"/>
          </a:xfrm>
          <a:prstGeom prst="rect">
            <a:avLst/>
          </a:prstGeom>
          <a:noFill/>
          <a:ln>
            <a:noFill/>
          </a:ln>
        </p:spPr>
      </p:pic>
      <p:sp>
        <p:nvSpPr>
          <p:cNvPr id="2" name="TextBox 1"/>
          <p:cNvSpPr txBox="1"/>
          <p:nvPr/>
        </p:nvSpPr>
        <p:spPr>
          <a:xfrm>
            <a:off x="3622675" y="2432180"/>
            <a:ext cx="1371600" cy="646331"/>
          </a:xfrm>
          <a:prstGeom prst="rect">
            <a:avLst/>
          </a:prstGeom>
          <a:noFill/>
        </p:spPr>
        <p:txBody>
          <a:bodyPr wrap="square" rtlCol="0">
            <a:spAutoFit/>
          </a:bodyPr>
          <a:lstStyle/>
          <a:p>
            <a:r>
              <a:rPr lang="en-US" sz="3600" dirty="0">
                <a:solidFill>
                  <a:srgbClr val="1F497D"/>
                </a:solidFill>
                <a:latin typeface="Calibri" pitchFamily="34" charset="0"/>
              </a:rPr>
              <a:t>Day 4</a:t>
            </a:r>
          </a:p>
        </p:txBody>
      </p:sp>
    </p:spTree>
    <p:extLst>
      <p:ext uri="{BB962C8B-B14F-4D97-AF65-F5344CB8AC3E}">
        <p14:creationId xmlns:p14="http://schemas.microsoft.com/office/powerpoint/2010/main" val="41348339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382000" cy="990600"/>
          </a:xfrm>
        </p:spPr>
        <p:txBody>
          <a:bodyPr>
            <a:noAutofit/>
          </a:bodyPr>
          <a:lstStyle/>
          <a:p>
            <a:r>
              <a:rPr lang="en-US" dirty="0"/>
              <a:t>Lesson Analysis: </a:t>
            </a:r>
            <a:r>
              <a:rPr lang="en-US" b="1" dirty="0"/>
              <a:t>Review</a:t>
            </a:r>
            <a:r>
              <a:rPr lang="en-US" dirty="0"/>
              <a:t> Lesson Context</a:t>
            </a:r>
          </a:p>
        </p:txBody>
      </p:sp>
      <p:sp>
        <p:nvSpPr>
          <p:cNvPr id="3" name="Content Placeholder 2"/>
          <p:cNvSpPr>
            <a:spLocks noGrp="1"/>
          </p:cNvSpPr>
          <p:nvPr>
            <p:ph idx="1"/>
          </p:nvPr>
        </p:nvSpPr>
        <p:spPr>
          <a:xfrm>
            <a:off x="533400" y="1676400"/>
            <a:ext cx="8229600" cy="4190999"/>
          </a:xfrm>
        </p:spPr>
        <p:txBody>
          <a:bodyPr/>
          <a:lstStyle/>
          <a:p>
            <a:pPr marL="0" indent="0">
              <a:buNone/>
            </a:pPr>
            <a:r>
              <a:rPr lang="en-US" sz="3200" dirty="0"/>
              <a:t>Read the lesson context for this video clip at the top of the transcript (handout 4.4 in your PD program binder). </a:t>
            </a:r>
          </a:p>
          <a:p>
            <a:pPr marL="0" indent="0">
              <a:buNone/>
            </a:pPr>
            <a:endParaRPr lang="en-US" dirty="0"/>
          </a:p>
        </p:txBody>
      </p:sp>
    </p:spTree>
    <p:extLst>
      <p:ext uri="{BB962C8B-B14F-4D97-AF65-F5344CB8AC3E}">
        <p14:creationId xmlns:p14="http://schemas.microsoft.com/office/powerpoint/2010/main" val="12924366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609600" y="609600"/>
            <a:ext cx="8077200" cy="990600"/>
          </a:xfrm>
        </p:spPr>
        <p:txBody>
          <a:bodyPr>
            <a:noAutofit/>
          </a:bodyPr>
          <a:lstStyle/>
          <a:p>
            <a:pPr eaLnBrk="1" hangingPunct="1"/>
            <a:r>
              <a:rPr lang="en-US" dirty="0"/>
              <a:t>Lesson Analysis: </a:t>
            </a:r>
            <a:r>
              <a:rPr lang="en-US" b="1" dirty="0"/>
              <a:t>Identify</a:t>
            </a:r>
            <a:r>
              <a:rPr lang="en-US" dirty="0"/>
              <a:t> Strategy 6</a:t>
            </a:r>
          </a:p>
        </p:txBody>
      </p:sp>
      <p:sp>
        <p:nvSpPr>
          <p:cNvPr id="22531" name="Rectangle 3"/>
          <p:cNvSpPr>
            <a:spLocks noGrp="1" noChangeArrowheads="1"/>
          </p:cNvSpPr>
          <p:nvPr>
            <p:ph type="body" idx="1"/>
          </p:nvPr>
        </p:nvSpPr>
        <p:spPr>
          <a:xfrm>
            <a:off x="609600" y="1676400"/>
            <a:ext cx="8305800" cy="4876800"/>
          </a:xfrm>
        </p:spPr>
        <p:txBody>
          <a:bodyPr/>
          <a:lstStyle/>
          <a:p>
            <a:pPr marL="365760" lvl="1" indent="-365760" eaLnBrk="1" hangingPunct="1">
              <a:buAutoNum type="arabicPeriod"/>
            </a:pPr>
            <a:r>
              <a:rPr lang="en-US" sz="3200" dirty="0"/>
              <a:t>What makes this a </a:t>
            </a:r>
            <a:r>
              <a:rPr lang="en-US" sz="3200" b="1" dirty="0"/>
              <a:t>use-and-apply </a:t>
            </a:r>
            <a:r>
              <a:rPr lang="en-US" sz="3200" dirty="0"/>
              <a:t>task? (Focus on task.)</a:t>
            </a:r>
          </a:p>
          <a:p>
            <a:pPr marL="365760" lvl="1" indent="-365760" eaLnBrk="1" hangingPunct="1">
              <a:spcBef>
                <a:spcPts val="1800"/>
              </a:spcBef>
              <a:buAutoNum type="arabicPeriod"/>
            </a:pPr>
            <a:r>
              <a:rPr lang="en-US" sz="3200" dirty="0"/>
              <a:t>What do you notice about the types of questions the teacher asks during the clip?</a:t>
            </a:r>
            <a:endParaRPr lang="en-US" sz="3200" b="1" dirty="0"/>
          </a:p>
          <a:p>
            <a:pPr eaLnBrk="1" hangingPunct="1"/>
            <a:endParaRPr lang="en-US" sz="2000" dirty="0"/>
          </a:p>
        </p:txBody>
      </p:sp>
      <p:sp>
        <p:nvSpPr>
          <p:cNvPr id="2" name="TextBox 1">
            <a:hlinkClick r:id="rId3" action="ppaction://hlinkfile"/>
          </p:cNvPr>
          <p:cNvSpPr txBox="1"/>
          <p:nvPr/>
        </p:nvSpPr>
        <p:spPr>
          <a:xfrm>
            <a:off x="1828800" y="5943600"/>
            <a:ext cx="6934200" cy="381000"/>
          </a:xfrm>
          <a:prstGeom prst="rect">
            <a:avLst/>
          </a:prstGeom>
          <a:noFill/>
        </p:spPr>
        <p:txBody>
          <a:bodyPr wrap="square" rtlCol="0">
            <a:spAutoFit/>
          </a:bodyPr>
          <a:lstStyle/>
          <a:p>
            <a:r>
              <a:rPr lang="en-US" dirty="0">
                <a:solidFill>
                  <a:srgbClr val="0070C0"/>
                </a:solidFill>
              </a:rPr>
              <a:t>Link to video clip: </a:t>
            </a:r>
            <a:r>
              <a:rPr lang="en-US" dirty="0">
                <a:solidFill>
                  <a:srgbClr val="0070C0"/>
                </a:solidFill>
                <a:hlinkClick r:id="rId4"/>
              </a:rPr>
              <a:t>4.1_mspcp_kinder_weather_johnson_L5_c1-2</a:t>
            </a:r>
            <a:endParaRPr lang="en-US" dirty="0">
              <a:solidFill>
                <a:srgbClr val="0070C0"/>
              </a:solidFill>
            </a:endParaRPr>
          </a:p>
        </p:txBody>
      </p:sp>
    </p:spTree>
    <p:extLst>
      <p:ext uri="{BB962C8B-B14F-4D97-AF65-F5344CB8AC3E}">
        <p14:creationId xmlns:p14="http://schemas.microsoft.com/office/powerpoint/2010/main" val="3393015264"/>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609600" y="609600"/>
            <a:ext cx="8077200" cy="990600"/>
          </a:xfrm>
        </p:spPr>
        <p:txBody>
          <a:bodyPr>
            <a:noAutofit/>
          </a:bodyPr>
          <a:lstStyle/>
          <a:p>
            <a:pPr eaLnBrk="1" hangingPunct="1"/>
            <a:r>
              <a:rPr lang="en-US" dirty="0"/>
              <a:t>Lesson Analysis: </a:t>
            </a:r>
            <a:r>
              <a:rPr lang="en-US" b="1" dirty="0"/>
              <a:t>Analyze</a:t>
            </a:r>
            <a:r>
              <a:rPr lang="en-US" dirty="0"/>
              <a:t> Strategy 6 and </a:t>
            </a:r>
            <a:r>
              <a:rPr lang="en-US" b="1" dirty="0"/>
              <a:t>Reflect</a:t>
            </a:r>
          </a:p>
        </p:txBody>
      </p:sp>
      <p:sp>
        <p:nvSpPr>
          <p:cNvPr id="22531" name="Rectangle 3"/>
          <p:cNvSpPr>
            <a:spLocks noGrp="1" noChangeArrowheads="1"/>
          </p:cNvSpPr>
          <p:nvPr>
            <p:ph type="body" idx="1"/>
          </p:nvPr>
        </p:nvSpPr>
        <p:spPr>
          <a:xfrm>
            <a:off x="609600" y="1828800"/>
            <a:ext cx="8305800" cy="4800600"/>
          </a:xfrm>
        </p:spPr>
        <p:txBody>
          <a:bodyPr/>
          <a:lstStyle/>
          <a:p>
            <a:pPr eaLnBrk="1" hangingPunct="1">
              <a:buNone/>
            </a:pPr>
            <a:r>
              <a:rPr lang="en-US" sz="3200" b="1" dirty="0"/>
              <a:t>Analyze:</a:t>
            </a:r>
            <a:endParaRPr lang="en-US" sz="3200" dirty="0"/>
          </a:p>
          <a:p>
            <a:pPr marL="548640" lvl="1" indent="-365760" eaLnBrk="1" hangingPunct="1">
              <a:buFont typeface="Arial" pitchFamily="34" charset="0"/>
              <a:buChar char="•"/>
            </a:pPr>
            <a:r>
              <a:rPr lang="en-US" sz="3200" dirty="0"/>
              <a:t>What student thinking is revealed by engaging students in using and applying new science ideas? By providing a claim, evidence, and reasoning?</a:t>
            </a:r>
          </a:p>
          <a:p>
            <a:pPr>
              <a:buNone/>
            </a:pPr>
            <a:r>
              <a:rPr lang="en-US" sz="3200" b="1" dirty="0"/>
              <a:t>Reflect:</a:t>
            </a:r>
          </a:p>
          <a:p>
            <a:pPr marL="548640" lvl="1" indent="-365760">
              <a:buFont typeface="Arial" pitchFamily="34" charset="0"/>
              <a:buChar char="•"/>
            </a:pPr>
            <a:r>
              <a:rPr lang="en-US" sz="3200" dirty="0"/>
              <a:t>What did you learn about strategy 6 from watching and analyzing this video clip? </a:t>
            </a:r>
          </a:p>
        </p:txBody>
      </p:sp>
    </p:spTree>
    <p:extLst>
      <p:ext uri="{BB962C8B-B14F-4D97-AF65-F5344CB8AC3E}">
        <p14:creationId xmlns:p14="http://schemas.microsoft.com/office/powerpoint/2010/main" val="2878462431"/>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33400" y="457200"/>
            <a:ext cx="7997371" cy="990600"/>
          </a:xfrm>
        </p:spPr>
        <p:txBody>
          <a:bodyPr>
            <a:normAutofit/>
          </a:bodyPr>
          <a:lstStyle/>
          <a:p>
            <a:r>
              <a:rPr lang="en-US" dirty="0"/>
              <a:t>Check Your Understanding of Strategy 6</a:t>
            </a:r>
          </a:p>
        </p:txBody>
      </p:sp>
      <p:sp>
        <p:nvSpPr>
          <p:cNvPr id="6" name="Content Placeholder 5"/>
          <p:cNvSpPr>
            <a:spLocks noGrp="1"/>
          </p:cNvSpPr>
          <p:nvPr>
            <p:ph idx="1"/>
          </p:nvPr>
        </p:nvSpPr>
        <p:spPr>
          <a:xfrm>
            <a:off x="609600" y="1447800"/>
            <a:ext cx="8382000" cy="5105400"/>
          </a:xfrm>
        </p:spPr>
        <p:txBody>
          <a:bodyPr/>
          <a:lstStyle/>
          <a:p>
            <a:pPr marL="0" lvl="1" indent="0">
              <a:spcBef>
                <a:spcPts val="600"/>
              </a:spcBef>
              <a:buSzPct val="85000"/>
              <a:buNone/>
            </a:pPr>
            <a:r>
              <a:rPr lang="en-US" sz="2600" dirty="0"/>
              <a:t>Jot down your responses to this multiple-choice quiz:</a:t>
            </a:r>
          </a:p>
          <a:p>
            <a:pPr marL="320040" lvl="1" indent="-320040">
              <a:spcBef>
                <a:spcPts val="600"/>
              </a:spcBef>
              <a:buSzPct val="85000"/>
              <a:buAutoNum type="arabicPeriod"/>
            </a:pPr>
            <a:r>
              <a:rPr lang="en-US" sz="2600" dirty="0"/>
              <a:t>Use-and-apply tasks are used </a:t>
            </a:r>
            <a:r>
              <a:rPr lang="en-US" sz="2600" dirty="0">
                <a:solidFill>
                  <a:srgbClr val="C00000"/>
                </a:solidFill>
              </a:rPr>
              <a:t>[before/during/after] </a:t>
            </a:r>
            <a:r>
              <a:rPr lang="en-US" sz="2600" dirty="0"/>
              <a:t>new science ideas are introduced.</a:t>
            </a:r>
          </a:p>
          <a:p>
            <a:pPr marL="320040" lvl="1" indent="-320040">
              <a:spcBef>
                <a:spcPts val="600"/>
              </a:spcBef>
              <a:buSzPct val="85000"/>
              <a:buAutoNum type="arabicPeriod"/>
            </a:pPr>
            <a:r>
              <a:rPr lang="en-US" sz="2600" dirty="0"/>
              <a:t>For difficult content ideas, students might need to practice applying new ideas in </a:t>
            </a:r>
            <a:r>
              <a:rPr lang="en-US" sz="2600" dirty="0">
                <a:solidFill>
                  <a:srgbClr val="C00000"/>
                </a:solidFill>
              </a:rPr>
              <a:t>[one/two/many] </a:t>
            </a:r>
            <a:r>
              <a:rPr lang="en-US" sz="2600" dirty="0"/>
              <a:t>different contexts.</a:t>
            </a:r>
          </a:p>
          <a:p>
            <a:pPr marL="320040" lvl="1" indent="-320040">
              <a:spcBef>
                <a:spcPts val="600"/>
              </a:spcBef>
              <a:buSzPct val="85000"/>
              <a:buAutoNum type="arabicPeriod"/>
            </a:pPr>
            <a:r>
              <a:rPr lang="en-US" sz="2600" dirty="0">
                <a:solidFill>
                  <a:srgbClr val="C00000"/>
                </a:solidFill>
              </a:rPr>
              <a:t>[True/false]: </a:t>
            </a:r>
            <a:r>
              <a:rPr lang="en-US" sz="2600" dirty="0"/>
              <a:t>Use-and-apply questions or activities are used primarily for student assessment at the end of a unit.</a:t>
            </a:r>
          </a:p>
          <a:p>
            <a:pPr marL="320040" lvl="1" indent="-320040">
              <a:spcBef>
                <a:spcPts val="600"/>
              </a:spcBef>
              <a:buSzPct val="85000"/>
              <a:buAutoNum type="arabicPeriod"/>
            </a:pPr>
            <a:r>
              <a:rPr lang="en-US" sz="2600" dirty="0"/>
              <a:t>It’s appropriate for teachers to ask </a:t>
            </a:r>
            <a:r>
              <a:rPr lang="en-US" sz="2600" dirty="0">
                <a:solidFill>
                  <a:srgbClr val="C00000"/>
                </a:solidFill>
              </a:rPr>
              <a:t>[elicit/probe/challenge] </a:t>
            </a:r>
            <a:r>
              <a:rPr lang="en-US" sz="2600" dirty="0"/>
              <a:t>questions during a use-and-apply activity.</a:t>
            </a:r>
          </a:p>
          <a:p>
            <a:pPr marL="320040" lvl="1" indent="-320040">
              <a:spcBef>
                <a:spcPts val="600"/>
              </a:spcBef>
              <a:buSzPct val="85000"/>
              <a:buAutoNum type="arabicPeriod"/>
            </a:pPr>
            <a:r>
              <a:rPr lang="en-US" sz="2600" dirty="0"/>
              <a:t>Teachers should </a:t>
            </a:r>
            <a:r>
              <a:rPr lang="en-US" sz="2600" dirty="0">
                <a:solidFill>
                  <a:srgbClr val="C00000"/>
                </a:solidFill>
              </a:rPr>
              <a:t>[never/judiciously/always] </a:t>
            </a:r>
            <a:r>
              <a:rPr lang="en-US" sz="2600" dirty="0"/>
              <a:t>tell students about science ideas they are missing or stating inaccurately.  </a:t>
            </a:r>
          </a:p>
          <a:p>
            <a:pPr marL="0" lvl="1" indent="0">
              <a:buSzPct val="85000"/>
              <a:buNone/>
            </a:pPr>
            <a:r>
              <a:rPr lang="en-US" sz="3200" dirty="0"/>
              <a:t> </a:t>
            </a:r>
          </a:p>
          <a:p>
            <a:pPr marL="182563" lvl="1">
              <a:buSzPct val="85000"/>
              <a:buFont typeface="Arial" charset="0"/>
              <a:buChar char="•"/>
            </a:pPr>
            <a:endParaRPr lang="en-US" sz="3200" dirty="0"/>
          </a:p>
          <a:p>
            <a:pPr marL="182563" lvl="1">
              <a:buSzPct val="85000"/>
              <a:buFont typeface="Arial" charset="0"/>
              <a:buChar char="•"/>
            </a:pPr>
            <a:endParaRPr lang="en-US" sz="2800" dirty="0"/>
          </a:p>
          <a:p>
            <a:pPr marL="182563" lvl="1">
              <a:buSzPct val="85000"/>
              <a:buFont typeface="Arial" charset="0"/>
              <a:buChar char="•"/>
            </a:pPr>
            <a:endParaRPr lang="en-US" dirty="0"/>
          </a:p>
        </p:txBody>
      </p:sp>
    </p:spTree>
    <p:extLst>
      <p:ext uri="{BB962C8B-B14F-4D97-AF65-F5344CB8AC3E}">
        <p14:creationId xmlns:p14="http://schemas.microsoft.com/office/powerpoint/2010/main" val="2622484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382000" cy="990600"/>
          </a:xfrm>
        </p:spPr>
        <p:txBody>
          <a:bodyPr>
            <a:normAutofit/>
          </a:bodyPr>
          <a:lstStyle/>
          <a:p>
            <a:r>
              <a:rPr lang="en-US" sz="3800" spc="0" dirty="0"/>
              <a:t>Reflect: Lesson Analysis Focus Question 1</a:t>
            </a:r>
          </a:p>
        </p:txBody>
      </p:sp>
      <p:sp>
        <p:nvSpPr>
          <p:cNvPr id="3" name="Content Placeholder 2"/>
          <p:cNvSpPr>
            <a:spLocks noGrp="1"/>
          </p:cNvSpPr>
          <p:nvPr>
            <p:ph idx="1"/>
          </p:nvPr>
        </p:nvSpPr>
        <p:spPr>
          <a:xfrm>
            <a:off x="533400" y="1676400"/>
            <a:ext cx="8229600" cy="4876800"/>
          </a:xfrm>
        </p:spPr>
        <p:txBody>
          <a:bodyPr/>
          <a:lstStyle/>
          <a:p>
            <a:pPr marL="0" indent="0">
              <a:buNone/>
            </a:pPr>
            <a:r>
              <a:rPr lang="en-US" sz="3200" dirty="0"/>
              <a:t>Why is it necessary to engage students in using and applying new science ideas in a variety of ways and contexts?</a:t>
            </a:r>
          </a:p>
          <a:p>
            <a:endParaRPr lang="en-US" dirty="0"/>
          </a:p>
        </p:txBody>
      </p:sp>
    </p:spTree>
    <p:extLst>
      <p:ext uri="{BB962C8B-B14F-4D97-AF65-F5344CB8AC3E}">
        <p14:creationId xmlns:p14="http://schemas.microsoft.com/office/powerpoint/2010/main" val="37746245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8610600" cy="990600"/>
          </a:xfrm>
        </p:spPr>
        <p:txBody>
          <a:bodyPr>
            <a:normAutofit/>
          </a:bodyPr>
          <a:lstStyle/>
          <a:p>
            <a:r>
              <a:rPr lang="en-US" dirty="0"/>
              <a:t>Lesson Analysis: Focus Question 2</a:t>
            </a:r>
          </a:p>
        </p:txBody>
      </p:sp>
      <p:sp>
        <p:nvSpPr>
          <p:cNvPr id="3" name="Content Placeholder 2"/>
          <p:cNvSpPr>
            <a:spLocks noGrp="1"/>
          </p:cNvSpPr>
          <p:nvPr>
            <p:ph idx="1"/>
          </p:nvPr>
        </p:nvSpPr>
        <p:spPr>
          <a:xfrm>
            <a:off x="533400" y="1600200"/>
            <a:ext cx="8153400" cy="4876800"/>
          </a:xfrm>
        </p:spPr>
        <p:txBody>
          <a:bodyPr/>
          <a:lstStyle/>
          <a:p>
            <a:pPr marL="0" indent="0">
              <a:spcAft>
                <a:spcPts val="1200"/>
              </a:spcAft>
              <a:buNone/>
            </a:pPr>
            <a:r>
              <a:rPr lang="en-US" sz="3200" dirty="0"/>
              <a:t>How will the Student Thinking Lens strategies help you teach the lessons on weather and seasons?</a:t>
            </a:r>
          </a:p>
        </p:txBody>
      </p:sp>
    </p:spTree>
    <p:extLst>
      <p:ext uri="{BB962C8B-B14F-4D97-AF65-F5344CB8AC3E}">
        <p14:creationId xmlns:p14="http://schemas.microsoft.com/office/powerpoint/2010/main" val="24495397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6">
            <a:extLst>
              <a:ext uri="{FF2B5EF4-FFF2-40B4-BE49-F238E27FC236}">
                <a16:creationId xmlns:a16="http://schemas.microsoft.com/office/drawing/2014/main" id="{9A7F2D69-618C-4FC8-BBED-966D5EFE27EE}"/>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bwMode="auto">
          <a:xfrm>
            <a:off x="1676400" y="533400"/>
            <a:ext cx="5780346" cy="632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6"/>
          <p:cNvSpPr>
            <a:spLocks noChangeArrowheads="1"/>
          </p:cNvSpPr>
          <p:nvPr/>
        </p:nvSpPr>
        <p:spPr bwMode="auto">
          <a:xfrm>
            <a:off x="1828800" y="2743200"/>
            <a:ext cx="2743200" cy="2819400"/>
          </a:xfrm>
          <a:prstGeom prst="rect">
            <a:avLst/>
          </a:prstGeom>
          <a:solidFill>
            <a:srgbClr val="FFFF00">
              <a:alpha val="9019"/>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41479193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457200" y="533400"/>
            <a:ext cx="8458200" cy="990600"/>
          </a:xfrm>
        </p:spPr>
        <p:txBody>
          <a:bodyPr>
            <a:normAutofit/>
          </a:bodyPr>
          <a:lstStyle/>
          <a:p>
            <a:pPr eaLnBrk="1" hangingPunct="1"/>
            <a:r>
              <a:rPr lang="en-US" dirty="0"/>
              <a:t>Review: Student Thinking Lens Strategies</a:t>
            </a:r>
          </a:p>
        </p:txBody>
      </p:sp>
      <p:sp>
        <p:nvSpPr>
          <p:cNvPr id="26627" name="Rectangle 3"/>
          <p:cNvSpPr>
            <a:spLocks noGrp="1" noChangeArrowheads="1"/>
          </p:cNvSpPr>
          <p:nvPr>
            <p:ph type="body" idx="1"/>
          </p:nvPr>
        </p:nvSpPr>
        <p:spPr>
          <a:xfrm>
            <a:off x="457200" y="1447800"/>
            <a:ext cx="8229600" cy="4953000"/>
          </a:xfrm>
        </p:spPr>
        <p:txBody>
          <a:bodyPr/>
          <a:lstStyle/>
          <a:p>
            <a:pPr marL="0" indent="0" eaLnBrk="1" hangingPunct="1">
              <a:spcAft>
                <a:spcPts val="1200"/>
              </a:spcAft>
              <a:buFontTx/>
              <a:buNone/>
              <a:defRPr/>
            </a:pPr>
            <a:r>
              <a:rPr lang="en-US" sz="3200" dirty="0"/>
              <a:t>Review the STL summary chart in the </a:t>
            </a:r>
            <a:r>
              <a:rPr lang="en-US" sz="3200" dirty="0" err="1"/>
              <a:t>STeLLA</a:t>
            </a:r>
            <a:r>
              <a:rPr lang="en-US" sz="3200" dirty="0"/>
              <a:t> strategies booklet and discuss these questions:</a:t>
            </a:r>
          </a:p>
          <a:p>
            <a:pPr marL="777240" indent="-457200" eaLnBrk="1" hangingPunct="1">
              <a:spcAft>
                <a:spcPts val="1200"/>
              </a:spcAft>
              <a:buFont typeface="+mj-lt"/>
              <a:buAutoNum type="arabicPeriod"/>
              <a:defRPr/>
            </a:pPr>
            <a:r>
              <a:rPr lang="en-US" sz="3200" dirty="0"/>
              <a:t>What pattern(s) do you see in this arrangement (organization) of the STL strategies? </a:t>
            </a:r>
          </a:p>
          <a:p>
            <a:pPr marL="777240" indent="-457200" eaLnBrk="1" hangingPunct="1">
              <a:spcBef>
                <a:spcPts val="0"/>
              </a:spcBef>
              <a:spcAft>
                <a:spcPts val="1200"/>
              </a:spcAft>
              <a:buFont typeface="+mj-lt"/>
              <a:buAutoNum type="arabicPeriod"/>
              <a:defRPr/>
            </a:pPr>
            <a:r>
              <a:rPr lang="en-US" sz="3200" dirty="0"/>
              <a:t>How does this arrangement (organization) highlight the differences and similarities among the Student Thinking Lens strategies?</a:t>
            </a:r>
          </a:p>
          <a:p>
            <a:pPr marL="609600" indent="-609600" eaLnBrk="1" hangingPunct="1">
              <a:buFontTx/>
              <a:buNone/>
              <a:defRPr/>
            </a:pPr>
            <a:endParaRPr lang="en-US" dirty="0"/>
          </a:p>
        </p:txBody>
      </p:sp>
    </p:spTree>
    <p:extLst>
      <p:ext uri="{BB962C8B-B14F-4D97-AF65-F5344CB8AC3E}">
        <p14:creationId xmlns:p14="http://schemas.microsoft.com/office/powerpoint/2010/main" val="21086776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382000" cy="990600"/>
          </a:xfrm>
        </p:spPr>
        <p:txBody>
          <a:bodyPr>
            <a:noAutofit/>
          </a:bodyPr>
          <a:lstStyle/>
          <a:p>
            <a:r>
              <a:rPr lang="en-US" spc="0" dirty="0"/>
              <a:t>Lesson Analysis: </a:t>
            </a:r>
            <a:r>
              <a:rPr lang="en-US" b="1" spc="0" dirty="0"/>
              <a:t>Review</a:t>
            </a:r>
            <a:r>
              <a:rPr lang="en-US" spc="0" dirty="0"/>
              <a:t> Lesson Context</a:t>
            </a:r>
          </a:p>
        </p:txBody>
      </p:sp>
      <p:sp>
        <p:nvSpPr>
          <p:cNvPr id="3" name="Content Placeholder 2"/>
          <p:cNvSpPr>
            <a:spLocks noGrp="1"/>
          </p:cNvSpPr>
          <p:nvPr>
            <p:ph idx="1"/>
          </p:nvPr>
        </p:nvSpPr>
        <p:spPr>
          <a:xfrm>
            <a:off x="533400" y="1676400"/>
            <a:ext cx="8229600" cy="4190999"/>
          </a:xfrm>
        </p:spPr>
        <p:txBody>
          <a:bodyPr/>
          <a:lstStyle/>
          <a:p>
            <a:pPr marL="0" indent="0">
              <a:buNone/>
            </a:pPr>
            <a:r>
              <a:rPr lang="en-US" sz="3200" dirty="0"/>
              <a:t>Read the lesson context for this video clip at the top of the transcript (handout 4.5 in your PD program binder). </a:t>
            </a:r>
          </a:p>
          <a:p>
            <a:pPr marL="0" indent="0">
              <a:buNone/>
            </a:pPr>
            <a:endParaRPr lang="en-US" dirty="0"/>
          </a:p>
        </p:txBody>
      </p:sp>
    </p:spTree>
    <p:extLst>
      <p:ext uri="{BB962C8B-B14F-4D97-AF65-F5344CB8AC3E}">
        <p14:creationId xmlns:p14="http://schemas.microsoft.com/office/powerpoint/2010/main" val="12924366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609600" y="533400"/>
            <a:ext cx="8077200" cy="990600"/>
          </a:xfrm>
        </p:spPr>
        <p:txBody>
          <a:bodyPr>
            <a:noAutofit/>
          </a:bodyPr>
          <a:lstStyle/>
          <a:p>
            <a:pPr eaLnBrk="1" hangingPunct="1"/>
            <a:r>
              <a:rPr lang="en-US" sz="3800" dirty="0"/>
              <a:t>Lesson Analysis: </a:t>
            </a:r>
            <a:r>
              <a:rPr lang="en-US" sz="3800" b="1" dirty="0"/>
              <a:t>Identify</a:t>
            </a:r>
            <a:r>
              <a:rPr lang="en-US" sz="3800" dirty="0"/>
              <a:t> Student Thinking Lens Strategies</a:t>
            </a:r>
          </a:p>
        </p:txBody>
      </p:sp>
      <p:sp>
        <p:nvSpPr>
          <p:cNvPr id="22531" name="Rectangle 3"/>
          <p:cNvSpPr>
            <a:spLocks noGrp="1" noChangeArrowheads="1"/>
          </p:cNvSpPr>
          <p:nvPr>
            <p:ph type="body" idx="1"/>
          </p:nvPr>
        </p:nvSpPr>
        <p:spPr>
          <a:xfrm>
            <a:off x="685800" y="1676400"/>
            <a:ext cx="8001000" cy="4525962"/>
          </a:xfrm>
        </p:spPr>
        <p:txBody>
          <a:bodyPr/>
          <a:lstStyle/>
          <a:p>
            <a:pPr marL="365760" lvl="1" indent="-365760" eaLnBrk="1" hangingPunct="1">
              <a:spcBef>
                <a:spcPts val="1200"/>
              </a:spcBef>
              <a:spcAft>
                <a:spcPts val="300"/>
              </a:spcAft>
              <a:buFont typeface="Arial" pitchFamily="34" charset="0"/>
              <a:buChar char="•"/>
            </a:pPr>
            <a:r>
              <a:rPr lang="en-US" sz="3200" dirty="0"/>
              <a:t>What Student Thinking Lens strategies can you identify in this video clip?</a:t>
            </a:r>
          </a:p>
          <a:p>
            <a:pPr marL="365760" lvl="1" indent="-365760" eaLnBrk="1" hangingPunct="1">
              <a:spcBef>
                <a:spcPts val="1200"/>
              </a:spcBef>
              <a:buFont typeface="Arial" pitchFamily="34" charset="0"/>
              <a:buChar char="•"/>
            </a:pPr>
            <a:r>
              <a:rPr lang="en-US" sz="3200" dirty="0"/>
              <a:t>After watching the video, study the transcript (handout 4.5) and fill in handout 4.6 (Identifying Student thinking Lens Strategies). </a:t>
            </a:r>
          </a:p>
          <a:p>
            <a:pPr marL="365760" lvl="1" indent="-365760" eaLnBrk="1" hangingPunct="1">
              <a:spcBef>
                <a:spcPts val="1200"/>
              </a:spcBef>
              <a:buFont typeface="Arial" pitchFamily="34" charset="0"/>
              <a:buChar char="•"/>
            </a:pPr>
            <a:r>
              <a:rPr lang="en-US" sz="3200" dirty="0"/>
              <a:t>Be ready to share your findings with the group, including any missed opportunities.</a:t>
            </a:r>
            <a:endParaRPr lang="en-US" sz="3200" i="1" dirty="0"/>
          </a:p>
          <a:p>
            <a:pPr marL="274637" lvl="1" indent="0" eaLnBrk="1" hangingPunct="1">
              <a:buNone/>
            </a:pPr>
            <a:endParaRPr lang="en-US" dirty="0"/>
          </a:p>
          <a:p>
            <a:pPr marL="274637" lvl="1" indent="0" eaLnBrk="1" hangingPunct="1">
              <a:buNone/>
            </a:pPr>
            <a:endParaRPr lang="en-US" dirty="0"/>
          </a:p>
          <a:p>
            <a:pPr marL="274637" lvl="1" indent="0" eaLnBrk="1" hangingPunct="1">
              <a:buNone/>
            </a:pPr>
            <a:endParaRPr lang="en-US" b="1" dirty="0"/>
          </a:p>
          <a:p>
            <a:pPr marL="274637" lvl="1" indent="0" eaLnBrk="1" hangingPunct="1">
              <a:buNone/>
            </a:pPr>
            <a:endParaRPr lang="en-US" b="1" dirty="0"/>
          </a:p>
          <a:p>
            <a:pPr eaLnBrk="1" hangingPunct="1"/>
            <a:endParaRPr lang="en-US" sz="2000" dirty="0"/>
          </a:p>
          <a:p>
            <a:pPr marL="0" indent="0" eaLnBrk="1" hangingPunct="1">
              <a:buNone/>
            </a:pPr>
            <a:endParaRPr lang="en-US" sz="2000" dirty="0"/>
          </a:p>
        </p:txBody>
      </p:sp>
      <p:sp>
        <p:nvSpPr>
          <p:cNvPr id="3" name="TextBox 2">
            <a:hlinkClick r:id="rId3" action="ppaction://hlinkfile"/>
          </p:cNvPr>
          <p:cNvSpPr txBox="1"/>
          <p:nvPr/>
        </p:nvSpPr>
        <p:spPr>
          <a:xfrm flipH="1">
            <a:off x="2057400" y="6248400"/>
            <a:ext cx="6629400" cy="369332"/>
          </a:xfrm>
          <a:prstGeom prst="rect">
            <a:avLst/>
          </a:prstGeom>
          <a:noFill/>
        </p:spPr>
        <p:txBody>
          <a:bodyPr wrap="square" rtlCol="0">
            <a:spAutoFit/>
          </a:bodyPr>
          <a:lstStyle/>
          <a:p>
            <a:r>
              <a:rPr lang="en-US" dirty="0">
                <a:solidFill>
                  <a:srgbClr val="0070C0"/>
                </a:solidFill>
              </a:rPr>
              <a:t>Link to video clip: </a:t>
            </a:r>
            <a:r>
              <a:rPr lang="en-US" dirty="0">
                <a:solidFill>
                  <a:srgbClr val="0070C0"/>
                </a:solidFill>
                <a:hlinkClick r:id="rId4"/>
              </a:rPr>
              <a:t>4.2_mspcp_kinder_weather_gaines_L2_c3-4</a:t>
            </a:r>
            <a:endParaRPr lang="en-US" dirty="0">
              <a:solidFill>
                <a:srgbClr val="0070C0"/>
              </a:solidFill>
            </a:endParaRPr>
          </a:p>
        </p:txBody>
      </p:sp>
    </p:spTree>
    <p:extLst>
      <p:ext uri="{BB962C8B-B14F-4D97-AF65-F5344CB8AC3E}">
        <p14:creationId xmlns:p14="http://schemas.microsoft.com/office/powerpoint/2010/main" val="235619431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531">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53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8001000" cy="990600"/>
          </a:xfrm>
        </p:spPr>
        <p:txBody>
          <a:bodyPr/>
          <a:lstStyle/>
          <a:p>
            <a:r>
              <a:rPr lang="en-US" dirty="0"/>
              <a:t>Agenda for Day 4</a:t>
            </a:r>
          </a:p>
        </p:txBody>
      </p:sp>
      <p:sp>
        <p:nvSpPr>
          <p:cNvPr id="3" name="Content Placeholder 2"/>
          <p:cNvSpPr>
            <a:spLocks noGrp="1"/>
          </p:cNvSpPr>
          <p:nvPr>
            <p:ph idx="1"/>
          </p:nvPr>
        </p:nvSpPr>
        <p:spPr>
          <a:xfrm>
            <a:off x="685800" y="1371600"/>
            <a:ext cx="8001000" cy="4876800"/>
          </a:xfrm>
        </p:spPr>
        <p:txBody>
          <a:bodyPr/>
          <a:lstStyle/>
          <a:p>
            <a:pPr marL="365760" indent="-365760">
              <a:spcBef>
                <a:spcPts val="300"/>
              </a:spcBef>
            </a:pPr>
            <a:r>
              <a:rPr lang="en-US" sz="3000" dirty="0"/>
              <a:t>Day-3 reflections</a:t>
            </a:r>
          </a:p>
          <a:p>
            <a:pPr marL="365760" indent="-365760">
              <a:spcBef>
                <a:spcPts val="300"/>
              </a:spcBef>
            </a:pPr>
            <a:r>
              <a:rPr lang="en-US" sz="3000" dirty="0"/>
              <a:t>Importance of STL strategy 5: constructing explanations</a:t>
            </a:r>
          </a:p>
          <a:p>
            <a:pPr marL="365760" indent="-365760">
              <a:spcBef>
                <a:spcPts val="300"/>
              </a:spcBef>
            </a:pPr>
            <a:r>
              <a:rPr lang="en-US" sz="3000" dirty="0"/>
              <a:t>Introducing Student Thinking Lens strategy 6</a:t>
            </a:r>
          </a:p>
          <a:p>
            <a:pPr marL="365760" indent="-365760">
              <a:spcBef>
                <a:spcPts val="300"/>
              </a:spcBef>
            </a:pPr>
            <a:r>
              <a:rPr lang="en-US" sz="3000" dirty="0"/>
              <a:t>Lesson analysis: STL strategy 6</a:t>
            </a:r>
          </a:p>
          <a:p>
            <a:pPr marL="365760" indent="-365760">
              <a:spcBef>
                <a:spcPts val="300"/>
              </a:spcBef>
            </a:pPr>
            <a:r>
              <a:rPr lang="en-US" sz="3000" dirty="0"/>
              <a:t>Review: STL strategies 1–6</a:t>
            </a:r>
          </a:p>
          <a:p>
            <a:pPr marL="365760" indent="-365760">
              <a:spcBef>
                <a:spcPts val="300"/>
              </a:spcBef>
            </a:pPr>
            <a:r>
              <a:rPr lang="en-US" sz="3000" dirty="0"/>
              <a:t>Weather and Seasons lesson plans review</a:t>
            </a:r>
          </a:p>
          <a:p>
            <a:pPr marL="365760" indent="-365760">
              <a:spcBef>
                <a:spcPts val="300"/>
              </a:spcBef>
            </a:pPr>
            <a:r>
              <a:rPr lang="en-US" sz="3000" dirty="0"/>
              <a:t>Lunch</a:t>
            </a:r>
          </a:p>
          <a:p>
            <a:pPr marL="365760" indent="-365760">
              <a:spcBef>
                <a:spcPts val="300"/>
              </a:spcBef>
            </a:pPr>
            <a:r>
              <a:rPr lang="en-US" sz="3000" dirty="0"/>
              <a:t>Content deepening: weather and seasons</a:t>
            </a:r>
          </a:p>
          <a:p>
            <a:pPr marL="365760" indent="-365760">
              <a:spcBef>
                <a:spcPts val="300"/>
              </a:spcBef>
            </a:pPr>
            <a:r>
              <a:rPr lang="en-US" sz="3000" dirty="0"/>
              <a:t>Summary, homework, and reflections</a:t>
            </a:r>
          </a:p>
        </p:txBody>
      </p:sp>
    </p:spTree>
    <p:extLst>
      <p:ext uri="{BB962C8B-B14F-4D97-AF65-F5344CB8AC3E}">
        <p14:creationId xmlns:p14="http://schemas.microsoft.com/office/powerpoint/2010/main" val="25080462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6096000"/>
          </a:xfrm>
        </p:spPr>
        <p:txBody>
          <a:bodyPr/>
          <a:lstStyle/>
          <a:p>
            <a:pPr marL="0" indent="0" algn="ctr">
              <a:spcBef>
                <a:spcPts val="0"/>
              </a:spcBef>
              <a:buNone/>
            </a:pPr>
            <a:r>
              <a:rPr lang="en-US" sz="4000" dirty="0" err="1">
                <a:solidFill>
                  <a:schemeClr val="tx2"/>
                </a:solidFill>
              </a:rPr>
              <a:t>RESPeCT</a:t>
            </a:r>
            <a:r>
              <a:rPr lang="en-US" sz="4000" dirty="0">
                <a:solidFill>
                  <a:schemeClr val="tx2"/>
                </a:solidFill>
              </a:rPr>
              <a:t> PD Program School-Year Plan</a:t>
            </a:r>
          </a:p>
        </p:txBody>
      </p:sp>
      <p:graphicFrame>
        <p:nvGraphicFramePr>
          <p:cNvPr id="6" name="Table 5"/>
          <p:cNvGraphicFramePr>
            <a:graphicFrameLocks noGrp="1"/>
          </p:cNvGraphicFramePr>
          <p:nvPr>
            <p:extLst>
              <p:ext uri="{D42A27DB-BD31-4B8C-83A1-F6EECF244321}">
                <p14:modId xmlns:p14="http://schemas.microsoft.com/office/powerpoint/2010/main" val="4173473626"/>
              </p:ext>
            </p:extLst>
          </p:nvPr>
        </p:nvGraphicFramePr>
        <p:xfrm>
          <a:off x="381000" y="1142999"/>
          <a:ext cx="8382000" cy="5320207"/>
        </p:xfrm>
        <a:graphic>
          <a:graphicData uri="http://schemas.openxmlformats.org/drawingml/2006/table">
            <a:tbl>
              <a:tblPr firstRow="1" bandRow="1">
                <a:tableStyleId>{5C22544A-7EE6-4342-B048-85BDC9FD1C3A}</a:tableStyleId>
              </a:tblPr>
              <a:tblGrid>
                <a:gridCol w="1885950">
                  <a:extLst>
                    <a:ext uri="{9D8B030D-6E8A-4147-A177-3AD203B41FA5}">
                      <a16:colId xmlns:a16="http://schemas.microsoft.com/office/drawing/2014/main" val="20000"/>
                    </a:ext>
                  </a:extLst>
                </a:gridCol>
                <a:gridCol w="2305050">
                  <a:extLst>
                    <a:ext uri="{9D8B030D-6E8A-4147-A177-3AD203B41FA5}">
                      <a16:colId xmlns:a16="http://schemas.microsoft.com/office/drawing/2014/main" val="20001"/>
                    </a:ext>
                  </a:extLst>
                </a:gridCol>
                <a:gridCol w="2095500">
                  <a:extLst>
                    <a:ext uri="{9D8B030D-6E8A-4147-A177-3AD203B41FA5}">
                      <a16:colId xmlns:a16="http://schemas.microsoft.com/office/drawing/2014/main" val="20002"/>
                    </a:ext>
                  </a:extLst>
                </a:gridCol>
                <a:gridCol w="2095500">
                  <a:extLst>
                    <a:ext uri="{9D8B030D-6E8A-4147-A177-3AD203B41FA5}">
                      <a16:colId xmlns:a16="http://schemas.microsoft.com/office/drawing/2014/main" val="20003"/>
                    </a:ext>
                  </a:extLst>
                </a:gridCol>
              </a:tblGrid>
              <a:tr h="137160">
                <a:tc gridSpan="4">
                  <a:txBody>
                    <a:bodyPr/>
                    <a:lstStyle/>
                    <a:p>
                      <a:pPr algn="ctr"/>
                      <a:r>
                        <a:rPr lang="en-US" dirty="0"/>
                        <a:t>Summer Institute</a:t>
                      </a:r>
                    </a:p>
                  </a:txBody>
                  <a:tcPr>
                    <a:solidFill>
                      <a:schemeClr val="bg1">
                        <a:lumMod val="65000"/>
                      </a:schemeClr>
                    </a:solidFill>
                  </a:tcPr>
                </a:tc>
                <a:tc hMerge="1">
                  <a:txBody>
                    <a:bodyPr/>
                    <a:lstStyle/>
                    <a:p>
                      <a:endParaRPr lang="en-US" dirty="0"/>
                    </a:p>
                  </a:txBody>
                  <a:tcPr/>
                </a:tc>
                <a:tc hMerge="1">
                  <a:txBody>
                    <a:bodyPr/>
                    <a:lstStyle/>
                    <a:p>
                      <a:endParaRPr lang="en-US"/>
                    </a:p>
                  </a:txBody>
                  <a:tcPr/>
                </a:tc>
                <a:tc hMerge="1">
                  <a:txBody>
                    <a:bodyPr/>
                    <a:lstStyle/>
                    <a:p>
                      <a:endParaRPr lang="en-US" dirty="0"/>
                    </a:p>
                  </a:txBody>
                  <a:tcPr/>
                </a:tc>
                <a:extLst>
                  <a:ext uri="{0D108BD9-81ED-4DB2-BD59-A6C34878D82A}">
                    <a16:rowId xmlns:a16="http://schemas.microsoft.com/office/drawing/2014/main" val="10000"/>
                  </a:ext>
                </a:extLst>
              </a:tr>
              <a:tr h="707025">
                <a:tc gridSpan="2">
                  <a:txBody>
                    <a:bodyPr/>
                    <a:lstStyle/>
                    <a:p>
                      <a:r>
                        <a:rPr lang="en-US" b="1" u="none" dirty="0"/>
                        <a:t>Content deepening</a:t>
                      </a:r>
                      <a:r>
                        <a:rPr lang="en-US" b="1" dirty="0"/>
                        <a:t>:</a:t>
                      </a:r>
                      <a:r>
                        <a:rPr lang="en-US" b="1" baseline="0" dirty="0"/>
                        <a:t> </a:t>
                      </a:r>
                      <a:r>
                        <a:rPr lang="en-US" baseline="0" dirty="0"/>
                        <a:t>Weather and Seasons and Plants and Animals</a:t>
                      </a:r>
                      <a:endParaRPr lang="en-US" dirty="0">
                        <a:solidFill>
                          <a:srgbClr val="0070C0"/>
                        </a:solidFill>
                      </a:endParaRPr>
                    </a:p>
                  </a:txBody>
                  <a:tcPr/>
                </a:tc>
                <a:tc hMerge="1">
                  <a:txBody>
                    <a:bodyPr/>
                    <a:lstStyle/>
                    <a:p>
                      <a:endParaRPr lang="en-US" dirty="0"/>
                    </a:p>
                  </a:txBody>
                  <a:tcPr/>
                </a:tc>
                <a:tc gridSpan="2">
                  <a:txBody>
                    <a:bodyPr/>
                    <a:lstStyle/>
                    <a:p>
                      <a:r>
                        <a:rPr lang="en-US" b="1" u="none" dirty="0"/>
                        <a:t>Lesson analysis:</a:t>
                      </a:r>
                      <a:r>
                        <a:rPr lang="en-US" b="1" u="none" baseline="0" dirty="0"/>
                        <a:t> </a:t>
                      </a:r>
                      <a:r>
                        <a:rPr lang="en-US" baseline="0" dirty="0"/>
                        <a:t>Introduction to the </a:t>
                      </a:r>
                      <a:r>
                        <a:rPr lang="en-US" baseline="0" dirty="0" err="1"/>
                        <a:t>STeLLA</a:t>
                      </a:r>
                      <a:r>
                        <a:rPr lang="en-US" baseline="0" dirty="0"/>
                        <a:t>  framework and strategies</a:t>
                      </a:r>
                    </a:p>
                  </a:txBody>
                  <a:tcPr/>
                </a:tc>
                <a:tc hMerge="1">
                  <a:txBody>
                    <a:bodyPr/>
                    <a:lstStyle/>
                    <a:p>
                      <a:endParaRPr lang="en-US" dirty="0"/>
                    </a:p>
                  </a:txBody>
                  <a:tcPr/>
                </a:tc>
                <a:extLst>
                  <a:ext uri="{0D108BD9-81ED-4DB2-BD59-A6C34878D82A}">
                    <a16:rowId xmlns:a16="http://schemas.microsoft.com/office/drawing/2014/main" val="10001"/>
                  </a:ext>
                </a:extLst>
              </a:tr>
              <a:tr h="409626">
                <a:tc gridSpan="4">
                  <a:txBody>
                    <a:bodyPr/>
                    <a:lstStyle/>
                    <a:p>
                      <a:pPr algn="ctr"/>
                      <a:r>
                        <a:rPr lang="en-US" sz="1800" b="1" kern="1200" dirty="0">
                          <a:solidFill>
                            <a:schemeClr val="lt1"/>
                          </a:solidFill>
                          <a:latin typeface="+mn-lt"/>
                          <a:ea typeface="+mn-ea"/>
                          <a:cs typeface="+mn-cs"/>
                        </a:rPr>
                        <a:t>Fall Study-Group Sessions</a:t>
                      </a:r>
                    </a:p>
                  </a:txBody>
                  <a:tcPr>
                    <a:solidFill>
                      <a:schemeClr val="bg1">
                        <a:lumMod val="65000"/>
                      </a:schemeClr>
                    </a:solidFill>
                  </a:tcPr>
                </a:tc>
                <a:tc hMerge="1">
                  <a:txBody>
                    <a:bodyPr/>
                    <a:lstStyle/>
                    <a:p>
                      <a:endParaRPr lang="en-US" dirty="0"/>
                    </a:p>
                  </a:txBody>
                  <a:tcPr/>
                </a:tc>
                <a:tc hMerge="1">
                  <a:txBody>
                    <a:bodyPr/>
                    <a:lstStyle/>
                    <a:p>
                      <a:endParaRPr lang="en-US"/>
                    </a:p>
                  </a:txBody>
                  <a:tcPr/>
                </a:tc>
                <a:tc hMerge="1">
                  <a:txBody>
                    <a:bodyPr/>
                    <a:lstStyle/>
                    <a:p>
                      <a:endParaRPr lang="en-US" dirty="0"/>
                    </a:p>
                  </a:txBody>
                  <a:tcPr/>
                </a:tc>
                <a:extLst>
                  <a:ext uri="{0D108BD9-81ED-4DB2-BD59-A6C34878D82A}">
                    <a16:rowId xmlns:a16="http://schemas.microsoft.com/office/drawing/2014/main" val="10002"/>
                  </a:ext>
                </a:extLst>
              </a:tr>
              <a:tr h="1638503">
                <a:tc>
                  <a:txBody>
                    <a:bodyPr/>
                    <a:lstStyle/>
                    <a:p>
                      <a:pPr algn="ctr"/>
                      <a:r>
                        <a:rPr lang="en-US" dirty="0"/>
                        <a:t>Fall Teaching</a:t>
                      </a:r>
                    </a:p>
                    <a:p>
                      <a:pPr algn="ctr"/>
                      <a:r>
                        <a:rPr lang="en-US" dirty="0"/>
                        <a:t>Rounds 1 and 2</a:t>
                      </a:r>
                    </a:p>
                  </a:txBody>
                  <a:tcPr anchor="ctr"/>
                </a:tc>
                <a:tc gridSpan="2">
                  <a:txBody>
                    <a:bodyPr/>
                    <a:lstStyle/>
                    <a:p>
                      <a:pPr marL="285750" indent="-285750">
                        <a:buFont typeface="Arial" panose="020B0604020202020204" pitchFamily="34" charset="0"/>
                        <a:buChar char="•"/>
                      </a:pPr>
                      <a:r>
                        <a:rPr lang="en-US" sz="1500" dirty="0"/>
                        <a:t>Use the </a:t>
                      </a:r>
                      <a:r>
                        <a:rPr lang="en-US" sz="1500" dirty="0" err="1"/>
                        <a:t>STeLLA</a:t>
                      </a:r>
                      <a:r>
                        <a:rPr lang="en-US" sz="1500" baseline="0" dirty="0"/>
                        <a:t> strategies while teaching lessons on plants and animals.</a:t>
                      </a:r>
                      <a:endParaRPr lang="en-US" sz="1500" baseline="0" dirty="0">
                        <a:solidFill>
                          <a:srgbClr val="0070C0"/>
                        </a:solidFill>
                      </a:endParaRPr>
                    </a:p>
                    <a:p>
                      <a:pPr marL="285750" indent="-285750">
                        <a:buFont typeface="Arial" panose="020B0604020202020204" pitchFamily="34" charset="0"/>
                        <a:buChar char="•"/>
                      </a:pPr>
                      <a:r>
                        <a:rPr lang="en-US" sz="1500" baseline="0" dirty="0"/>
                        <a:t>Analyze student thinking and science content storylines using video from our own classrooms.</a:t>
                      </a:r>
                    </a:p>
                    <a:p>
                      <a:pPr marL="285750" indent="-285750">
                        <a:buFont typeface="Arial" panose="020B0604020202020204" pitchFamily="34" charset="0"/>
                        <a:buChar char="•"/>
                      </a:pPr>
                      <a:r>
                        <a:rPr lang="en-US" sz="1500" baseline="0" dirty="0"/>
                        <a:t>Deepen content knowledge of plants and animals through lesson video analysis.</a:t>
                      </a:r>
                      <a:endParaRPr lang="en-US" sz="1500" dirty="0"/>
                    </a:p>
                  </a:txBody>
                  <a:tcPr/>
                </a:tc>
                <a:tc hMerge="1">
                  <a:txBody>
                    <a:bodyPr/>
                    <a:lstStyle/>
                    <a:p>
                      <a:endParaRPr lang="en-US"/>
                    </a:p>
                  </a:txBody>
                  <a:tcPr/>
                </a:tc>
                <a:tc>
                  <a:txBody>
                    <a:bodyPr/>
                    <a:lstStyle/>
                    <a:p>
                      <a:pPr algn="ctr"/>
                      <a:r>
                        <a:rPr lang="en-US" dirty="0">
                          <a:solidFill>
                            <a:schemeClr val="tx1"/>
                          </a:solidFill>
                        </a:rPr>
                        <a:t>Plants and Animals</a:t>
                      </a:r>
                    </a:p>
                  </a:txBody>
                  <a:tcPr anchor="ctr"/>
                </a:tc>
                <a:extLst>
                  <a:ext uri="{0D108BD9-81ED-4DB2-BD59-A6C34878D82A}">
                    <a16:rowId xmlns:a16="http://schemas.microsoft.com/office/drawing/2014/main" val="10003"/>
                  </a:ext>
                </a:extLst>
              </a:tr>
              <a:tr h="454516">
                <a:tc gridSpan="4">
                  <a:txBody>
                    <a:bodyPr/>
                    <a:lstStyle/>
                    <a:p>
                      <a:pPr algn="ctr"/>
                      <a:r>
                        <a:rPr lang="en-US" sz="1800" b="1" kern="1200" dirty="0">
                          <a:solidFill>
                            <a:schemeClr val="bg1"/>
                          </a:solidFill>
                          <a:latin typeface="+mn-lt"/>
                          <a:ea typeface="+mn-ea"/>
                          <a:cs typeface="+mn-cs"/>
                        </a:rPr>
                        <a:t>Spring Study-Group Sessions</a:t>
                      </a:r>
                    </a:p>
                  </a:txBody>
                  <a:tcPr anchor="ctr">
                    <a:solidFill>
                      <a:schemeClr val="bg1">
                        <a:lumMod val="65000"/>
                      </a:schemeClr>
                    </a:solidFill>
                  </a:tcPr>
                </a:tc>
                <a:tc hMerge="1">
                  <a:txBody>
                    <a:bodyPr/>
                    <a:lstStyle/>
                    <a:p>
                      <a:pPr marL="285750" indent="-285750">
                        <a:buFont typeface="Arial" panose="020B0604020202020204" pitchFamily="34" charset="0"/>
                        <a:buChar char="•"/>
                      </a:pPr>
                      <a:endParaRPr lang="en-US" sz="1400" dirty="0"/>
                    </a:p>
                  </a:txBody>
                  <a:tcPr/>
                </a:tc>
                <a:tc hMerge="1">
                  <a:txBody>
                    <a:bodyPr/>
                    <a:lstStyle/>
                    <a:p>
                      <a:endParaRPr lang="en-US"/>
                    </a:p>
                  </a:txBody>
                  <a:tcPr/>
                </a:tc>
                <a:tc hMerge="1">
                  <a:txBody>
                    <a:bodyPr/>
                    <a:lstStyle/>
                    <a:p>
                      <a:pPr algn="ctr"/>
                      <a:endParaRPr lang="en-US" dirty="0"/>
                    </a:p>
                  </a:txBody>
                  <a:tcPr anchor="ctr"/>
                </a:tc>
                <a:extLst>
                  <a:ext uri="{0D108BD9-81ED-4DB2-BD59-A6C34878D82A}">
                    <a16:rowId xmlns:a16="http://schemas.microsoft.com/office/drawing/2014/main" val="10004"/>
                  </a:ext>
                </a:extLst>
              </a:tr>
              <a:tr h="1638503">
                <a:tc>
                  <a:txBody>
                    <a:bodyPr/>
                    <a:lstStyle/>
                    <a:p>
                      <a:pPr algn="ctr"/>
                      <a:r>
                        <a:rPr lang="en-US" dirty="0"/>
                        <a:t>Spring Teaching</a:t>
                      </a:r>
                    </a:p>
                    <a:p>
                      <a:pPr algn="ctr"/>
                      <a:r>
                        <a:rPr lang="en-US" dirty="0"/>
                        <a:t>Rounds 1 and 2</a:t>
                      </a:r>
                    </a:p>
                  </a:txBody>
                  <a:tcPr anchor="ctr"/>
                </a:tc>
                <a:tc gridSpan="2">
                  <a:txBody>
                    <a:bodyPr/>
                    <a:lstStyle/>
                    <a:p>
                      <a:pPr marL="285750" indent="-285750">
                        <a:buFont typeface="Arial" panose="020B0604020202020204" pitchFamily="34" charset="0"/>
                        <a:buChar char="•"/>
                      </a:pPr>
                      <a:r>
                        <a:rPr lang="en-US" sz="1500" dirty="0">
                          <a:solidFill>
                            <a:schemeClr val="tx1"/>
                          </a:solidFill>
                        </a:rPr>
                        <a:t>Use the </a:t>
                      </a:r>
                      <a:r>
                        <a:rPr lang="en-US" sz="1500" dirty="0" err="1">
                          <a:solidFill>
                            <a:schemeClr val="tx1"/>
                          </a:solidFill>
                        </a:rPr>
                        <a:t>STeLLA</a:t>
                      </a:r>
                      <a:r>
                        <a:rPr lang="en-US" sz="1500" baseline="0" dirty="0">
                          <a:solidFill>
                            <a:schemeClr val="tx1"/>
                          </a:solidFill>
                        </a:rPr>
                        <a:t> strategies while teaching lessons on weather and seasons.</a:t>
                      </a:r>
                      <a:endParaRPr lang="en-US" sz="1500" dirty="0">
                        <a:solidFill>
                          <a:schemeClr val="tx1"/>
                        </a:solidFill>
                      </a:endParaRPr>
                    </a:p>
                    <a:p>
                      <a:pPr marL="285750" indent="-285750">
                        <a:buFont typeface="Arial" panose="020B0604020202020204" pitchFamily="34" charset="0"/>
                        <a:buChar char="•"/>
                      </a:pPr>
                      <a:r>
                        <a:rPr lang="en-US" sz="1500" dirty="0">
                          <a:solidFill>
                            <a:schemeClr val="tx1"/>
                          </a:solidFill>
                        </a:rPr>
                        <a:t>Analyze</a:t>
                      </a:r>
                      <a:r>
                        <a:rPr lang="en-US" sz="1500" baseline="0" dirty="0">
                          <a:solidFill>
                            <a:schemeClr val="tx1"/>
                          </a:solidFill>
                        </a:rPr>
                        <a:t> student thinking and science content storylines using video from our own classrooms.</a:t>
                      </a:r>
                    </a:p>
                    <a:p>
                      <a:pPr marL="285750" indent="-285750">
                        <a:buFont typeface="Arial" panose="020B0604020202020204" pitchFamily="34" charset="0"/>
                        <a:buChar char="•"/>
                      </a:pPr>
                      <a:r>
                        <a:rPr lang="en-US" sz="1500" baseline="0" dirty="0">
                          <a:solidFill>
                            <a:schemeClr val="tx1"/>
                          </a:solidFill>
                        </a:rPr>
                        <a:t>Deepen content knowledge of weather and seasons through lesson video analysis. </a:t>
                      </a:r>
                      <a:endParaRPr lang="en-US" sz="1500" dirty="0">
                        <a:solidFill>
                          <a:schemeClr val="tx1"/>
                        </a:solidFill>
                      </a:endParaRPr>
                    </a:p>
                  </a:txBody>
                  <a:tcPr/>
                </a:tc>
                <a:tc hMerge="1">
                  <a:txBody>
                    <a:bodyPr/>
                    <a:lstStyle/>
                    <a:p>
                      <a:endParaRPr lang="en-US"/>
                    </a:p>
                  </a:txBody>
                  <a:tcPr/>
                </a:tc>
                <a:tc>
                  <a:txBody>
                    <a:bodyPr/>
                    <a:lstStyle/>
                    <a:p>
                      <a:pPr marL="0" algn="ctr" defTabSz="914400" rtl="0" eaLnBrk="1" latinLnBrk="0" hangingPunct="1"/>
                      <a:r>
                        <a:rPr lang="en-US" sz="1800" kern="1200" baseline="0" dirty="0">
                          <a:solidFill>
                            <a:schemeClr val="tx1"/>
                          </a:solidFill>
                          <a:latin typeface="+mn-lt"/>
                          <a:ea typeface="+mn-ea"/>
                          <a:cs typeface="+mn-cs"/>
                        </a:rPr>
                        <a:t>Weather and Seasons</a:t>
                      </a:r>
                      <a:endParaRPr lang="en-US" sz="1800" kern="1200" dirty="0">
                        <a:solidFill>
                          <a:schemeClr val="tx1"/>
                        </a:solidFill>
                        <a:latin typeface="+mn-lt"/>
                        <a:ea typeface="+mn-ea"/>
                        <a:cs typeface="+mn-cs"/>
                      </a:endParaRPr>
                    </a:p>
                  </a:txBody>
                  <a:tcPr anchor="ct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6140035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066800"/>
          </a:xfrm>
        </p:spPr>
        <p:txBody>
          <a:bodyPr>
            <a:noAutofit/>
          </a:bodyPr>
          <a:lstStyle/>
          <a:p>
            <a:r>
              <a:rPr lang="en-US" sz="3800" dirty="0"/>
              <a:t>The </a:t>
            </a:r>
            <a:r>
              <a:rPr lang="en-US" sz="3800" dirty="0" err="1"/>
              <a:t>RESPeCT</a:t>
            </a:r>
            <a:r>
              <a:rPr lang="en-US" sz="3800" dirty="0"/>
              <a:t> Lesson Plans as a Study Tool: Part 1</a:t>
            </a:r>
          </a:p>
        </p:txBody>
      </p:sp>
      <p:sp>
        <p:nvSpPr>
          <p:cNvPr id="3" name="Content Placeholder 2"/>
          <p:cNvSpPr>
            <a:spLocks noGrp="1"/>
          </p:cNvSpPr>
          <p:nvPr>
            <p:ph idx="1"/>
          </p:nvPr>
        </p:nvSpPr>
        <p:spPr>
          <a:xfrm>
            <a:off x="533400" y="1828800"/>
            <a:ext cx="8229600" cy="4876800"/>
          </a:xfrm>
        </p:spPr>
        <p:txBody>
          <a:bodyPr/>
          <a:lstStyle/>
          <a:p>
            <a:pPr marL="0" indent="0">
              <a:spcBef>
                <a:spcPts val="0"/>
              </a:spcBef>
              <a:spcAft>
                <a:spcPts val="1200"/>
              </a:spcAft>
              <a:buNone/>
            </a:pPr>
            <a:r>
              <a:rPr lang="en-US" sz="3200" dirty="0"/>
              <a:t>The </a:t>
            </a:r>
            <a:r>
              <a:rPr lang="en-US" sz="3200" dirty="0" err="1"/>
              <a:t>RESPeCT</a:t>
            </a:r>
            <a:r>
              <a:rPr lang="en-US" sz="3200" dirty="0"/>
              <a:t> lesson plans are </a:t>
            </a:r>
            <a:r>
              <a:rPr lang="en-US" sz="3200" b="1" dirty="0"/>
              <a:t>study tools </a:t>
            </a:r>
            <a:r>
              <a:rPr lang="en-US" sz="3200" dirty="0"/>
              <a:t>designed to support your learning and for our study group to analyze. </a:t>
            </a:r>
          </a:p>
          <a:p>
            <a:pPr marL="0" indent="0">
              <a:spcBef>
                <a:spcPts val="0"/>
              </a:spcBef>
              <a:spcAft>
                <a:spcPts val="1200"/>
              </a:spcAft>
              <a:buNone/>
            </a:pPr>
            <a:r>
              <a:rPr lang="en-US" sz="3200" dirty="0"/>
              <a:t>This has two implications. </a:t>
            </a:r>
          </a:p>
          <a:p>
            <a:pPr marL="685800" indent="-457200">
              <a:spcBef>
                <a:spcPts val="0"/>
              </a:spcBef>
              <a:spcAft>
                <a:spcPts val="1200"/>
              </a:spcAft>
              <a:buFont typeface="+mj-lt"/>
              <a:buAutoNum type="arabicPeriod"/>
            </a:pPr>
            <a:r>
              <a:rPr lang="en-US" sz="3200" dirty="0"/>
              <a:t>These lessons don’t represent a complete unit. You may need to add lessons to help your students achieve all the learning goals, and …</a:t>
            </a:r>
          </a:p>
        </p:txBody>
      </p:sp>
    </p:spTree>
    <p:extLst>
      <p:ext uri="{BB962C8B-B14F-4D97-AF65-F5344CB8AC3E}">
        <p14:creationId xmlns:p14="http://schemas.microsoft.com/office/powerpoint/2010/main" val="840861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800" dirty="0"/>
              <a:t>The </a:t>
            </a:r>
            <a:r>
              <a:rPr lang="en-US" sz="3800" dirty="0" err="1"/>
              <a:t>RESPeCT</a:t>
            </a:r>
            <a:r>
              <a:rPr lang="en-US" sz="3800" dirty="0"/>
              <a:t> Lesson Plans as a Study Tool: Part 2</a:t>
            </a:r>
          </a:p>
        </p:txBody>
      </p:sp>
      <p:sp>
        <p:nvSpPr>
          <p:cNvPr id="3" name="Content Placeholder 2"/>
          <p:cNvSpPr>
            <a:spLocks noGrp="1"/>
          </p:cNvSpPr>
          <p:nvPr>
            <p:ph idx="1"/>
          </p:nvPr>
        </p:nvSpPr>
        <p:spPr>
          <a:xfrm>
            <a:off x="457200" y="1752600"/>
            <a:ext cx="8229600" cy="4876800"/>
          </a:xfrm>
        </p:spPr>
        <p:txBody>
          <a:bodyPr/>
          <a:lstStyle/>
          <a:p>
            <a:pPr marL="365760" indent="-365760">
              <a:spcBef>
                <a:spcPts val="0"/>
              </a:spcBef>
              <a:spcAft>
                <a:spcPts val="600"/>
              </a:spcAft>
              <a:buFont typeface="+mj-lt"/>
              <a:buAutoNum type="arabicPeriod" startAt="2"/>
            </a:pPr>
            <a:r>
              <a:rPr lang="en-US" sz="3000" dirty="0"/>
              <a:t>As a study tool, the lesson plans are highly scripted to model how they might be implemented. </a:t>
            </a:r>
          </a:p>
          <a:p>
            <a:pPr marL="777240" indent="-457200">
              <a:spcBef>
                <a:spcPts val="0"/>
              </a:spcBef>
              <a:spcAft>
                <a:spcPts val="600"/>
              </a:spcAft>
              <a:buAutoNum type="alphaLcPeriod"/>
            </a:pPr>
            <a:r>
              <a:rPr lang="en-US" sz="3000" dirty="0"/>
              <a:t>Study this script in your lesson planning.</a:t>
            </a:r>
          </a:p>
          <a:p>
            <a:pPr marL="777240" indent="-457200">
              <a:spcBef>
                <a:spcPts val="0"/>
              </a:spcBef>
              <a:spcAft>
                <a:spcPts val="600"/>
              </a:spcAft>
              <a:buAutoNum type="alphaLcPeriod"/>
            </a:pPr>
            <a:r>
              <a:rPr lang="en-US" sz="3000" dirty="0"/>
              <a:t>Adapt the plans and PowerPoint slides to make them work for you and your students (but don’t add or drop main activities).</a:t>
            </a:r>
          </a:p>
          <a:p>
            <a:pPr marL="777240" indent="-457200">
              <a:spcBef>
                <a:spcPts val="0"/>
              </a:spcBef>
              <a:spcAft>
                <a:spcPts val="600"/>
              </a:spcAft>
              <a:buAutoNum type="alphaLcPeriod"/>
            </a:pPr>
            <a:r>
              <a:rPr lang="en-US" sz="3000" dirty="0"/>
              <a:t>You don’t have to be tied to the script as you teach! Using the slides as a guide can help free you from the script. </a:t>
            </a:r>
          </a:p>
        </p:txBody>
      </p:sp>
    </p:spTree>
    <p:extLst>
      <p:ext uri="{BB962C8B-B14F-4D97-AF65-F5344CB8AC3E}">
        <p14:creationId xmlns:p14="http://schemas.microsoft.com/office/powerpoint/2010/main" val="3870509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8153400" cy="990600"/>
          </a:xfrm>
        </p:spPr>
        <p:txBody>
          <a:bodyPr/>
          <a:lstStyle/>
          <a:p>
            <a:r>
              <a:rPr lang="en-US" dirty="0"/>
              <a:t>Lesson Plan Conversation</a:t>
            </a:r>
          </a:p>
        </p:txBody>
      </p:sp>
      <p:sp>
        <p:nvSpPr>
          <p:cNvPr id="3" name="Content Placeholder 2"/>
          <p:cNvSpPr>
            <a:spLocks noGrp="1"/>
          </p:cNvSpPr>
          <p:nvPr>
            <p:ph idx="1"/>
          </p:nvPr>
        </p:nvSpPr>
        <p:spPr>
          <a:xfrm>
            <a:off x="533400" y="1143000"/>
            <a:ext cx="8610600" cy="5486400"/>
          </a:xfrm>
        </p:spPr>
        <p:txBody>
          <a:bodyPr/>
          <a:lstStyle/>
          <a:p>
            <a:pPr marL="365760" indent="-365760">
              <a:spcBef>
                <a:spcPts val="0"/>
              </a:spcBef>
              <a:spcAft>
                <a:spcPts val="300"/>
              </a:spcAft>
              <a:buFont typeface="+mj-lt"/>
              <a:buAutoNum type="arabicPeriod"/>
              <a:defRPr/>
            </a:pPr>
            <a:r>
              <a:rPr lang="en-US" sz="2400" b="1" dirty="0">
                <a:ea typeface="Times New Roman"/>
              </a:rPr>
              <a:t>The science content storyline across lessons</a:t>
            </a:r>
          </a:p>
          <a:p>
            <a:pPr marL="777240" lvl="1" indent="-274320">
              <a:spcBef>
                <a:spcPts val="0"/>
              </a:spcBef>
              <a:spcAft>
                <a:spcPts val="0"/>
              </a:spcAft>
              <a:buFont typeface="Arial" pitchFamily="34" charset="0"/>
              <a:buChar char="•"/>
              <a:defRPr/>
            </a:pPr>
            <a:r>
              <a:rPr lang="en-US" dirty="0">
                <a:ea typeface="Times New Roman"/>
              </a:rPr>
              <a:t>Review the main learning goal for each lesson sequentially.</a:t>
            </a:r>
          </a:p>
          <a:p>
            <a:pPr marL="365760" indent="-365760">
              <a:spcBef>
                <a:spcPts val="600"/>
              </a:spcBef>
              <a:spcAft>
                <a:spcPts val="0"/>
              </a:spcAft>
              <a:buFont typeface="+mj-lt"/>
              <a:buAutoNum type="arabicPeriod"/>
              <a:defRPr/>
            </a:pPr>
            <a:r>
              <a:rPr lang="en-US" sz="2400" b="1" dirty="0">
                <a:ea typeface="Times New Roman"/>
              </a:rPr>
              <a:t>The science content storyline within lessons </a:t>
            </a:r>
            <a:r>
              <a:rPr lang="en-US" sz="2400" dirty="0">
                <a:ea typeface="Times New Roman"/>
              </a:rPr>
              <a:t>(5</a:t>
            </a:r>
            <a:r>
              <a:rPr lang="en-US" sz="2400" dirty="0"/>
              <a:t>–</a:t>
            </a:r>
            <a:r>
              <a:rPr lang="en-US" sz="2400" dirty="0">
                <a:ea typeface="Times New Roman"/>
              </a:rPr>
              <a:t>8 min for each two-part lesson)</a:t>
            </a:r>
          </a:p>
          <a:p>
            <a:pPr marL="777240" lvl="1" indent="-274320">
              <a:spcBef>
                <a:spcPts val="300"/>
              </a:spcBef>
              <a:spcAft>
                <a:spcPts val="0"/>
              </a:spcAft>
              <a:buFont typeface="Arial" pitchFamily="34" charset="0"/>
              <a:buChar char="•"/>
            </a:pPr>
            <a:r>
              <a:rPr lang="en-US" dirty="0"/>
              <a:t>How does this lesson fit into the arc of all the lessons? </a:t>
            </a:r>
          </a:p>
          <a:p>
            <a:pPr marL="777240" lvl="1" indent="-274320">
              <a:spcBef>
                <a:spcPts val="300"/>
              </a:spcBef>
              <a:spcAft>
                <a:spcPts val="0"/>
              </a:spcAft>
              <a:buFont typeface="Arial" pitchFamily="34" charset="0"/>
              <a:buChar char="•"/>
            </a:pPr>
            <a:r>
              <a:rPr lang="en-US" dirty="0"/>
              <a:t>What are the main learning goal and focus question?</a:t>
            </a:r>
          </a:p>
          <a:p>
            <a:pPr marL="777240" lvl="1" indent="-274320">
              <a:spcBef>
                <a:spcPts val="300"/>
              </a:spcBef>
              <a:spcAft>
                <a:spcPts val="0"/>
              </a:spcAft>
              <a:buFont typeface="Arial" pitchFamily="34" charset="0"/>
              <a:buChar char="•"/>
            </a:pPr>
            <a:r>
              <a:rPr lang="en-US" dirty="0"/>
              <a:t>What is the main activity (or activities)? </a:t>
            </a:r>
          </a:p>
          <a:p>
            <a:pPr marL="777240" lvl="1" indent="-274320">
              <a:spcBef>
                <a:spcPts val="300"/>
              </a:spcBef>
              <a:spcAft>
                <a:spcPts val="0"/>
              </a:spcAft>
              <a:buFont typeface="Arial" pitchFamily="34" charset="0"/>
              <a:buChar char="•"/>
            </a:pPr>
            <a:r>
              <a:rPr lang="en-US" dirty="0"/>
              <a:t>How will the activity help students better understand the learning goal for the day?</a:t>
            </a:r>
          </a:p>
          <a:p>
            <a:pPr marL="777240" lvl="1" indent="-274320">
              <a:spcBef>
                <a:spcPts val="300"/>
              </a:spcBef>
              <a:spcAft>
                <a:spcPts val="0"/>
              </a:spcAft>
              <a:buFont typeface="Arial" pitchFamily="34" charset="0"/>
              <a:buChar char="•"/>
            </a:pPr>
            <a:r>
              <a:rPr lang="en-US" dirty="0"/>
              <a:t>What </a:t>
            </a:r>
            <a:r>
              <a:rPr lang="en-US" dirty="0" err="1"/>
              <a:t>STeLLA</a:t>
            </a:r>
            <a:r>
              <a:rPr lang="en-US" dirty="0"/>
              <a:t> strategies are highlighted in the activity?</a:t>
            </a:r>
          </a:p>
          <a:p>
            <a:pPr marL="777240" lvl="1" indent="-274320">
              <a:spcBef>
                <a:spcPts val="300"/>
              </a:spcBef>
              <a:spcAft>
                <a:spcPts val="0"/>
              </a:spcAft>
              <a:buFont typeface="Arial" pitchFamily="34" charset="0"/>
              <a:buChar char="•"/>
            </a:pPr>
            <a:r>
              <a:rPr lang="en-US" dirty="0"/>
              <a:t>What concerns or suggestions do you have regarding the activity? </a:t>
            </a:r>
            <a:endParaRPr lang="en-US" dirty="0">
              <a:ea typeface="Times New Roman"/>
            </a:endParaRPr>
          </a:p>
          <a:p>
            <a:pPr marL="365760" indent="-365760">
              <a:spcBef>
                <a:spcPts val="600"/>
              </a:spcBef>
              <a:spcAft>
                <a:spcPts val="0"/>
              </a:spcAft>
              <a:buAutoNum type="arabicPeriod"/>
              <a:defRPr/>
            </a:pPr>
            <a:r>
              <a:rPr lang="en-US" sz="2400" b="1" dirty="0">
                <a:ea typeface="Times New Roman"/>
              </a:rPr>
              <a:t>Practical issues and questions</a:t>
            </a:r>
          </a:p>
          <a:p>
            <a:endParaRPr lang="en-US" dirty="0"/>
          </a:p>
        </p:txBody>
      </p:sp>
    </p:spTree>
    <p:extLst>
      <p:ext uri="{BB962C8B-B14F-4D97-AF65-F5344CB8AC3E}">
        <p14:creationId xmlns:p14="http://schemas.microsoft.com/office/powerpoint/2010/main" val="595676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8077200" cy="990600"/>
          </a:xfrm>
        </p:spPr>
        <p:txBody>
          <a:bodyPr>
            <a:noAutofit/>
          </a:bodyPr>
          <a:lstStyle/>
          <a:p>
            <a:r>
              <a:rPr lang="en-US" sz="3600" dirty="0"/>
              <a:t>STL Strategies Highlighted in Weather and Seasons Lessons</a:t>
            </a:r>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438919769"/>
              </p:ext>
            </p:extLst>
          </p:nvPr>
        </p:nvGraphicFramePr>
        <p:xfrm>
          <a:off x="609600" y="1676400"/>
          <a:ext cx="8153396" cy="4876801"/>
        </p:xfrm>
        <a:graphic>
          <a:graphicData uri="http://schemas.openxmlformats.org/drawingml/2006/table">
            <a:tbl>
              <a:tblPr firstRow="1" bandRow="1">
                <a:tableStyleId>{5C22544A-7EE6-4342-B048-85BDC9FD1C3A}</a:tableStyleId>
              </a:tblPr>
              <a:tblGrid>
                <a:gridCol w="1219200">
                  <a:extLst>
                    <a:ext uri="{9D8B030D-6E8A-4147-A177-3AD203B41FA5}">
                      <a16:colId xmlns:a16="http://schemas.microsoft.com/office/drawing/2014/main" val="20000"/>
                    </a:ext>
                  </a:extLst>
                </a:gridCol>
                <a:gridCol w="381000">
                  <a:extLst>
                    <a:ext uri="{9D8B030D-6E8A-4147-A177-3AD203B41FA5}">
                      <a16:colId xmlns:a16="http://schemas.microsoft.com/office/drawing/2014/main" val="20001"/>
                    </a:ext>
                  </a:extLst>
                </a:gridCol>
                <a:gridCol w="457200">
                  <a:extLst>
                    <a:ext uri="{9D8B030D-6E8A-4147-A177-3AD203B41FA5}">
                      <a16:colId xmlns:a16="http://schemas.microsoft.com/office/drawing/2014/main" val="20006"/>
                    </a:ext>
                  </a:extLst>
                </a:gridCol>
                <a:gridCol w="381000">
                  <a:extLst>
                    <a:ext uri="{9D8B030D-6E8A-4147-A177-3AD203B41FA5}">
                      <a16:colId xmlns:a16="http://schemas.microsoft.com/office/drawing/2014/main" val="20013"/>
                    </a:ext>
                  </a:extLst>
                </a:gridCol>
                <a:gridCol w="400729">
                  <a:extLst>
                    <a:ext uri="{9D8B030D-6E8A-4147-A177-3AD203B41FA5}">
                      <a16:colId xmlns:a16="http://schemas.microsoft.com/office/drawing/2014/main" val="20014"/>
                    </a:ext>
                  </a:extLst>
                </a:gridCol>
                <a:gridCol w="436789">
                  <a:extLst>
                    <a:ext uri="{9D8B030D-6E8A-4147-A177-3AD203B41FA5}">
                      <a16:colId xmlns:a16="http://schemas.microsoft.com/office/drawing/2014/main" val="20015"/>
                    </a:ext>
                  </a:extLst>
                </a:gridCol>
                <a:gridCol w="436789">
                  <a:extLst>
                    <a:ext uri="{9D8B030D-6E8A-4147-A177-3AD203B41FA5}">
                      <a16:colId xmlns:a16="http://schemas.microsoft.com/office/drawing/2014/main" val="20002"/>
                    </a:ext>
                  </a:extLst>
                </a:gridCol>
                <a:gridCol w="402093">
                  <a:extLst>
                    <a:ext uri="{9D8B030D-6E8A-4147-A177-3AD203B41FA5}">
                      <a16:colId xmlns:a16="http://schemas.microsoft.com/office/drawing/2014/main" val="20003"/>
                    </a:ext>
                  </a:extLst>
                </a:gridCol>
                <a:gridCol w="398687">
                  <a:extLst>
                    <a:ext uri="{9D8B030D-6E8A-4147-A177-3AD203B41FA5}">
                      <a16:colId xmlns:a16="http://schemas.microsoft.com/office/drawing/2014/main" val="20004"/>
                    </a:ext>
                  </a:extLst>
                </a:gridCol>
                <a:gridCol w="400068">
                  <a:extLst>
                    <a:ext uri="{9D8B030D-6E8A-4147-A177-3AD203B41FA5}">
                      <a16:colId xmlns:a16="http://schemas.microsoft.com/office/drawing/2014/main" val="20005"/>
                    </a:ext>
                  </a:extLst>
                </a:gridCol>
                <a:gridCol w="413597">
                  <a:extLst>
                    <a:ext uri="{9D8B030D-6E8A-4147-A177-3AD203B41FA5}">
                      <a16:colId xmlns:a16="http://schemas.microsoft.com/office/drawing/2014/main" val="20007"/>
                    </a:ext>
                  </a:extLst>
                </a:gridCol>
                <a:gridCol w="413597">
                  <a:extLst>
                    <a:ext uri="{9D8B030D-6E8A-4147-A177-3AD203B41FA5}">
                      <a16:colId xmlns:a16="http://schemas.microsoft.com/office/drawing/2014/main" val="20008"/>
                    </a:ext>
                  </a:extLst>
                </a:gridCol>
                <a:gridCol w="413597">
                  <a:extLst>
                    <a:ext uri="{9D8B030D-6E8A-4147-A177-3AD203B41FA5}">
                      <a16:colId xmlns:a16="http://schemas.microsoft.com/office/drawing/2014/main" val="20009"/>
                    </a:ext>
                  </a:extLst>
                </a:gridCol>
                <a:gridCol w="413597">
                  <a:extLst>
                    <a:ext uri="{9D8B030D-6E8A-4147-A177-3AD203B41FA5}">
                      <a16:colId xmlns:a16="http://schemas.microsoft.com/office/drawing/2014/main" val="20010"/>
                    </a:ext>
                  </a:extLst>
                </a:gridCol>
                <a:gridCol w="413597">
                  <a:extLst>
                    <a:ext uri="{9D8B030D-6E8A-4147-A177-3AD203B41FA5}">
                      <a16:colId xmlns:a16="http://schemas.microsoft.com/office/drawing/2014/main" val="20011"/>
                    </a:ext>
                  </a:extLst>
                </a:gridCol>
                <a:gridCol w="409860">
                  <a:extLst>
                    <a:ext uri="{9D8B030D-6E8A-4147-A177-3AD203B41FA5}">
                      <a16:colId xmlns:a16="http://schemas.microsoft.com/office/drawing/2014/main" val="20012"/>
                    </a:ext>
                  </a:extLst>
                </a:gridCol>
                <a:gridCol w="417334">
                  <a:extLst>
                    <a:ext uri="{9D8B030D-6E8A-4147-A177-3AD203B41FA5}">
                      <a16:colId xmlns:a16="http://schemas.microsoft.com/office/drawing/2014/main" val="2671175073"/>
                    </a:ext>
                  </a:extLst>
                </a:gridCol>
                <a:gridCol w="344662">
                  <a:extLst>
                    <a:ext uri="{9D8B030D-6E8A-4147-A177-3AD203B41FA5}">
                      <a16:colId xmlns:a16="http://schemas.microsoft.com/office/drawing/2014/main" val="2652748870"/>
                    </a:ext>
                  </a:extLst>
                </a:gridCol>
              </a:tblGrid>
              <a:tr h="434155">
                <a:tc>
                  <a:txBody>
                    <a:bodyPr/>
                    <a:lstStyle/>
                    <a:p>
                      <a:endParaRPr lang="en-US" dirty="0"/>
                    </a:p>
                  </a:txBody>
                  <a:tcPr/>
                </a:tc>
                <a:tc>
                  <a:txBody>
                    <a:bodyPr/>
                    <a:lstStyle/>
                    <a:p>
                      <a:pPr algn="ctr"/>
                      <a:r>
                        <a:rPr lang="en-US" sz="1400" dirty="0"/>
                        <a:t>0a</a:t>
                      </a:r>
                    </a:p>
                  </a:txBody>
                  <a:tcPr/>
                </a:tc>
                <a:tc>
                  <a:txBody>
                    <a:bodyPr/>
                    <a:lstStyle/>
                    <a:p>
                      <a:pPr algn="ctr"/>
                      <a:r>
                        <a:rPr lang="en-US" sz="1400" dirty="0"/>
                        <a:t>0b</a:t>
                      </a:r>
                    </a:p>
                  </a:txBody>
                  <a:tcPr/>
                </a:tc>
                <a:tc>
                  <a:txBody>
                    <a:bodyPr/>
                    <a:lstStyle/>
                    <a:p>
                      <a:pPr algn="ctr"/>
                      <a:r>
                        <a:rPr lang="en-US" sz="1400" dirty="0"/>
                        <a:t>0c</a:t>
                      </a:r>
                    </a:p>
                  </a:txBody>
                  <a:tcPr/>
                </a:tc>
                <a:tc>
                  <a:txBody>
                    <a:bodyPr/>
                    <a:lstStyle/>
                    <a:p>
                      <a:pPr algn="ctr"/>
                      <a:r>
                        <a:rPr lang="en-US" sz="1400" dirty="0"/>
                        <a:t>0d</a:t>
                      </a:r>
                    </a:p>
                  </a:txBody>
                  <a:tcPr/>
                </a:tc>
                <a:tc>
                  <a:txBody>
                    <a:bodyPr/>
                    <a:lstStyle/>
                    <a:p>
                      <a:pPr algn="ctr"/>
                      <a:r>
                        <a:rPr lang="en-US" sz="1400" dirty="0"/>
                        <a:t>1a</a:t>
                      </a:r>
                    </a:p>
                  </a:txBody>
                  <a:tcPr/>
                </a:tc>
                <a:tc>
                  <a:txBody>
                    <a:bodyPr/>
                    <a:lstStyle/>
                    <a:p>
                      <a:pPr algn="ctr"/>
                      <a:r>
                        <a:rPr lang="en-US" sz="1400" dirty="0"/>
                        <a:t>1b</a:t>
                      </a:r>
                    </a:p>
                  </a:txBody>
                  <a:tcPr/>
                </a:tc>
                <a:tc>
                  <a:txBody>
                    <a:bodyPr/>
                    <a:lstStyle/>
                    <a:p>
                      <a:pPr algn="ctr"/>
                      <a:r>
                        <a:rPr lang="en-US" sz="1400" dirty="0"/>
                        <a:t>1c</a:t>
                      </a:r>
                    </a:p>
                  </a:txBody>
                  <a:tcPr/>
                </a:tc>
                <a:tc>
                  <a:txBody>
                    <a:bodyPr/>
                    <a:lstStyle/>
                    <a:p>
                      <a:pPr algn="ctr"/>
                      <a:r>
                        <a:rPr lang="en-US" sz="1400" dirty="0"/>
                        <a:t>2a</a:t>
                      </a:r>
                    </a:p>
                  </a:txBody>
                  <a:tcPr/>
                </a:tc>
                <a:tc>
                  <a:txBody>
                    <a:bodyPr/>
                    <a:lstStyle/>
                    <a:p>
                      <a:pPr algn="ctr"/>
                      <a:r>
                        <a:rPr lang="en-US" sz="1400" dirty="0"/>
                        <a:t>2b</a:t>
                      </a:r>
                    </a:p>
                  </a:txBody>
                  <a:tcPr/>
                </a:tc>
                <a:tc>
                  <a:txBody>
                    <a:bodyPr/>
                    <a:lstStyle/>
                    <a:p>
                      <a:pPr algn="ctr"/>
                      <a:r>
                        <a:rPr lang="en-US" sz="1400" dirty="0"/>
                        <a:t>2c</a:t>
                      </a:r>
                    </a:p>
                  </a:txBody>
                  <a:tcPr/>
                </a:tc>
                <a:tc>
                  <a:txBody>
                    <a:bodyPr/>
                    <a:lstStyle/>
                    <a:p>
                      <a:pPr algn="ctr"/>
                      <a:r>
                        <a:rPr lang="en-US" sz="1400" dirty="0"/>
                        <a:t>2d</a:t>
                      </a:r>
                    </a:p>
                  </a:txBody>
                  <a:tcPr/>
                </a:tc>
                <a:tc>
                  <a:txBody>
                    <a:bodyPr/>
                    <a:lstStyle/>
                    <a:p>
                      <a:pPr algn="ctr"/>
                      <a:r>
                        <a:rPr lang="en-US" sz="1400" dirty="0"/>
                        <a:t>3a</a:t>
                      </a:r>
                    </a:p>
                  </a:txBody>
                  <a:tcPr/>
                </a:tc>
                <a:tc>
                  <a:txBody>
                    <a:bodyPr/>
                    <a:lstStyle/>
                    <a:p>
                      <a:pPr algn="ctr"/>
                      <a:r>
                        <a:rPr lang="en-US" sz="1400" dirty="0"/>
                        <a:t>3b</a:t>
                      </a:r>
                    </a:p>
                  </a:txBody>
                  <a:tcPr/>
                </a:tc>
                <a:tc>
                  <a:txBody>
                    <a:bodyPr/>
                    <a:lstStyle/>
                    <a:p>
                      <a:pPr algn="ctr"/>
                      <a:r>
                        <a:rPr lang="en-US" sz="1400" dirty="0"/>
                        <a:t>4a</a:t>
                      </a:r>
                    </a:p>
                  </a:txBody>
                  <a:tcPr/>
                </a:tc>
                <a:tc>
                  <a:txBody>
                    <a:bodyPr/>
                    <a:lstStyle/>
                    <a:p>
                      <a:pPr algn="ctr"/>
                      <a:r>
                        <a:rPr lang="en-US" sz="1400" dirty="0"/>
                        <a:t>4b</a:t>
                      </a:r>
                    </a:p>
                  </a:txBody>
                  <a:tcPr/>
                </a:tc>
                <a:tc>
                  <a:txBody>
                    <a:bodyPr/>
                    <a:lstStyle/>
                    <a:p>
                      <a:pPr algn="ctr"/>
                      <a:r>
                        <a:rPr lang="en-US" sz="1400" dirty="0"/>
                        <a:t>4c</a:t>
                      </a:r>
                    </a:p>
                  </a:txBody>
                  <a:tcPr/>
                </a:tc>
                <a:tc>
                  <a:txBody>
                    <a:bodyPr/>
                    <a:lstStyle/>
                    <a:p>
                      <a:pPr algn="ctr"/>
                      <a:r>
                        <a:rPr lang="en-US" sz="1400" dirty="0"/>
                        <a:t>5</a:t>
                      </a:r>
                    </a:p>
                  </a:txBody>
                  <a:tcPr/>
                </a:tc>
                <a:extLst>
                  <a:ext uri="{0D108BD9-81ED-4DB2-BD59-A6C34878D82A}">
                    <a16:rowId xmlns:a16="http://schemas.microsoft.com/office/drawing/2014/main" val="10000"/>
                  </a:ext>
                </a:extLst>
              </a:tr>
              <a:tr h="695836">
                <a:tc>
                  <a:txBody>
                    <a:bodyPr/>
                    <a:lstStyle/>
                    <a:p>
                      <a:pPr marL="228600" indent="-228600" algn="l">
                        <a:lnSpc>
                          <a:spcPct val="100000"/>
                        </a:lnSpc>
                        <a:spcAft>
                          <a:spcPts val="1200"/>
                        </a:spcAft>
                        <a:buNone/>
                      </a:pPr>
                      <a:r>
                        <a:rPr lang="en-US" sz="1400" dirty="0"/>
                        <a:t>1. Elicit</a:t>
                      </a:r>
                    </a:p>
                    <a:p>
                      <a:pPr marL="228600" indent="-228600" algn="l">
                        <a:lnSpc>
                          <a:spcPct val="100000"/>
                        </a:lnSpc>
                        <a:spcAft>
                          <a:spcPts val="1200"/>
                        </a:spcAft>
                        <a:buNone/>
                      </a:pPr>
                      <a:endParaRPr lang="en-US" sz="1400"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1"/>
                  </a:ext>
                </a:extLst>
              </a:tr>
              <a:tr h="606626">
                <a:tc>
                  <a:txBody>
                    <a:bodyPr/>
                    <a:lstStyle/>
                    <a:p>
                      <a:pPr marL="228600" indent="-228600" algn="l">
                        <a:spcAft>
                          <a:spcPts val="600"/>
                        </a:spcAft>
                      </a:pPr>
                      <a:r>
                        <a:rPr lang="en-US" sz="1400" dirty="0"/>
                        <a:t>2. Probe</a:t>
                      </a:r>
                    </a:p>
                    <a:p>
                      <a:pPr marL="228600" indent="-228600" algn="l">
                        <a:spcAft>
                          <a:spcPts val="600"/>
                        </a:spcAft>
                      </a:pPr>
                      <a:endParaRPr lang="en-US" sz="1400"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2"/>
                  </a:ext>
                </a:extLst>
              </a:tr>
              <a:tr h="606626">
                <a:tc>
                  <a:txBody>
                    <a:bodyPr/>
                    <a:lstStyle/>
                    <a:p>
                      <a:pPr marL="228600" indent="-228600" algn="l">
                        <a:spcAft>
                          <a:spcPts val="600"/>
                        </a:spcAft>
                      </a:pPr>
                      <a:r>
                        <a:rPr lang="en-US" sz="1400" dirty="0"/>
                        <a:t>3.</a:t>
                      </a:r>
                      <a:r>
                        <a:rPr lang="en-US" sz="1400" baseline="0" dirty="0"/>
                        <a:t> </a:t>
                      </a:r>
                      <a:r>
                        <a:rPr lang="en-US" sz="1400" dirty="0"/>
                        <a:t>Challenge</a:t>
                      </a:r>
                    </a:p>
                    <a:p>
                      <a:pPr marL="228600" indent="-228600" algn="l">
                        <a:spcAft>
                          <a:spcPts val="600"/>
                        </a:spcAft>
                      </a:pPr>
                      <a:endParaRPr lang="en-US" sz="1400"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0003"/>
                  </a:ext>
                </a:extLst>
              </a:tr>
              <a:tr h="963466">
                <a:tc>
                  <a:txBody>
                    <a:bodyPr/>
                    <a:lstStyle/>
                    <a:p>
                      <a:pPr marL="228600" indent="-228600" algn="l">
                        <a:spcAft>
                          <a:spcPts val="600"/>
                        </a:spcAft>
                      </a:pPr>
                      <a:r>
                        <a:rPr lang="en-US" sz="1400" dirty="0"/>
                        <a:t>4. Analyze/ Interpret</a:t>
                      </a:r>
                    </a:p>
                    <a:p>
                      <a:pPr marL="228600" indent="-228600" algn="l">
                        <a:spcAft>
                          <a:spcPts val="600"/>
                        </a:spcAft>
                      </a:pPr>
                      <a:endParaRPr lang="en-US" sz="1400"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4"/>
                  </a:ext>
                </a:extLst>
              </a:tr>
              <a:tr h="963466">
                <a:tc>
                  <a:txBody>
                    <a:bodyPr/>
                    <a:lstStyle/>
                    <a:p>
                      <a:pPr marL="228600" indent="-228600" algn="l">
                        <a:spcAft>
                          <a:spcPts val="600"/>
                        </a:spcAft>
                      </a:pPr>
                      <a:r>
                        <a:rPr lang="en-US" sz="1400" dirty="0"/>
                        <a:t>5. Explain/ Argue</a:t>
                      </a:r>
                    </a:p>
                    <a:p>
                      <a:pPr marL="228600" indent="-228600" algn="l">
                        <a:spcAft>
                          <a:spcPts val="600"/>
                        </a:spcAft>
                      </a:pPr>
                      <a:endParaRPr lang="en-US" sz="1400"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5"/>
                  </a:ext>
                </a:extLst>
              </a:tr>
              <a:tr h="606626">
                <a:tc>
                  <a:txBody>
                    <a:bodyPr/>
                    <a:lstStyle/>
                    <a:p>
                      <a:pPr marL="228600" indent="-228600" algn="l">
                        <a:spcAft>
                          <a:spcPts val="600"/>
                        </a:spcAft>
                      </a:pPr>
                      <a:r>
                        <a:rPr lang="en-US" sz="1400" dirty="0"/>
                        <a:t>6.</a:t>
                      </a:r>
                      <a:r>
                        <a:rPr lang="en-US" sz="1400" baseline="0" dirty="0"/>
                        <a:t> U</a:t>
                      </a:r>
                      <a:r>
                        <a:rPr lang="en-US" sz="1400" dirty="0"/>
                        <a:t>se/</a:t>
                      </a:r>
                      <a:r>
                        <a:rPr lang="en-US" sz="1400" baseline="0" dirty="0"/>
                        <a:t>A</a:t>
                      </a:r>
                      <a:r>
                        <a:rPr lang="en-US" sz="1400" dirty="0"/>
                        <a:t>pply</a:t>
                      </a:r>
                    </a:p>
                    <a:p>
                      <a:pPr marL="228600" indent="-228600" algn="l">
                        <a:spcAft>
                          <a:spcPts val="600"/>
                        </a:spcAft>
                      </a:pPr>
                      <a:endParaRPr lang="en-US" sz="1400"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3349982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ctrTitle"/>
          </p:nvPr>
        </p:nvSpPr>
        <p:spPr>
          <a:xfrm>
            <a:off x="685800" y="1371600"/>
            <a:ext cx="8001000" cy="1981200"/>
          </a:xfrm>
        </p:spPr>
        <p:txBody>
          <a:bodyPr/>
          <a:lstStyle/>
          <a:p>
            <a:pPr fontAlgn="auto">
              <a:spcAft>
                <a:spcPts val="0"/>
              </a:spcAft>
              <a:defRPr/>
            </a:pPr>
            <a:r>
              <a:rPr lang="en-US" dirty="0"/>
              <a:t>Weather and seasons</a:t>
            </a:r>
            <a:endParaRPr lang="en-US" altLang="en-US" dirty="0"/>
          </a:p>
        </p:txBody>
      </p:sp>
      <p:sp>
        <p:nvSpPr>
          <p:cNvPr id="8195" name="Rectangle 3"/>
          <p:cNvSpPr>
            <a:spLocks noGrp="1" noChangeArrowheads="1"/>
          </p:cNvSpPr>
          <p:nvPr>
            <p:ph type="subTitle" idx="1"/>
          </p:nvPr>
        </p:nvSpPr>
        <p:spPr>
          <a:xfrm>
            <a:off x="838200" y="3505200"/>
            <a:ext cx="7391400" cy="1828800"/>
          </a:xfrm>
        </p:spPr>
        <p:txBody>
          <a:bodyPr rtlCol="0">
            <a:normAutofit/>
          </a:bodyPr>
          <a:lstStyle/>
          <a:p>
            <a:pPr eaLnBrk="1" fontAlgn="auto" hangingPunct="1">
              <a:lnSpc>
                <a:spcPct val="80000"/>
              </a:lnSpc>
              <a:spcAft>
                <a:spcPts val="0"/>
              </a:spcAft>
              <a:buFont typeface="Arial" pitchFamily="34" charset="0"/>
              <a:buNone/>
              <a:defRPr/>
            </a:pPr>
            <a:endParaRPr lang="en-US" altLang="en-US" dirty="0"/>
          </a:p>
          <a:p>
            <a:pPr eaLnBrk="1" fontAlgn="auto" hangingPunct="1">
              <a:lnSpc>
                <a:spcPct val="80000"/>
              </a:lnSpc>
              <a:spcAft>
                <a:spcPts val="0"/>
              </a:spcAft>
              <a:buFont typeface="Arial" pitchFamily="34" charset="0"/>
              <a:buNone/>
              <a:defRPr/>
            </a:pPr>
            <a:endParaRPr lang="en-US" altLang="en-US" dirty="0"/>
          </a:p>
        </p:txBody>
      </p:sp>
      <p:sp>
        <p:nvSpPr>
          <p:cNvPr id="22532" name="Rectangle 1"/>
          <p:cNvSpPr>
            <a:spLocks noChangeArrowheads="1"/>
          </p:cNvSpPr>
          <p:nvPr/>
        </p:nvSpPr>
        <p:spPr bwMode="auto">
          <a:xfrm>
            <a:off x="685800" y="3581400"/>
            <a:ext cx="78486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accent1"/>
              </a:buClr>
              <a:buSzPct val="85000"/>
              <a:buFont typeface="Arial" charset="0"/>
              <a:buChar char="•"/>
              <a:defRPr sz="2400">
                <a:solidFill>
                  <a:schemeClr val="tx1"/>
                </a:solidFill>
                <a:latin typeface="Arial" charset="0"/>
              </a:defRPr>
            </a:lvl1pPr>
            <a:lvl2pPr marL="742950" indent="-285750" eaLnBrk="0" hangingPunct="0">
              <a:spcBef>
                <a:spcPct val="20000"/>
              </a:spcBef>
              <a:buClr>
                <a:schemeClr val="accent1"/>
              </a:buClr>
              <a:buSzPct val="85000"/>
              <a:buFont typeface="Arial" charset="0"/>
              <a:buChar char="•"/>
              <a:defRPr sz="2000">
                <a:solidFill>
                  <a:schemeClr val="tx1"/>
                </a:solidFill>
                <a:latin typeface="Arial" charset="0"/>
              </a:defRPr>
            </a:lvl2pPr>
            <a:lvl3pPr marL="1143000" indent="-228600" eaLnBrk="0" hangingPunct="0">
              <a:spcBef>
                <a:spcPct val="20000"/>
              </a:spcBef>
              <a:buClr>
                <a:schemeClr val="accent1"/>
              </a:buClr>
              <a:buSzPct val="90000"/>
              <a:buFont typeface="Arial" charset="0"/>
              <a:buChar char="•"/>
              <a:defRPr>
                <a:solidFill>
                  <a:schemeClr val="tx1"/>
                </a:solidFill>
                <a:latin typeface="Arial" charset="0"/>
              </a:defRPr>
            </a:lvl3pPr>
            <a:lvl4pPr marL="1600200" indent="-228600" eaLnBrk="0" hangingPunct="0">
              <a:spcBef>
                <a:spcPct val="20000"/>
              </a:spcBef>
              <a:buClr>
                <a:schemeClr val="accent1"/>
              </a:buClr>
              <a:buFont typeface="Arial" charset="0"/>
              <a:buChar char="•"/>
              <a:defRPr sz="1600">
                <a:solidFill>
                  <a:schemeClr val="tx1"/>
                </a:solidFill>
                <a:latin typeface="Arial" charset="0"/>
              </a:defRPr>
            </a:lvl4pPr>
            <a:lvl5pPr marL="2057400" indent="-228600" eaLnBrk="0" hangingPunct="0">
              <a:spcBef>
                <a:spcPct val="20000"/>
              </a:spcBef>
              <a:buClr>
                <a:schemeClr val="accent1"/>
              </a:buClr>
              <a:buSzPct val="100000"/>
              <a:buFont typeface="Arial" charset="0"/>
              <a:buChar char="•"/>
              <a:defRPr sz="1400">
                <a:solidFill>
                  <a:schemeClr val="tx1"/>
                </a:solidFill>
                <a:latin typeface="Arial" charset="0"/>
              </a:defRPr>
            </a:lvl5pPr>
            <a:lvl6pPr marL="25146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6pPr>
            <a:lvl7pPr marL="29718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7pPr>
            <a:lvl8pPr marL="34290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8pPr>
            <a:lvl9pPr marL="38862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9pPr>
          </a:lstStyle>
          <a:p>
            <a:pPr defTabSz="1474788" eaLnBrk="1" fontAlgn="base" hangingPunct="1">
              <a:lnSpc>
                <a:spcPct val="80000"/>
              </a:lnSpc>
              <a:spcBef>
                <a:spcPts val="400"/>
              </a:spcBef>
              <a:spcAft>
                <a:spcPct val="0"/>
              </a:spcAft>
              <a:buClr>
                <a:srgbClr val="4F81BD"/>
              </a:buClr>
              <a:buSzPct val="68000"/>
              <a:buFontTx/>
              <a:buNone/>
            </a:pPr>
            <a:r>
              <a:rPr lang="en-US" sz="2000" dirty="0">
                <a:solidFill>
                  <a:srgbClr val="292934"/>
                </a:solidFill>
              </a:rPr>
              <a:t>SCIENCE AND MATH CONTENT DEEPENING            Kindergarten</a:t>
            </a:r>
            <a:br>
              <a:rPr lang="en-US" sz="2000" dirty="0">
                <a:solidFill>
                  <a:srgbClr val="292934"/>
                </a:solidFill>
              </a:rPr>
            </a:br>
            <a:endParaRPr lang="en-US" altLang="en-US" sz="2000" dirty="0">
              <a:solidFill>
                <a:srgbClr val="1F497D"/>
              </a:solidFill>
              <a:latin typeface="Lucida Sans Unicode" pitchFamily="34" charset="0"/>
            </a:endParaRPr>
          </a:p>
        </p:txBody>
      </p:sp>
      <p:pic>
        <p:nvPicPr>
          <p:cNvPr id="5" name="Picture 4" descr="Noyce Logo copy.png"/>
          <p:cNvPicPr/>
          <p:nvPr/>
        </p:nvPicPr>
        <p:blipFill>
          <a:blip r:embed="rId3" cstate="screen">
            <a:extLst>
              <a:ext uri="{28A0092B-C50C-407E-A947-70E740481C1C}">
                <a14:useLocalDpi xmlns:a14="http://schemas.microsoft.com/office/drawing/2010/main"/>
              </a:ext>
            </a:extLst>
          </a:blip>
          <a:stretch>
            <a:fillRect/>
          </a:stretch>
        </p:blipFill>
        <p:spPr>
          <a:xfrm>
            <a:off x="1219200" y="4800600"/>
            <a:ext cx="787400" cy="787400"/>
          </a:xfrm>
          <a:prstGeom prst="rect">
            <a:avLst/>
          </a:prstGeom>
        </p:spPr>
      </p:pic>
      <p:pic>
        <p:nvPicPr>
          <p:cNvPr id="6" name="Picture 5" descr="Macintosh HD1:Users:nicolewickler:Desktop:Screen Shot 2013-10-14 at 11.04.49 AM.png"/>
          <p:cNvPicPr/>
          <p:nvPr/>
        </p:nvPicPr>
        <p:blipFill rotWithShape="1">
          <a:blip r:embed="rId4" cstate="screen">
            <a:extLst>
              <a:ext uri="{28A0092B-C50C-407E-A947-70E740481C1C}">
                <a14:useLocalDpi xmlns:a14="http://schemas.microsoft.com/office/drawing/2010/main"/>
              </a:ext>
            </a:extLst>
          </a:blip>
          <a:srcRect/>
          <a:stretch/>
        </p:blipFill>
        <p:spPr bwMode="auto">
          <a:xfrm>
            <a:off x="3282950" y="4927600"/>
            <a:ext cx="679450" cy="622300"/>
          </a:xfrm>
          <a:prstGeom prst="ellipse">
            <a:avLst/>
          </a:prstGeom>
          <a:noFill/>
          <a:ln>
            <a:noFill/>
          </a:ln>
          <a:extLst>
            <a:ext uri="{53640926-AAD7-44D8-BBD7-CCE9431645EC}">
              <a14:shadowObscured xmlns:a14="http://schemas.microsoft.com/office/drawing/2010/main"/>
            </a:ext>
          </a:extLst>
        </p:spPr>
      </p:pic>
      <p:pic>
        <p:nvPicPr>
          <p:cNvPr id="7" name="Picture 6" descr="Macintosh HD:Users:ceemast:Desktop:CPP_logogreen1.gif"/>
          <p:cNvPicPr/>
          <p:nvPr/>
        </p:nvPicPr>
        <p:blipFill>
          <a:blip r:embed="rId5" cstate="screen">
            <a:extLst>
              <a:ext uri="{28A0092B-C50C-407E-A947-70E740481C1C}">
                <a14:useLocalDpi xmlns:a14="http://schemas.microsoft.com/office/drawing/2010/main"/>
              </a:ext>
            </a:extLst>
          </a:blip>
          <a:srcRect/>
          <a:stretch>
            <a:fillRect/>
          </a:stretch>
        </p:blipFill>
        <p:spPr bwMode="auto">
          <a:xfrm>
            <a:off x="5207000" y="4876800"/>
            <a:ext cx="736600" cy="711200"/>
          </a:xfrm>
          <a:prstGeom prst="rect">
            <a:avLst/>
          </a:prstGeom>
          <a:noFill/>
          <a:ln>
            <a:noFill/>
          </a:ln>
        </p:spPr>
      </p:pic>
      <p:pic>
        <p:nvPicPr>
          <p:cNvPr id="2" name="Picture 1"/>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705600" y="4900979"/>
            <a:ext cx="1428750" cy="585788"/>
          </a:xfrm>
          <a:prstGeom prst="rect">
            <a:avLst/>
          </a:prstGeom>
        </p:spPr>
      </p:pic>
    </p:spTree>
    <p:extLst>
      <p:ext uri="{BB962C8B-B14F-4D97-AF65-F5344CB8AC3E}">
        <p14:creationId xmlns:p14="http://schemas.microsoft.com/office/powerpoint/2010/main" val="13841439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1711818" y="914401"/>
            <a:ext cx="5751203" cy="2246769"/>
          </a:xfrm>
          <a:prstGeom prst="rect">
            <a:avLst/>
          </a:prstGeom>
          <a:noFill/>
        </p:spPr>
        <p:txBody>
          <a:bodyPr wrap="square" rtlCol="0">
            <a:spAutoFit/>
          </a:bodyPr>
          <a:lstStyle/>
          <a:p>
            <a:pPr algn="ctr" defTabSz="457200">
              <a:spcAft>
                <a:spcPts val="1200"/>
              </a:spcAft>
            </a:pPr>
            <a:r>
              <a:rPr lang="en-US" sz="4000" b="1" dirty="0">
                <a:solidFill>
                  <a:srgbClr val="FFFF00"/>
                </a:solidFill>
                <a:latin typeface="Calibri" panose="020F0502020204030204" pitchFamily="34" charset="0"/>
                <a:cs typeface="Calibri" panose="020F0502020204030204" pitchFamily="34" charset="0"/>
              </a:rPr>
              <a:t>Weather and Seasons</a:t>
            </a:r>
          </a:p>
          <a:p>
            <a:pPr algn="ctr" defTabSz="457200">
              <a:spcAft>
                <a:spcPts val="1200"/>
              </a:spcAft>
            </a:pPr>
            <a:r>
              <a:rPr lang="en-US" sz="4000" b="1" dirty="0">
                <a:solidFill>
                  <a:srgbClr val="FFFF00"/>
                </a:solidFill>
                <a:latin typeface="Calibri" panose="020F0502020204030204" pitchFamily="34" charset="0"/>
                <a:cs typeface="Calibri" panose="020F0502020204030204" pitchFamily="34" charset="0"/>
              </a:rPr>
              <a:t>Content Deepening</a:t>
            </a:r>
          </a:p>
          <a:p>
            <a:pPr algn="ctr" defTabSz="457200">
              <a:spcAft>
                <a:spcPts val="1200"/>
              </a:spcAft>
            </a:pPr>
            <a:r>
              <a:rPr lang="en-US" sz="4000" b="1" dirty="0">
                <a:solidFill>
                  <a:srgbClr val="FFFF00"/>
                </a:solidFill>
                <a:latin typeface="Calibri" panose="020F0502020204030204" pitchFamily="34" charset="0"/>
                <a:cs typeface="Calibri" panose="020F0502020204030204" pitchFamily="34" charset="0"/>
              </a:rPr>
              <a:t>Day 4</a:t>
            </a:r>
            <a:endParaRPr lang="en-US" sz="2400" b="1" dirty="0">
              <a:solidFill>
                <a:schemeClr val="bg1"/>
              </a:solidFill>
              <a:effectLst>
                <a:outerShdw blurRad="50800" dist="38100" dir="2700000" algn="tl" rotWithShape="0">
                  <a:prstClr val="black">
                    <a:alpha val="40000"/>
                  </a:prstClr>
                </a:outerShdw>
              </a:effectLst>
              <a:latin typeface="Calibri" panose="020F0502020204030204" pitchFamily="34" charset="0"/>
              <a:cs typeface="Calibri" panose="020F0502020204030204" pitchFamily="34" charset="0"/>
            </a:endParaRPr>
          </a:p>
        </p:txBody>
      </p:sp>
      <p:sp>
        <p:nvSpPr>
          <p:cNvPr id="4" name="TextBox 3"/>
          <p:cNvSpPr txBox="1"/>
          <p:nvPr/>
        </p:nvSpPr>
        <p:spPr>
          <a:xfrm>
            <a:off x="7620000" y="7004692"/>
            <a:ext cx="1981200" cy="215444"/>
          </a:xfrm>
          <a:prstGeom prst="rect">
            <a:avLst/>
          </a:prstGeom>
          <a:noFill/>
        </p:spPr>
        <p:txBody>
          <a:bodyPr wrap="square" rtlCol="0">
            <a:spAutoFit/>
          </a:bodyPr>
          <a:lstStyle/>
          <a:p>
            <a:r>
              <a:rPr lang="en-US" sz="800" dirty="0">
                <a:solidFill>
                  <a:schemeClr val="bg1"/>
                </a:solidFill>
              </a:rPr>
              <a:t>Photo courtesy of pixabay.com</a:t>
            </a:r>
          </a:p>
        </p:txBody>
      </p:sp>
      <p:sp>
        <p:nvSpPr>
          <p:cNvPr id="11" name="TextBox 10">
            <a:extLst>
              <a:ext uri="{FF2B5EF4-FFF2-40B4-BE49-F238E27FC236}">
                <a16:creationId xmlns:a16="http://schemas.microsoft.com/office/drawing/2014/main" id="{C11DB66F-7BF8-4D27-93D0-9107884F75BE}"/>
              </a:ext>
            </a:extLst>
          </p:cNvPr>
          <p:cNvSpPr txBox="1"/>
          <p:nvPr/>
        </p:nvSpPr>
        <p:spPr>
          <a:xfrm>
            <a:off x="7315200" y="6553200"/>
            <a:ext cx="1676400" cy="215444"/>
          </a:xfrm>
          <a:prstGeom prst="rect">
            <a:avLst/>
          </a:prstGeom>
          <a:noFill/>
        </p:spPr>
        <p:txBody>
          <a:bodyPr wrap="square" rtlCol="0">
            <a:spAutoFit/>
          </a:bodyPr>
          <a:lstStyle/>
          <a:p>
            <a:r>
              <a:rPr lang="en-US" sz="800" dirty="0">
                <a:solidFill>
                  <a:schemeClr val="bg1"/>
                </a:solidFill>
              </a:rPr>
              <a:t>Photo courtesy of Pixabay.com</a:t>
            </a:r>
          </a:p>
        </p:txBody>
      </p:sp>
      <p:sp>
        <p:nvSpPr>
          <p:cNvPr id="5" name="TextBox 4"/>
          <p:cNvSpPr txBox="1"/>
          <p:nvPr/>
        </p:nvSpPr>
        <p:spPr>
          <a:xfrm>
            <a:off x="533400" y="5103674"/>
            <a:ext cx="4038600" cy="1477328"/>
          </a:xfrm>
          <a:prstGeom prst="rect">
            <a:avLst/>
          </a:prstGeom>
          <a:noFill/>
        </p:spPr>
        <p:txBody>
          <a:bodyPr wrap="square" rtlCol="0">
            <a:spAutoFit/>
          </a:bodyPr>
          <a:lstStyle/>
          <a:p>
            <a:r>
              <a:rPr lang="en-US" dirty="0">
                <a:solidFill>
                  <a:schemeClr val="bg1"/>
                </a:solidFill>
              </a:rPr>
              <a:t>Developed by</a:t>
            </a:r>
          </a:p>
          <a:p>
            <a:r>
              <a:rPr lang="en-US" dirty="0">
                <a:solidFill>
                  <a:schemeClr val="bg1"/>
                </a:solidFill>
              </a:rPr>
              <a:t>Dr. Jeff Marshall</a:t>
            </a:r>
          </a:p>
          <a:p>
            <a:r>
              <a:rPr lang="en-US" dirty="0">
                <a:solidFill>
                  <a:schemeClr val="bg1"/>
                </a:solidFill>
              </a:rPr>
              <a:t>Geological Sciences</a:t>
            </a:r>
          </a:p>
          <a:p>
            <a:r>
              <a:rPr lang="en-US" dirty="0">
                <a:solidFill>
                  <a:schemeClr val="bg1"/>
                </a:solidFill>
              </a:rPr>
              <a:t>Cal Poly Pomona</a:t>
            </a:r>
          </a:p>
          <a:p>
            <a:r>
              <a:rPr lang="en-US" dirty="0">
                <a:solidFill>
                  <a:schemeClr val="bg1"/>
                </a:solidFill>
              </a:rPr>
              <a:t>Used by permission</a:t>
            </a:r>
            <a:endParaRPr lang="en-US" dirty="0"/>
          </a:p>
        </p:txBody>
      </p:sp>
    </p:spTree>
    <p:extLst>
      <p:ext uri="{BB962C8B-B14F-4D97-AF65-F5344CB8AC3E}">
        <p14:creationId xmlns:p14="http://schemas.microsoft.com/office/powerpoint/2010/main" val="380249558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33400"/>
            <a:ext cx="7848600" cy="990600"/>
          </a:xfrm>
        </p:spPr>
        <p:txBody>
          <a:bodyPr>
            <a:noAutofit/>
          </a:bodyPr>
          <a:lstStyle/>
          <a:p>
            <a:pPr lvl="0"/>
            <a:br>
              <a:rPr lang="en-US" sz="3600" dirty="0"/>
            </a:br>
            <a:r>
              <a:rPr lang="en-US" dirty="0"/>
              <a:t>Unit Central Questions</a:t>
            </a:r>
            <a:br>
              <a:rPr lang="en-US" sz="3600" dirty="0"/>
            </a:br>
            <a:endParaRPr lang="en-US" sz="3600" dirty="0"/>
          </a:p>
        </p:txBody>
      </p:sp>
      <p:sp>
        <p:nvSpPr>
          <p:cNvPr id="4" name="Rectangle 3"/>
          <p:cNvSpPr txBox="1">
            <a:spLocks noChangeArrowheads="1"/>
          </p:cNvSpPr>
          <p:nvPr/>
        </p:nvSpPr>
        <p:spPr bwMode="auto">
          <a:xfrm>
            <a:off x="914400" y="1600200"/>
            <a:ext cx="7391400" cy="1752600"/>
          </a:xfrm>
          <a:prstGeom prst="rect">
            <a:avLst/>
          </a:prstGeom>
          <a:noFill/>
          <a:ln w="76200" cmpd="dbl">
            <a:solidFill>
              <a:schemeClr val="tx1"/>
            </a:solidFill>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rmAutofit/>
          </a:bodyPr>
          <a:lstStyle/>
          <a:p>
            <a:pPr marL="0" marR="0" lvl="0" indent="0" algn="ctr" defTabSz="914400" rtl="0" eaLnBrk="0" fontAlgn="auto" latinLnBrk="0" hangingPunct="0">
              <a:lnSpc>
                <a:spcPct val="100000"/>
              </a:lnSpc>
              <a:spcBef>
                <a:spcPts val="1200"/>
              </a:spcBef>
              <a:spcAft>
                <a:spcPts val="0"/>
              </a:spcAft>
              <a:buClr>
                <a:schemeClr val="accent1"/>
              </a:buClr>
              <a:buSzPct val="85000"/>
              <a:buFont typeface="Arial" charset="0"/>
              <a:buNone/>
              <a:tabLst/>
              <a:defRPr/>
            </a:pPr>
            <a:endParaRPr kumimoji="0" lang="en-US" sz="1200" b="0" i="0" u="none" strike="noStrike" kern="1200" cap="none" spc="0" normalizeH="0" baseline="0" noProof="0" dirty="0">
              <a:ln>
                <a:noFill/>
              </a:ln>
              <a:solidFill>
                <a:schemeClr val="tx1"/>
              </a:solidFill>
              <a:effectLst/>
              <a:uLnTx/>
              <a:uFillTx/>
              <a:latin typeface="Calibri" panose="020F0502020204030204" pitchFamily="34" charset="0"/>
              <a:ea typeface="+mn-ea"/>
              <a:cs typeface="+mn-cs"/>
            </a:endParaRPr>
          </a:p>
          <a:p>
            <a:pPr lvl="0" algn="ctr" eaLnBrk="0" hangingPunct="0">
              <a:lnSpc>
                <a:spcPct val="110000"/>
              </a:lnSpc>
              <a:spcBef>
                <a:spcPts val="300"/>
              </a:spcBef>
              <a:buClr>
                <a:schemeClr val="accent1"/>
              </a:buClr>
              <a:buSzPct val="85000"/>
              <a:defRPr/>
            </a:pPr>
            <a:r>
              <a:rPr kumimoji="0" lang="en-US" sz="3200" b="0" i="0" u="none" strike="noStrike" kern="1200" cap="none" spc="0" normalizeH="0" baseline="0" noProof="0" dirty="0">
                <a:ln>
                  <a:noFill/>
                </a:ln>
                <a:solidFill>
                  <a:schemeClr val="tx1"/>
                </a:solidFill>
                <a:effectLst/>
                <a:uLnTx/>
                <a:uFillTx/>
                <a:latin typeface="Calibri" panose="020F0502020204030204" pitchFamily="34" charset="0"/>
                <a:ea typeface="+mn-ea"/>
                <a:cs typeface="+mn-cs"/>
              </a:rPr>
              <a:t>Is </a:t>
            </a:r>
            <a:r>
              <a:rPr lang="en-US" sz="3200" dirty="0">
                <a:latin typeface="Calibri" pitchFamily="34" charset="0"/>
              </a:rPr>
              <a:t>weather the same everywhere </a:t>
            </a:r>
            <a:br>
              <a:rPr lang="en-US" sz="3200" dirty="0">
                <a:latin typeface="Calibri" pitchFamily="34" charset="0"/>
              </a:rPr>
            </a:br>
            <a:r>
              <a:rPr lang="en-US" sz="3200" dirty="0">
                <a:latin typeface="Calibri" pitchFamily="34" charset="0"/>
              </a:rPr>
              <a:t>all of the time? How do you know</a:t>
            </a:r>
            <a:r>
              <a:rPr kumimoji="0" lang="en-US" sz="3200" b="0" i="0" u="none" strike="noStrike" kern="1200" cap="none" spc="0" normalizeH="0" baseline="0" noProof="0" dirty="0">
                <a:ln>
                  <a:noFill/>
                </a:ln>
                <a:solidFill>
                  <a:schemeClr val="tx1"/>
                </a:solidFill>
                <a:effectLst/>
                <a:uLnTx/>
                <a:uFillTx/>
                <a:latin typeface="Calibri" pitchFamily="34" charset="0"/>
              </a:rPr>
              <a:t>?</a:t>
            </a:r>
          </a:p>
          <a:p>
            <a:pPr marL="182563" marR="0" lvl="0" indent="-182563" algn="l" defTabSz="914400" rtl="0" eaLnBrk="0" fontAlgn="auto" latinLnBrk="0" hangingPunct="0">
              <a:lnSpc>
                <a:spcPct val="100000"/>
              </a:lnSpc>
              <a:spcBef>
                <a:spcPct val="20000"/>
              </a:spcBef>
              <a:spcAft>
                <a:spcPts val="0"/>
              </a:spcAft>
              <a:buClr>
                <a:schemeClr val="accent1"/>
              </a:buClr>
              <a:buSzPct val="85000"/>
              <a:buFont typeface="Arial" charset="0"/>
              <a:buChar char="•"/>
              <a:tabLst/>
              <a:defRPr/>
            </a:pPr>
            <a:endParaRPr kumimoji="0" lang="en-US" sz="2400" b="0" i="0" u="none" strike="noStrike" kern="1200" cap="none" spc="0" normalizeH="0" baseline="0" noProof="0" dirty="0">
              <a:ln>
                <a:noFill/>
              </a:ln>
              <a:solidFill>
                <a:schemeClr val="tx1"/>
              </a:solidFill>
              <a:effectLst/>
              <a:uLnTx/>
              <a:uFillTx/>
              <a:latin typeface="Calibri" panose="020F0502020204030204" pitchFamily="34" charset="0"/>
              <a:ea typeface="+mn-ea"/>
              <a:cs typeface="+mn-cs"/>
            </a:endParaRPr>
          </a:p>
          <a:p>
            <a:pPr marL="182563" marR="0" lvl="0" indent="-182563" algn="l" defTabSz="914400" rtl="0" eaLnBrk="0" fontAlgn="base" latinLnBrk="0" hangingPunct="0">
              <a:lnSpc>
                <a:spcPct val="100000"/>
              </a:lnSpc>
              <a:spcBef>
                <a:spcPct val="20000"/>
              </a:spcBef>
              <a:spcAft>
                <a:spcPct val="0"/>
              </a:spcAft>
              <a:buClr>
                <a:schemeClr val="accent1"/>
              </a:buClr>
              <a:buSzPct val="85000"/>
              <a:buFont typeface="Arial" charset="0"/>
              <a:buChar char="•"/>
              <a:tabLst/>
              <a:defRPr/>
            </a:pPr>
            <a:endParaRPr kumimoji="0" lang="en-US" altLang="en-US" sz="2400" b="0" i="0" u="none" strike="noStrike" kern="1200" cap="none" spc="0" normalizeH="0" baseline="0" noProof="0" dirty="0">
              <a:ln>
                <a:noFill/>
              </a:ln>
              <a:solidFill>
                <a:schemeClr val="tx1"/>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48673933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33400"/>
            <a:ext cx="8077200" cy="990600"/>
          </a:xfrm>
        </p:spPr>
        <p:txBody>
          <a:bodyPr/>
          <a:lstStyle/>
          <a:p>
            <a:r>
              <a:rPr lang="en-US" dirty="0"/>
              <a:t>Content Deepening: Focus Question 1</a:t>
            </a:r>
          </a:p>
        </p:txBody>
      </p:sp>
      <p:sp>
        <p:nvSpPr>
          <p:cNvPr id="3" name="Content Placeholder 2"/>
          <p:cNvSpPr>
            <a:spLocks noGrp="1"/>
          </p:cNvSpPr>
          <p:nvPr>
            <p:ph idx="1"/>
          </p:nvPr>
        </p:nvSpPr>
        <p:spPr>
          <a:xfrm>
            <a:off x="685800" y="1600200"/>
            <a:ext cx="8001000" cy="4876800"/>
          </a:xfrm>
        </p:spPr>
        <p:txBody>
          <a:bodyPr/>
          <a:lstStyle/>
          <a:p>
            <a:pPr marL="0" indent="0">
              <a:spcBef>
                <a:spcPts val="0"/>
              </a:spcBef>
              <a:buNone/>
            </a:pPr>
            <a:r>
              <a:rPr lang="en-US" sz="3200" dirty="0"/>
              <a:t>Why isn’t weather the same everywhere all of the time? </a:t>
            </a:r>
          </a:p>
          <a:p>
            <a:endParaRPr lang="en-US" dirty="0"/>
          </a:p>
        </p:txBody>
      </p:sp>
    </p:spTree>
    <p:extLst>
      <p:ext uri="{BB962C8B-B14F-4D97-AF65-F5344CB8AC3E}">
        <p14:creationId xmlns:p14="http://schemas.microsoft.com/office/powerpoint/2010/main" val="19356705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884E5CB-5743-4E46-85D0-DE18194E7C0B}"/>
              </a:ext>
            </a:extLst>
          </p:cNvPr>
          <p:cNvSpPr/>
          <p:nvPr/>
        </p:nvSpPr>
        <p:spPr>
          <a:xfrm>
            <a:off x="7652657" y="6248400"/>
            <a:ext cx="1186543" cy="215444"/>
          </a:xfrm>
          <a:prstGeom prst="rect">
            <a:avLst/>
          </a:prstGeom>
        </p:spPr>
        <p:txBody>
          <a:bodyPr wrap="none">
            <a:spAutoFit/>
          </a:bodyPr>
          <a:lstStyle/>
          <a:p>
            <a:r>
              <a:rPr lang="en-US" sz="800" b="1" dirty="0">
                <a:solidFill>
                  <a:schemeClr val="bg1"/>
                </a:solidFill>
                <a:latin typeface="Calibri" panose="020F0502020204030204" pitchFamily="34" charset="0"/>
                <a:cs typeface="Calibri" panose="020F0502020204030204" pitchFamily="34" charset="0"/>
              </a:rPr>
              <a:t>Photo courtesy of USGS</a:t>
            </a:r>
            <a:endParaRPr lang="en-US" sz="800" dirty="0">
              <a:solidFill>
                <a:schemeClr val="bg1"/>
              </a:solidFill>
              <a:latin typeface="Calibri" panose="020F0502020204030204" pitchFamily="34" charset="0"/>
              <a:cs typeface="Calibri" panose="020F0502020204030204" pitchFamily="34" charset="0"/>
            </a:endParaRPr>
          </a:p>
        </p:txBody>
      </p:sp>
      <p:sp>
        <p:nvSpPr>
          <p:cNvPr id="6" name="Title 1"/>
          <p:cNvSpPr>
            <a:spLocks noGrp="1"/>
          </p:cNvSpPr>
          <p:nvPr>
            <p:ph type="title"/>
          </p:nvPr>
        </p:nvSpPr>
        <p:spPr>
          <a:xfrm>
            <a:off x="685800" y="304800"/>
            <a:ext cx="8001000" cy="990600"/>
          </a:xfrm>
        </p:spPr>
        <p:txBody>
          <a:bodyPr/>
          <a:lstStyle/>
          <a:p>
            <a:r>
              <a:rPr lang="en-US" dirty="0"/>
              <a:t>What Causes Temperature Variations?</a:t>
            </a:r>
          </a:p>
        </p:txBody>
      </p:sp>
      <p:sp>
        <p:nvSpPr>
          <p:cNvPr id="7" name="TextBox 6"/>
          <p:cNvSpPr txBox="1"/>
          <p:nvPr/>
        </p:nvSpPr>
        <p:spPr>
          <a:xfrm>
            <a:off x="762000" y="1219200"/>
            <a:ext cx="7543800" cy="954107"/>
          </a:xfrm>
          <a:prstGeom prst="rect">
            <a:avLst/>
          </a:prstGeom>
          <a:noFill/>
        </p:spPr>
        <p:txBody>
          <a:bodyPr wrap="square" rtlCol="0">
            <a:spAutoFit/>
          </a:bodyPr>
          <a:lstStyle/>
          <a:p>
            <a:r>
              <a:rPr lang="en-US" sz="2800" dirty="0">
                <a:latin typeface="Calibri" pitchFamily="34" charset="0"/>
              </a:rPr>
              <a:t>What causes the different temperature patterns in San Francisco, Colorado Springs, and St. Louis?</a:t>
            </a:r>
          </a:p>
        </p:txBody>
      </p:sp>
      <p:pic>
        <p:nvPicPr>
          <p:cNvPr id="8" name="Picture 7" descr="S:\Production\Art Files--Final\RESPECT-MSPCP\Suns Effect on Climate\STLA2.ECS.TE.L1.002.jpg"/>
          <p:cNvPicPr/>
          <p:nvPr/>
        </p:nvPicPr>
        <p:blipFill rotWithShape="1">
          <a:blip r:embed="rId3" cstate="screen">
            <a:extLst>
              <a:ext uri="{28A0092B-C50C-407E-A947-70E740481C1C}">
                <a14:useLocalDpi xmlns:a14="http://schemas.microsoft.com/office/drawing/2010/main"/>
              </a:ext>
            </a:extLst>
          </a:blip>
          <a:srcRect/>
          <a:stretch/>
        </p:blipFill>
        <p:spPr bwMode="auto">
          <a:xfrm>
            <a:off x="914400" y="2362200"/>
            <a:ext cx="7315200" cy="3886200"/>
          </a:xfrm>
          <a:prstGeom prst="rect">
            <a:avLst/>
          </a:prstGeom>
          <a:noFill/>
          <a:ln>
            <a:noFill/>
          </a:ln>
          <a:extLst>
            <a:ext uri="{53640926-AAD7-44D8-BBD7-CCE9431645EC}">
              <a14:shadowObscured xmlns:a14="http://schemas.microsoft.com/office/drawing/2010/main"/>
            </a:ext>
          </a:extLst>
        </p:spPr>
      </p:pic>
      <p:sp>
        <p:nvSpPr>
          <p:cNvPr id="1027" name="5-Point Star 5"/>
          <p:cNvSpPr>
            <a:spLocks/>
          </p:cNvSpPr>
          <p:nvPr/>
        </p:nvSpPr>
        <p:spPr bwMode="auto">
          <a:xfrm>
            <a:off x="1066800" y="3657600"/>
            <a:ext cx="307975" cy="284163"/>
          </a:xfrm>
          <a:custGeom>
            <a:avLst/>
            <a:gdLst>
              <a:gd name="T0" fmla="*/ 0 w 308610"/>
              <a:gd name="T1" fmla="*/ 108661 h 284480"/>
              <a:gd name="T2" fmla="*/ 117879 w 308610"/>
              <a:gd name="T3" fmla="*/ 108662 h 284480"/>
              <a:gd name="T4" fmla="*/ 154305 w 308610"/>
              <a:gd name="T5" fmla="*/ 0 h 284480"/>
              <a:gd name="T6" fmla="*/ 190731 w 308610"/>
              <a:gd name="T7" fmla="*/ 108662 h 284480"/>
              <a:gd name="T8" fmla="*/ 308610 w 308610"/>
              <a:gd name="T9" fmla="*/ 108661 h 284480"/>
              <a:gd name="T10" fmla="*/ 213243 w 308610"/>
              <a:gd name="T11" fmla="*/ 175818 h 284480"/>
              <a:gd name="T12" fmla="*/ 249671 w 308610"/>
              <a:gd name="T13" fmla="*/ 284479 h 284480"/>
              <a:gd name="T14" fmla="*/ 154305 w 308610"/>
              <a:gd name="T15" fmla="*/ 217322 h 284480"/>
              <a:gd name="T16" fmla="*/ 58939 w 308610"/>
              <a:gd name="T17" fmla="*/ 284479 h 284480"/>
              <a:gd name="T18" fmla="*/ 95367 w 308610"/>
              <a:gd name="T19" fmla="*/ 175818 h 284480"/>
              <a:gd name="T20" fmla="*/ 0 w 308610"/>
              <a:gd name="T21" fmla="*/ 108661 h 28448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08610" h="284480">
                <a:moveTo>
                  <a:pt x="0" y="108661"/>
                </a:moveTo>
                <a:lnTo>
                  <a:pt x="117879" y="108662"/>
                </a:lnTo>
                <a:lnTo>
                  <a:pt x="154305" y="0"/>
                </a:lnTo>
                <a:lnTo>
                  <a:pt x="190731" y="108662"/>
                </a:lnTo>
                <a:lnTo>
                  <a:pt x="308610" y="108661"/>
                </a:lnTo>
                <a:lnTo>
                  <a:pt x="213243" y="175818"/>
                </a:lnTo>
                <a:lnTo>
                  <a:pt x="249671" y="284479"/>
                </a:lnTo>
                <a:lnTo>
                  <a:pt x="154305" y="217322"/>
                </a:lnTo>
                <a:lnTo>
                  <a:pt x="58939" y="284479"/>
                </a:lnTo>
                <a:lnTo>
                  <a:pt x="95367" y="175818"/>
                </a:lnTo>
                <a:lnTo>
                  <a:pt x="0" y="108661"/>
                </a:lnTo>
                <a:close/>
              </a:path>
            </a:pathLst>
          </a:custGeom>
          <a:solidFill>
            <a:srgbClr val="FFFF00"/>
          </a:solidFill>
          <a:ln w="9525">
            <a:solidFill>
              <a:srgbClr val="000000"/>
            </a:solidFill>
            <a:round/>
            <a:headEnd/>
            <a:tailEnd/>
          </a:ln>
        </p:spPr>
        <p:txBody>
          <a:bodyPr vert="horz" wrap="square" lIns="91440" tIns="45720" rIns="91440" bIns="45720" numCol="1" anchor="ctr" anchorCtr="0" compatLnSpc="1">
            <a:prstTxWarp prst="textNoShape">
              <a:avLst/>
            </a:prstTxWarp>
          </a:bodyPr>
          <a:lstStyle/>
          <a:p>
            <a:endParaRPr lang="en-US"/>
          </a:p>
        </p:txBody>
      </p:sp>
      <p:sp>
        <p:nvSpPr>
          <p:cNvPr id="1028" name="5-Point Star 3"/>
          <p:cNvSpPr>
            <a:spLocks/>
          </p:cNvSpPr>
          <p:nvPr/>
        </p:nvSpPr>
        <p:spPr bwMode="auto">
          <a:xfrm>
            <a:off x="3200400" y="3810000"/>
            <a:ext cx="309563" cy="284163"/>
          </a:xfrm>
          <a:custGeom>
            <a:avLst/>
            <a:gdLst>
              <a:gd name="T0" fmla="*/ 0 w 308610"/>
              <a:gd name="T1" fmla="*/ 108661 h 284480"/>
              <a:gd name="T2" fmla="*/ 117879 w 308610"/>
              <a:gd name="T3" fmla="*/ 108662 h 284480"/>
              <a:gd name="T4" fmla="*/ 154305 w 308610"/>
              <a:gd name="T5" fmla="*/ 0 h 284480"/>
              <a:gd name="T6" fmla="*/ 190731 w 308610"/>
              <a:gd name="T7" fmla="*/ 108662 h 284480"/>
              <a:gd name="T8" fmla="*/ 308610 w 308610"/>
              <a:gd name="T9" fmla="*/ 108661 h 284480"/>
              <a:gd name="T10" fmla="*/ 213243 w 308610"/>
              <a:gd name="T11" fmla="*/ 175818 h 284480"/>
              <a:gd name="T12" fmla="*/ 249671 w 308610"/>
              <a:gd name="T13" fmla="*/ 284479 h 284480"/>
              <a:gd name="T14" fmla="*/ 154305 w 308610"/>
              <a:gd name="T15" fmla="*/ 217322 h 284480"/>
              <a:gd name="T16" fmla="*/ 58939 w 308610"/>
              <a:gd name="T17" fmla="*/ 284479 h 284480"/>
              <a:gd name="T18" fmla="*/ 95367 w 308610"/>
              <a:gd name="T19" fmla="*/ 175818 h 284480"/>
              <a:gd name="T20" fmla="*/ 0 w 308610"/>
              <a:gd name="T21" fmla="*/ 108661 h 28448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08610" h="284480">
                <a:moveTo>
                  <a:pt x="0" y="108661"/>
                </a:moveTo>
                <a:lnTo>
                  <a:pt x="117879" y="108662"/>
                </a:lnTo>
                <a:lnTo>
                  <a:pt x="154305" y="0"/>
                </a:lnTo>
                <a:lnTo>
                  <a:pt x="190731" y="108662"/>
                </a:lnTo>
                <a:lnTo>
                  <a:pt x="308610" y="108661"/>
                </a:lnTo>
                <a:lnTo>
                  <a:pt x="213243" y="175818"/>
                </a:lnTo>
                <a:lnTo>
                  <a:pt x="249671" y="284479"/>
                </a:lnTo>
                <a:lnTo>
                  <a:pt x="154305" y="217322"/>
                </a:lnTo>
                <a:lnTo>
                  <a:pt x="58939" y="284479"/>
                </a:lnTo>
                <a:lnTo>
                  <a:pt x="95367" y="175818"/>
                </a:lnTo>
                <a:lnTo>
                  <a:pt x="0" y="108661"/>
                </a:lnTo>
                <a:close/>
              </a:path>
            </a:pathLst>
          </a:custGeom>
          <a:solidFill>
            <a:srgbClr val="FFFF00"/>
          </a:solidFill>
          <a:ln w="9525">
            <a:solidFill>
              <a:srgbClr val="000000"/>
            </a:solidFill>
            <a:round/>
            <a:headEnd/>
            <a:tailEnd/>
          </a:ln>
        </p:spPr>
        <p:txBody>
          <a:bodyPr vert="horz" wrap="square" lIns="91440" tIns="45720" rIns="91440" bIns="45720" numCol="1" anchor="ctr" anchorCtr="0" compatLnSpc="1">
            <a:prstTxWarp prst="textNoShape">
              <a:avLst/>
            </a:prstTxWarp>
          </a:bodyPr>
          <a:lstStyle/>
          <a:p>
            <a:endParaRPr lang="en-US"/>
          </a:p>
        </p:txBody>
      </p:sp>
      <p:sp>
        <p:nvSpPr>
          <p:cNvPr id="1029" name="5-Point Star 4"/>
          <p:cNvSpPr>
            <a:spLocks/>
          </p:cNvSpPr>
          <p:nvPr/>
        </p:nvSpPr>
        <p:spPr bwMode="auto">
          <a:xfrm>
            <a:off x="4876800" y="3810000"/>
            <a:ext cx="309563" cy="284163"/>
          </a:xfrm>
          <a:custGeom>
            <a:avLst/>
            <a:gdLst>
              <a:gd name="T0" fmla="*/ 0 w 308610"/>
              <a:gd name="T1" fmla="*/ 108661 h 284480"/>
              <a:gd name="T2" fmla="*/ 117879 w 308610"/>
              <a:gd name="T3" fmla="*/ 108662 h 284480"/>
              <a:gd name="T4" fmla="*/ 154305 w 308610"/>
              <a:gd name="T5" fmla="*/ 0 h 284480"/>
              <a:gd name="T6" fmla="*/ 190731 w 308610"/>
              <a:gd name="T7" fmla="*/ 108662 h 284480"/>
              <a:gd name="T8" fmla="*/ 308610 w 308610"/>
              <a:gd name="T9" fmla="*/ 108661 h 284480"/>
              <a:gd name="T10" fmla="*/ 213243 w 308610"/>
              <a:gd name="T11" fmla="*/ 175818 h 284480"/>
              <a:gd name="T12" fmla="*/ 249671 w 308610"/>
              <a:gd name="T13" fmla="*/ 284479 h 284480"/>
              <a:gd name="T14" fmla="*/ 154305 w 308610"/>
              <a:gd name="T15" fmla="*/ 217322 h 284480"/>
              <a:gd name="T16" fmla="*/ 58939 w 308610"/>
              <a:gd name="T17" fmla="*/ 284479 h 284480"/>
              <a:gd name="T18" fmla="*/ 95367 w 308610"/>
              <a:gd name="T19" fmla="*/ 175818 h 284480"/>
              <a:gd name="T20" fmla="*/ 0 w 308610"/>
              <a:gd name="T21" fmla="*/ 108661 h 28448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08610" h="284480">
                <a:moveTo>
                  <a:pt x="0" y="108661"/>
                </a:moveTo>
                <a:lnTo>
                  <a:pt x="117879" y="108662"/>
                </a:lnTo>
                <a:lnTo>
                  <a:pt x="154305" y="0"/>
                </a:lnTo>
                <a:lnTo>
                  <a:pt x="190731" y="108662"/>
                </a:lnTo>
                <a:lnTo>
                  <a:pt x="308610" y="108661"/>
                </a:lnTo>
                <a:lnTo>
                  <a:pt x="213243" y="175818"/>
                </a:lnTo>
                <a:lnTo>
                  <a:pt x="249671" y="284479"/>
                </a:lnTo>
                <a:lnTo>
                  <a:pt x="154305" y="217322"/>
                </a:lnTo>
                <a:lnTo>
                  <a:pt x="58939" y="284479"/>
                </a:lnTo>
                <a:lnTo>
                  <a:pt x="95367" y="175818"/>
                </a:lnTo>
                <a:lnTo>
                  <a:pt x="0" y="108661"/>
                </a:lnTo>
                <a:close/>
              </a:path>
            </a:pathLst>
          </a:custGeom>
          <a:solidFill>
            <a:srgbClr val="FFFF00"/>
          </a:solidFill>
          <a:ln w="9525">
            <a:solidFill>
              <a:srgbClr val="000000"/>
            </a:solidFill>
            <a:round/>
            <a:headEnd/>
            <a:tailEnd/>
          </a:ln>
        </p:spPr>
        <p:txBody>
          <a:bodyPr vert="horz" wrap="square" lIns="91440" tIns="45720" rIns="91440" bIns="45720" numCol="1" anchor="ctr" anchorCtr="0" compatLnSpc="1">
            <a:prstTxWarp prst="textNoShape">
              <a:avLst/>
            </a:prstTxWarp>
          </a:bodyPr>
          <a:lstStyle/>
          <a:p>
            <a:endParaRPr lang="en-US"/>
          </a:p>
        </p:txBody>
      </p:sp>
    </p:spTree>
    <p:extLst>
      <p:ext uri="{BB962C8B-B14F-4D97-AF65-F5344CB8AC3E}">
        <p14:creationId xmlns:p14="http://schemas.microsoft.com/office/powerpoint/2010/main" val="15345514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838200"/>
          </a:xfrm>
        </p:spPr>
        <p:txBody>
          <a:bodyPr/>
          <a:lstStyle/>
          <a:p>
            <a:r>
              <a:rPr lang="en-US" dirty="0"/>
              <a:t>Trends in Reflections</a:t>
            </a:r>
          </a:p>
        </p:txBody>
      </p:sp>
      <p:graphicFrame>
        <p:nvGraphicFramePr>
          <p:cNvPr id="4" name="Content Placeholder 4"/>
          <p:cNvGraphicFramePr>
            <a:graphicFrameLocks/>
          </p:cNvGraphicFramePr>
          <p:nvPr>
            <p:extLst/>
          </p:nvPr>
        </p:nvGraphicFramePr>
        <p:xfrm>
          <a:off x="533400" y="1295400"/>
          <a:ext cx="8077200" cy="5122823"/>
        </p:xfrm>
        <a:graphic>
          <a:graphicData uri="http://schemas.openxmlformats.org/drawingml/2006/table">
            <a:tbl>
              <a:tblPr firstRow="1" bandRow="1">
                <a:tableStyleId>{5C22544A-7EE6-4342-B048-85BDC9FD1C3A}</a:tableStyleId>
              </a:tblPr>
              <a:tblGrid>
                <a:gridCol w="4218552">
                  <a:extLst>
                    <a:ext uri="{9D8B030D-6E8A-4147-A177-3AD203B41FA5}">
                      <a16:colId xmlns:a16="http://schemas.microsoft.com/office/drawing/2014/main" val="20000"/>
                    </a:ext>
                  </a:extLst>
                </a:gridCol>
                <a:gridCol w="3858648">
                  <a:extLst>
                    <a:ext uri="{9D8B030D-6E8A-4147-A177-3AD203B41FA5}">
                      <a16:colId xmlns:a16="http://schemas.microsoft.com/office/drawing/2014/main" val="20001"/>
                    </a:ext>
                  </a:extLst>
                </a:gridCol>
              </a:tblGrid>
              <a:tr h="378815">
                <a:tc>
                  <a:txBody>
                    <a:bodyPr/>
                    <a:lstStyle/>
                    <a:p>
                      <a:pPr algn="ctr"/>
                      <a:r>
                        <a:rPr lang="en-US" sz="2000" dirty="0">
                          <a:solidFill>
                            <a:schemeClr val="bg1"/>
                          </a:solidFill>
                        </a:rPr>
                        <a:t>Lesson Analysis</a:t>
                      </a:r>
                    </a:p>
                  </a:txBody>
                  <a:tcPr marL="88969" marR="88969"/>
                </a:tc>
                <a:tc>
                  <a:txBody>
                    <a:bodyPr/>
                    <a:lstStyle/>
                    <a:p>
                      <a:pPr algn="ctr"/>
                      <a:r>
                        <a:rPr lang="en-US" sz="2000" dirty="0">
                          <a:solidFill>
                            <a:schemeClr val="bg1"/>
                          </a:solidFill>
                        </a:rPr>
                        <a:t>Science Content Learning</a:t>
                      </a:r>
                    </a:p>
                  </a:txBody>
                  <a:tcPr marL="88969" marR="88969"/>
                </a:tc>
                <a:extLst>
                  <a:ext uri="{0D108BD9-81ED-4DB2-BD59-A6C34878D82A}">
                    <a16:rowId xmlns:a16="http://schemas.microsoft.com/office/drawing/2014/main" val="10000"/>
                  </a:ext>
                </a:extLst>
              </a:tr>
              <a:tr h="846028">
                <a:tc>
                  <a:txBody>
                    <a:bodyPr/>
                    <a:lstStyle/>
                    <a:p>
                      <a:pPr>
                        <a:spcAft>
                          <a:spcPts val="600"/>
                        </a:spcAft>
                      </a:pPr>
                      <a:endParaRPr lang="en-US" sz="1600" dirty="0"/>
                    </a:p>
                  </a:txBody>
                  <a:tcPr marL="88969" marR="88969"/>
                </a:tc>
                <a:tc>
                  <a:txBody>
                    <a:bodyPr/>
                    <a:lstStyle/>
                    <a:p>
                      <a:endParaRPr lang="en-US" sz="1600" dirty="0"/>
                    </a:p>
                  </a:txBody>
                  <a:tcPr marL="88969" marR="88969"/>
                </a:tc>
                <a:extLst>
                  <a:ext uri="{0D108BD9-81ED-4DB2-BD59-A6C34878D82A}">
                    <a16:rowId xmlns:a16="http://schemas.microsoft.com/office/drawing/2014/main" val="10001"/>
                  </a:ext>
                </a:extLst>
              </a:tr>
              <a:tr h="980486">
                <a:tc>
                  <a:txBody>
                    <a:bodyPr/>
                    <a:lstStyle/>
                    <a:p>
                      <a:pPr marL="0" indent="0">
                        <a:spcAft>
                          <a:spcPts val="600"/>
                        </a:spcAft>
                        <a:buFont typeface="Arial" pitchFamily="34" charset="0"/>
                        <a:buNone/>
                      </a:pPr>
                      <a:endParaRPr lang="en-US" sz="1600" dirty="0"/>
                    </a:p>
                  </a:txBody>
                  <a:tcPr marL="88969" marR="88969"/>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600" dirty="0"/>
                    </a:p>
                  </a:txBody>
                  <a:tcPr marL="88969" marR="88969"/>
                </a:tc>
                <a:extLst>
                  <a:ext uri="{0D108BD9-81ED-4DB2-BD59-A6C34878D82A}">
                    <a16:rowId xmlns:a16="http://schemas.microsoft.com/office/drawing/2014/main" val="10002"/>
                  </a:ext>
                </a:extLst>
              </a:tr>
              <a:tr h="532264">
                <a:tc>
                  <a:txBody>
                    <a:bodyPr/>
                    <a:lstStyle/>
                    <a:p>
                      <a:pPr marL="0" indent="0">
                        <a:spcAft>
                          <a:spcPts val="600"/>
                        </a:spcAft>
                        <a:buFont typeface="Arial" pitchFamily="34" charset="0"/>
                        <a:buNone/>
                      </a:pPr>
                      <a:endParaRPr lang="en-US" sz="1600" dirty="0"/>
                    </a:p>
                  </a:txBody>
                  <a:tcPr marL="88969" marR="88969"/>
                </a:tc>
                <a:tc>
                  <a:txBody>
                    <a:bodyPr/>
                    <a:lstStyle/>
                    <a:p>
                      <a:endParaRPr lang="en-US" sz="1600" dirty="0"/>
                    </a:p>
                  </a:txBody>
                  <a:tcPr marL="88969" marR="88969"/>
                </a:tc>
                <a:extLst>
                  <a:ext uri="{0D108BD9-81ED-4DB2-BD59-A6C34878D82A}">
                    <a16:rowId xmlns:a16="http://schemas.microsoft.com/office/drawing/2014/main" val="10003"/>
                  </a:ext>
                </a:extLst>
              </a:tr>
              <a:tr h="756375">
                <a:tc>
                  <a:txBody>
                    <a:bodyPr/>
                    <a:lstStyle/>
                    <a:p>
                      <a:pPr marL="0" indent="0">
                        <a:spcAft>
                          <a:spcPts val="600"/>
                        </a:spcAft>
                        <a:buFont typeface="Arial" pitchFamily="34" charset="0"/>
                        <a:buNone/>
                      </a:pPr>
                      <a:endParaRPr lang="en-US" sz="1600" baseline="0" dirty="0"/>
                    </a:p>
                  </a:txBody>
                  <a:tcPr marL="88969" marR="88969"/>
                </a:tc>
                <a:tc>
                  <a:txBody>
                    <a:bodyPr/>
                    <a:lstStyle/>
                    <a:p>
                      <a:endParaRPr lang="en-US" sz="1600" dirty="0"/>
                    </a:p>
                  </a:txBody>
                  <a:tcPr marL="88969" marR="88969"/>
                </a:tc>
                <a:extLst>
                  <a:ext uri="{0D108BD9-81ED-4DB2-BD59-A6C34878D82A}">
                    <a16:rowId xmlns:a16="http://schemas.microsoft.com/office/drawing/2014/main" val="10004"/>
                  </a:ext>
                </a:extLst>
              </a:tr>
              <a:tr h="980486">
                <a:tc>
                  <a:txBody>
                    <a:bodyPr/>
                    <a:lstStyle/>
                    <a:p>
                      <a:pPr marL="0" indent="0">
                        <a:spcAft>
                          <a:spcPts val="600"/>
                        </a:spcAft>
                        <a:buFont typeface="Arial" pitchFamily="34" charset="0"/>
                        <a:buNone/>
                      </a:pPr>
                      <a:endParaRPr lang="en-US" sz="1600" baseline="0" dirty="0"/>
                    </a:p>
                  </a:txBody>
                  <a:tcPr marL="88969" marR="88969"/>
                </a:tc>
                <a:tc>
                  <a:txBody>
                    <a:bodyPr/>
                    <a:lstStyle/>
                    <a:p>
                      <a:endParaRPr lang="en-US" sz="1600" dirty="0"/>
                    </a:p>
                  </a:txBody>
                  <a:tcPr marL="88969" marR="88969"/>
                </a:tc>
                <a:extLst>
                  <a:ext uri="{0D108BD9-81ED-4DB2-BD59-A6C34878D82A}">
                    <a16:rowId xmlns:a16="http://schemas.microsoft.com/office/drawing/2014/main" val="10005"/>
                  </a:ext>
                </a:extLst>
              </a:tr>
              <a:tr h="630944">
                <a:tc>
                  <a:txBody>
                    <a:bodyPr/>
                    <a:lstStyle/>
                    <a:p>
                      <a:pPr marL="0" indent="0">
                        <a:spcAft>
                          <a:spcPts val="600"/>
                        </a:spcAft>
                        <a:buFont typeface="Arial" pitchFamily="34" charset="0"/>
                        <a:buNone/>
                      </a:pPr>
                      <a:endParaRPr lang="en-US" sz="1600" baseline="0" dirty="0"/>
                    </a:p>
                  </a:txBody>
                  <a:tcPr marL="88969" marR="88969"/>
                </a:tc>
                <a:tc>
                  <a:txBody>
                    <a:bodyPr/>
                    <a:lstStyle/>
                    <a:p>
                      <a:endParaRPr lang="en-US" sz="1600" dirty="0"/>
                    </a:p>
                  </a:txBody>
                  <a:tcPr marL="88969" marR="88969"/>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164511656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0" y="381000"/>
            <a:ext cx="9144000" cy="6477000"/>
          </a:xfrm>
          <a:prstGeom prst="rect">
            <a:avLst/>
          </a:prstGeom>
        </p:spPr>
      </p:pic>
      <p:pic>
        <p:nvPicPr>
          <p:cNvPr id="17" name="Picture 16" descr="sec_lesson_6_handouts_CROP_Page_7_v1.jpg"/>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5334000" y="1524000"/>
            <a:ext cx="2978167" cy="3048000"/>
          </a:xfrm>
          <a:prstGeom prst="rect">
            <a:avLst/>
          </a:prstGeom>
          <a:ln w="12700">
            <a:solidFill>
              <a:schemeClr val="tx1"/>
            </a:solidFill>
          </a:ln>
        </p:spPr>
      </p:pic>
      <p:sp>
        <p:nvSpPr>
          <p:cNvPr id="2" name="TextBox 1"/>
          <p:cNvSpPr txBox="1"/>
          <p:nvPr/>
        </p:nvSpPr>
        <p:spPr>
          <a:xfrm>
            <a:off x="685800" y="609600"/>
            <a:ext cx="7696200" cy="707886"/>
          </a:xfrm>
          <a:prstGeom prst="rect">
            <a:avLst/>
          </a:prstGeom>
          <a:noFill/>
        </p:spPr>
        <p:txBody>
          <a:bodyPr wrap="square" rtlCol="0">
            <a:spAutoFit/>
          </a:bodyPr>
          <a:lstStyle/>
          <a:p>
            <a:r>
              <a:rPr lang="en-US" sz="4000" dirty="0">
                <a:solidFill>
                  <a:srgbClr val="FFFF00"/>
                </a:solidFill>
                <a:latin typeface="Calibri" pitchFamily="34" charset="0"/>
              </a:rPr>
              <a:t>Investigation: Climb to Cold!</a:t>
            </a:r>
          </a:p>
        </p:txBody>
      </p:sp>
      <p:pic>
        <p:nvPicPr>
          <p:cNvPr id="18" name="Picture 17" descr="sec_lesson_6_handouts_CROP_Page_6_v1.jpg"/>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914400" y="3581400"/>
            <a:ext cx="3759515" cy="2746821"/>
          </a:xfrm>
          <a:prstGeom prst="rect">
            <a:avLst/>
          </a:prstGeom>
          <a:ln w="12700">
            <a:solidFill>
              <a:schemeClr val="tx1"/>
            </a:solidFill>
          </a:ln>
        </p:spPr>
      </p:pic>
      <p:sp>
        <p:nvSpPr>
          <p:cNvPr id="9" name="TextBox 8">
            <a:extLst>
              <a:ext uri="{FF2B5EF4-FFF2-40B4-BE49-F238E27FC236}">
                <a16:creationId xmlns:a16="http://schemas.microsoft.com/office/drawing/2014/main" id="{88C24C4D-4110-4407-BACA-216C24B105D2}"/>
              </a:ext>
            </a:extLst>
          </p:cNvPr>
          <p:cNvSpPr txBox="1"/>
          <p:nvPr/>
        </p:nvSpPr>
        <p:spPr>
          <a:xfrm>
            <a:off x="6477000" y="6400800"/>
            <a:ext cx="2362200" cy="215444"/>
          </a:xfrm>
          <a:prstGeom prst="rect">
            <a:avLst/>
          </a:prstGeom>
          <a:noFill/>
        </p:spPr>
        <p:txBody>
          <a:bodyPr wrap="square" rtlCol="0">
            <a:spAutoFit/>
          </a:bodyPr>
          <a:lstStyle/>
          <a:p>
            <a:r>
              <a:rPr lang="en-US" sz="800" dirty="0">
                <a:solidFill>
                  <a:schemeClr val="bg1"/>
                </a:solidFill>
              </a:rPr>
              <a:t>Photo courtesy of Wikimedia.org/BSCS</a:t>
            </a:r>
          </a:p>
        </p:txBody>
      </p:sp>
    </p:spTree>
    <p:extLst>
      <p:ext uri="{BB962C8B-B14F-4D97-AF65-F5344CB8AC3E}">
        <p14:creationId xmlns:p14="http://schemas.microsoft.com/office/powerpoint/2010/main" val="109727042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7263916-653A-4EC0-A535-1E983B1E2A27}"/>
              </a:ext>
            </a:extLst>
          </p:cNvPr>
          <p:cNvPicPr>
            <a:picLocks noChangeAspect="1"/>
          </p:cNvPicPr>
          <p:nvPr/>
        </p:nvPicPr>
        <p:blipFill>
          <a:blip r:embed="rId3" cstate="print"/>
          <a:stretch>
            <a:fillRect/>
          </a:stretch>
        </p:blipFill>
        <p:spPr>
          <a:xfrm>
            <a:off x="685800" y="1295400"/>
            <a:ext cx="6347282" cy="2566987"/>
          </a:xfrm>
          <a:prstGeom prst="rect">
            <a:avLst/>
          </a:prstGeom>
        </p:spPr>
      </p:pic>
      <p:pic>
        <p:nvPicPr>
          <p:cNvPr id="16" name="Picture 15">
            <a:extLst>
              <a:ext uri="{FF2B5EF4-FFF2-40B4-BE49-F238E27FC236}">
                <a16:creationId xmlns:a16="http://schemas.microsoft.com/office/drawing/2014/main" id="{1A9F9A6D-6219-4FD0-B770-EF80DD3E0BE2}"/>
              </a:ext>
            </a:extLst>
          </p:cNvPr>
          <p:cNvPicPr>
            <a:picLocks noChangeAspect="1"/>
          </p:cNvPicPr>
          <p:nvPr/>
        </p:nvPicPr>
        <p:blipFill>
          <a:blip r:embed="rId4" cstate="print"/>
          <a:stretch>
            <a:fillRect/>
          </a:stretch>
        </p:blipFill>
        <p:spPr>
          <a:xfrm>
            <a:off x="2590800" y="3886200"/>
            <a:ext cx="5978064" cy="2593929"/>
          </a:xfrm>
          <a:prstGeom prst="rect">
            <a:avLst/>
          </a:prstGeom>
        </p:spPr>
      </p:pic>
      <p:grpSp>
        <p:nvGrpSpPr>
          <p:cNvPr id="2" name="Group 1"/>
          <p:cNvGrpSpPr>
            <a:grpSpLocks/>
          </p:cNvGrpSpPr>
          <p:nvPr/>
        </p:nvGrpSpPr>
        <p:grpSpPr bwMode="auto">
          <a:xfrm>
            <a:off x="88900" y="79375"/>
            <a:ext cx="4851400" cy="134938"/>
            <a:chOff x="2982" y="6137"/>
            <a:chExt cx="7640" cy="212"/>
          </a:xfrm>
        </p:grpSpPr>
      </p:grpSp>
      <p:sp>
        <p:nvSpPr>
          <p:cNvPr id="6" name="TextBox 5"/>
          <p:cNvSpPr txBox="1"/>
          <p:nvPr/>
        </p:nvSpPr>
        <p:spPr>
          <a:xfrm>
            <a:off x="685800" y="457200"/>
            <a:ext cx="7696200" cy="707886"/>
          </a:xfrm>
          <a:prstGeom prst="rect">
            <a:avLst/>
          </a:prstGeom>
          <a:noFill/>
        </p:spPr>
        <p:txBody>
          <a:bodyPr wrap="square" rtlCol="0">
            <a:spAutoFit/>
          </a:bodyPr>
          <a:lstStyle/>
          <a:p>
            <a:r>
              <a:rPr lang="en-US" sz="4000" dirty="0">
                <a:solidFill>
                  <a:schemeClr val="tx2"/>
                </a:solidFill>
                <a:latin typeface="Calibri" pitchFamily="34" charset="0"/>
              </a:rPr>
              <a:t>Investigation: Climb to Cold!</a:t>
            </a:r>
          </a:p>
        </p:txBody>
      </p:sp>
    </p:spTree>
    <p:extLst>
      <p:ext uri="{BB962C8B-B14F-4D97-AF65-F5344CB8AC3E}">
        <p14:creationId xmlns:p14="http://schemas.microsoft.com/office/powerpoint/2010/main" val="42395416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B908B2-B092-4095-8DA8-A453F7976DD8}"/>
              </a:ext>
            </a:extLst>
          </p:cNvPr>
          <p:cNvSpPr>
            <a:spLocks noGrp="1"/>
          </p:cNvSpPr>
          <p:nvPr>
            <p:ph type="title"/>
          </p:nvPr>
        </p:nvSpPr>
        <p:spPr>
          <a:xfrm>
            <a:off x="685800" y="304800"/>
            <a:ext cx="8001000" cy="990600"/>
          </a:xfrm>
        </p:spPr>
        <p:txBody>
          <a:bodyPr/>
          <a:lstStyle/>
          <a:p>
            <a:r>
              <a:rPr lang="en-US" dirty="0"/>
              <a:t>Investigation: Climb to Cold</a:t>
            </a:r>
          </a:p>
        </p:txBody>
      </p:sp>
      <p:sp>
        <p:nvSpPr>
          <p:cNvPr id="3" name="Content Placeholder 2">
            <a:extLst>
              <a:ext uri="{FF2B5EF4-FFF2-40B4-BE49-F238E27FC236}">
                <a16:creationId xmlns:a16="http://schemas.microsoft.com/office/drawing/2014/main" id="{C3ADC5F3-9017-4340-AD4A-026C663EDBB7}"/>
              </a:ext>
            </a:extLst>
          </p:cNvPr>
          <p:cNvSpPr>
            <a:spLocks noGrp="1"/>
          </p:cNvSpPr>
          <p:nvPr>
            <p:ph idx="1"/>
          </p:nvPr>
        </p:nvSpPr>
        <p:spPr>
          <a:xfrm>
            <a:off x="685800" y="1219200"/>
            <a:ext cx="8153400" cy="5334000"/>
          </a:xfrm>
        </p:spPr>
        <p:txBody>
          <a:bodyPr/>
          <a:lstStyle/>
          <a:p>
            <a:pPr marL="365760" indent="-365760"/>
            <a:r>
              <a:rPr lang="en-US" sz="2650" dirty="0"/>
              <a:t>Carefully follow the instructions on </a:t>
            </a:r>
            <a:r>
              <a:rPr lang="en-US" sz="2650" b="1" dirty="0"/>
              <a:t>part 2</a:t>
            </a:r>
            <a:r>
              <a:rPr lang="en-US" sz="2650" dirty="0"/>
              <a:t> of handout 3.7 (Uneven Heating).</a:t>
            </a:r>
          </a:p>
          <a:p>
            <a:pPr marL="365760" indent="-365760">
              <a:spcBef>
                <a:spcPts val="1200"/>
              </a:spcBef>
            </a:pPr>
            <a:r>
              <a:rPr lang="en-US" sz="2650" b="1" dirty="0"/>
              <a:t>Individuals: </a:t>
            </a:r>
            <a:r>
              <a:rPr lang="en-US" sz="2650" dirty="0"/>
              <a:t>Read the story on handout 4.7 (Climb to Cold). Pause whenever you see a stop sign (      ) and record the elevation and temperature data on the data table (page 3 of handout 3.7). Then plot the data on the graph on page 4. (Some locations won’t have temperature data.)</a:t>
            </a:r>
          </a:p>
          <a:p>
            <a:pPr marL="365760" indent="-365760">
              <a:spcBef>
                <a:spcPts val="1200"/>
              </a:spcBef>
            </a:pPr>
            <a:r>
              <a:rPr lang="en-US" sz="2650" b="1" dirty="0"/>
              <a:t>Pairs: </a:t>
            </a:r>
            <a:r>
              <a:rPr lang="en-US" sz="2650" dirty="0"/>
              <a:t>Discuss the questions on handout 3.7 (pages 4 and 5). </a:t>
            </a:r>
          </a:p>
          <a:p>
            <a:pPr marL="365760" indent="-365760">
              <a:spcBef>
                <a:spcPts val="1200"/>
              </a:spcBef>
            </a:pPr>
            <a:r>
              <a:rPr lang="en-US" sz="2650" b="1" dirty="0">
                <a:solidFill>
                  <a:srgbClr val="FF0000"/>
                </a:solidFill>
              </a:rPr>
              <a:t>Think: </a:t>
            </a:r>
            <a:r>
              <a:rPr lang="en-US" sz="2650" dirty="0"/>
              <a:t>How does this story relate to the temperature variations we observed for the three cities?</a:t>
            </a:r>
          </a:p>
        </p:txBody>
      </p:sp>
      <p:pic>
        <p:nvPicPr>
          <p:cNvPr id="4" name="Picture 3" descr="Stop Sign Small"/>
          <p:cNvPicPr/>
          <p:nvPr/>
        </p:nvPicPr>
        <p:blipFill>
          <a:blip r:embed="rId3" cstate="print">
            <a:extLst>
              <a:ext uri="{28A0092B-C50C-407E-A947-70E740481C1C}">
                <a14:useLocalDpi xmlns:a14="http://schemas.microsoft.com/office/drawing/2010/main"/>
              </a:ext>
            </a:extLst>
          </a:blip>
          <a:srcRect/>
          <a:stretch>
            <a:fillRect/>
          </a:stretch>
        </p:blipFill>
        <p:spPr bwMode="auto">
          <a:xfrm>
            <a:off x="7086600" y="2667000"/>
            <a:ext cx="381000" cy="381000"/>
          </a:xfrm>
          <a:prstGeom prst="rect">
            <a:avLst/>
          </a:prstGeom>
          <a:noFill/>
          <a:ln>
            <a:noFill/>
          </a:ln>
        </p:spPr>
      </p:pic>
    </p:spTree>
    <p:extLst>
      <p:ext uri="{BB962C8B-B14F-4D97-AF65-F5344CB8AC3E}">
        <p14:creationId xmlns:p14="http://schemas.microsoft.com/office/powerpoint/2010/main" val="419140679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884E5CB-5743-4E46-85D0-DE18194E7C0B}"/>
              </a:ext>
            </a:extLst>
          </p:cNvPr>
          <p:cNvSpPr/>
          <p:nvPr/>
        </p:nvSpPr>
        <p:spPr>
          <a:xfrm>
            <a:off x="7652657" y="6248400"/>
            <a:ext cx="1186543" cy="215444"/>
          </a:xfrm>
          <a:prstGeom prst="rect">
            <a:avLst/>
          </a:prstGeom>
        </p:spPr>
        <p:txBody>
          <a:bodyPr wrap="none">
            <a:spAutoFit/>
          </a:bodyPr>
          <a:lstStyle/>
          <a:p>
            <a:r>
              <a:rPr lang="en-US" sz="800" b="1" dirty="0">
                <a:solidFill>
                  <a:schemeClr val="bg1"/>
                </a:solidFill>
                <a:latin typeface="Calibri" panose="020F0502020204030204" pitchFamily="34" charset="0"/>
                <a:cs typeface="Calibri" panose="020F0502020204030204" pitchFamily="34" charset="0"/>
              </a:rPr>
              <a:t>Photo courtesy of USGS</a:t>
            </a:r>
            <a:endParaRPr lang="en-US" sz="800" dirty="0">
              <a:solidFill>
                <a:schemeClr val="bg1"/>
              </a:solidFill>
              <a:latin typeface="Calibri" panose="020F0502020204030204" pitchFamily="34" charset="0"/>
              <a:cs typeface="Calibri" panose="020F0502020204030204" pitchFamily="34" charset="0"/>
            </a:endParaRPr>
          </a:p>
        </p:txBody>
      </p:sp>
      <p:sp>
        <p:nvSpPr>
          <p:cNvPr id="6" name="Title 1"/>
          <p:cNvSpPr>
            <a:spLocks noGrp="1"/>
          </p:cNvSpPr>
          <p:nvPr>
            <p:ph type="title"/>
          </p:nvPr>
        </p:nvSpPr>
        <p:spPr>
          <a:xfrm>
            <a:off x="685800" y="381000"/>
            <a:ext cx="8001000" cy="990600"/>
          </a:xfrm>
        </p:spPr>
        <p:txBody>
          <a:bodyPr/>
          <a:lstStyle/>
          <a:p>
            <a:r>
              <a:rPr lang="en-US" dirty="0"/>
              <a:t>What about the Three Cities?</a:t>
            </a:r>
          </a:p>
        </p:txBody>
      </p:sp>
      <p:sp>
        <p:nvSpPr>
          <p:cNvPr id="7" name="TextBox 6"/>
          <p:cNvSpPr txBox="1"/>
          <p:nvPr/>
        </p:nvSpPr>
        <p:spPr>
          <a:xfrm>
            <a:off x="762000" y="1219200"/>
            <a:ext cx="7543800" cy="1384995"/>
          </a:xfrm>
          <a:prstGeom prst="rect">
            <a:avLst/>
          </a:prstGeom>
          <a:noFill/>
        </p:spPr>
        <p:txBody>
          <a:bodyPr wrap="square" rtlCol="0">
            <a:spAutoFit/>
          </a:bodyPr>
          <a:lstStyle/>
          <a:p>
            <a:r>
              <a:rPr lang="en-US" sz="2800" dirty="0">
                <a:latin typeface="Calibri" pitchFamily="34" charset="0"/>
              </a:rPr>
              <a:t>How does the story relate to the temperature variations between San Francisco, Colorado Springs, and St. Louis?</a:t>
            </a:r>
          </a:p>
        </p:txBody>
      </p:sp>
      <p:pic>
        <p:nvPicPr>
          <p:cNvPr id="8" name="Picture 7" descr="S:\Production\Art Files--Final\RESPECT-MSPCP\Suns Effect on Climate\STLA2.ECS.TE.L1.002.jpg"/>
          <p:cNvPicPr/>
          <p:nvPr/>
        </p:nvPicPr>
        <p:blipFill rotWithShape="1">
          <a:blip r:embed="rId3" cstate="screen">
            <a:extLst>
              <a:ext uri="{28A0092B-C50C-407E-A947-70E740481C1C}">
                <a14:useLocalDpi xmlns:a14="http://schemas.microsoft.com/office/drawing/2010/main"/>
              </a:ext>
            </a:extLst>
          </a:blip>
          <a:srcRect/>
          <a:stretch/>
        </p:blipFill>
        <p:spPr bwMode="auto">
          <a:xfrm>
            <a:off x="914400" y="2819400"/>
            <a:ext cx="7315200" cy="3429000"/>
          </a:xfrm>
          <a:prstGeom prst="rect">
            <a:avLst/>
          </a:prstGeom>
          <a:noFill/>
          <a:ln>
            <a:noFill/>
          </a:ln>
          <a:extLst>
            <a:ext uri="{53640926-AAD7-44D8-BBD7-CCE9431645EC}">
              <a14:shadowObscured xmlns:a14="http://schemas.microsoft.com/office/drawing/2010/main"/>
            </a:ext>
          </a:extLst>
        </p:spPr>
      </p:pic>
      <p:sp>
        <p:nvSpPr>
          <p:cNvPr id="1027" name="5-Point Star 5"/>
          <p:cNvSpPr>
            <a:spLocks/>
          </p:cNvSpPr>
          <p:nvPr/>
        </p:nvSpPr>
        <p:spPr bwMode="auto">
          <a:xfrm>
            <a:off x="1143000" y="3962400"/>
            <a:ext cx="307975" cy="284163"/>
          </a:xfrm>
          <a:custGeom>
            <a:avLst/>
            <a:gdLst>
              <a:gd name="T0" fmla="*/ 0 w 308610"/>
              <a:gd name="T1" fmla="*/ 108661 h 284480"/>
              <a:gd name="T2" fmla="*/ 117879 w 308610"/>
              <a:gd name="T3" fmla="*/ 108662 h 284480"/>
              <a:gd name="T4" fmla="*/ 154305 w 308610"/>
              <a:gd name="T5" fmla="*/ 0 h 284480"/>
              <a:gd name="T6" fmla="*/ 190731 w 308610"/>
              <a:gd name="T7" fmla="*/ 108662 h 284480"/>
              <a:gd name="T8" fmla="*/ 308610 w 308610"/>
              <a:gd name="T9" fmla="*/ 108661 h 284480"/>
              <a:gd name="T10" fmla="*/ 213243 w 308610"/>
              <a:gd name="T11" fmla="*/ 175818 h 284480"/>
              <a:gd name="T12" fmla="*/ 249671 w 308610"/>
              <a:gd name="T13" fmla="*/ 284479 h 284480"/>
              <a:gd name="T14" fmla="*/ 154305 w 308610"/>
              <a:gd name="T15" fmla="*/ 217322 h 284480"/>
              <a:gd name="T16" fmla="*/ 58939 w 308610"/>
              <a:gd name="T17" fmla="*/ 284479 h 284480"/>
              <a:gd name="T18" fmla="*/ 95367 w 308610"/>
              <a:gd name="T19" fmla="*/ 175818 h 284480"/>
              <a:gd name="T20" fmla="*/ 0 w 308610"/>
              <a:gd name="T21" fmla="*/ 108661 h 28448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08610" h="284480">
                <a:moveTo>
                  <a:pt x="0" y="108661"/>
                </a:moveTo>
                <a:lnTo>
                  <a:pt x="117879" y="108662"/>
                </a:lnTo>
                <a:lnTo>
                  <a:pt x="154305" y="0"/>
                </a:lnTo>
                <a:lnTo>
                  <a:pt x="190731" y="108662"/>
                </a:lnTo>
                <a:lnTo>
                  <a:pt x="308610" y="108661"/>
                </a:lnTo>
                <a:lnTo>
                  <a:pt x="213243" y="175818"/>
                </a:lnTo>
                <a:lnTo>
                  <a:pt x="249671" y="284479"/>
                </a:lnTo>
                <a:lnTo>
                  <a:pt x="154305" y="217322"/>
                </a:lnTo>
                <a:lnTo>
                  <a:pt x="58939" y="284479"/>
                </a:lnTo>
                <a:lnTo>
                  <a:pt x="95367" y="175818"/>
                </a:lnTo>
                <a:lnTo>
                  <a:pt x="0" y="108661"/>
                </a:lnTo>
                <a:close/>
              </a:path>
            </a:pathLst>
          </a:custGeom>
          <a:solidFill>
            <a:srgbClr val="FFFF00"/>
          </a:solidFill>
          <a:ln w="9525">
            <a:solidFill>
              <a:srgbClr val="000000"/>
            </a:solidFill>
            <a:round/>
            <a:headEnd/>
            <a:tailEnd/>
          </a:ln>
        </p:spPr>
        <p:txBody>
          <a:bodyPr vert="horz" wrap="square" lIns="91440" tIns="45720" rIns="91440" bIns="45720" numCol="1" anchor="ctr" anchorCtr="0" compatLnSpc="1">
            <a:prstTxWarp prst="textNoShape">
              <a:avLst/>
            </a:prstTxWarp>
          </a:bodyPr>
          <a:lstStyle/>
          <a:p>
            <a:endParaRPr lang="en-US"/>
          </a:p>
        </p:txBody>
      </p:sp>
      <p:sp>
        <p:nvSpPr>
          <p:cNvPr id="1028" name="5-Point Star 3"/>
          <p:cNvSpPr>
            <a:spLocks/>
          </p:cNvSpPr>
          <p:nvPr/>
        </p:nvSpPr>
        <p:spPr bwMode="auto">
          <a:xfrm>
            <a:off x="3124200" y="4114800"/>
            <a:ext cx="309563" cy="284163"/>
          </a:xfrm>
          <a:custGeom>
            <a:avLst/>
            <a:gdLst>
              <a:gd name="T0" fmla="*/ 0 w 308610"/>
              <a:gd name="T1" fmla="*/ 108661 h 284480"/>
              <a:gd name="T2" fmla="*/ 117879 w 308610"/>
              <a:gd name="T3" fmla="*/ 108662 h 284480"/>
              <a:gd name="T4" fmla="*/ 154305 w 308610"/>
              <a:gd name="T5" fmla="*/ 0 h 284480"/>
              <a:gd name="T6" fmla="*/ 190731 w 308610"/>
              <a:gd name="T7" fmla="*/ 108662 h 284480"/>
              <a:gd name="T8" fmla="*/ 308610 w 308610"/>
              <a:gd name="T9" fmla="*/ 108661 h 284480"/>
              <a:gd name="T10" fmla="*/ 213243 w 308610"/>
              <a:gd name="T11" fmla="*/ 175818 h 284480"/>
              <a:gd name="T12" fmla="*/ 249671 w 308610"/>
              <a:gd name="T13" fmla="*/ 284479 h 284480"/>
              <a:gd name="T14" fmla="*/ 154305 w 308610"/>
              <a:gd name="T15" fmla="*/ 217322 h 284480"/>
              <a:gd name="T16" fmla="*/ 58939 w 308610"/>
              <a:gd name="T17" fmla="*/ 284479 h 284480"/>
              <a:gd name="T18" fmla="*/ 95367 w 308610"/>
              <a:gd name="T19" fmla="*/ 175818 h 284480"/>
              <a:gd name="T20" fmla="*/ 0 w 308610"/>
              <a:gd name="T21" fmla="*/ 108661 h 28448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08610" h="284480">
                <a:moveTo>
                  <a:pt x="0" y="108661"/>
                </a:moveTo>
                <a:lnTo>
                  <a:pt x="117879" y="108662"/>
                </a:lnTo>
                <a:lnTo>
                  <a:pt x="154305" y="0"/>
                </a:lnTo>
                <a:lnTo>
                  <a:pt x="190731" y="108662"/>
                </a:lnTo>
                <a:lnTo>
                  <a:pt x="308610" y="108661"/>
                </a:lnTo>
                <a:lnTo>
                  <a:pt x="213243" y="175818"/>
                </a:lnTo>
                <a:lnTo>
                  <a:pt x="249671" y="284479"/>
                </a:lnTo>
                <a:lnTo>
                  <a:pt x="154305" y="217322"/>
                </a:lnTo>
                <a:lnTo>
                  <a:pt x="58939" y="284479"/>
                </a:lnTo>
                <a:lnTo>
                  <a:pt x="95367" y="175818"/>
                </a:lnTo>
                <a:lnTo>
                  <a:pt x="0" y="108661"/>
                </a:lnTo>
                <a:close/>
              </a:path>
            </a:pathLst>
          </a:custGeom>
          <a:solidFill>
            <a:srgbClr val="FFFF00"/>
          </a:solidFill>
          <a:ln w="9525">
            <a:solidFill>
              <a:srgbClr val="000000"/>
            </a:solidFill>
            <a:round/>
            <a:headEnd/>
            <a:tailEnd/>
          </a:ln>
        </p:spPr>
        <p:txBody>
          <a:bodyPr vert="horz" wrap="square" lIns="91440" tIns="45720" rIns="91440" bIns="45720" numCol="1" anchor="ctr" anchorCtr="0" compatLnSpc="1">
            <a:prstTxWarp prst="textNoShape">
              <a:avLst/>
            </a:prstTxWarp>
          </a:bodyPr>
          <a:lstStyle/>
          <a:p>
            <a:endParaRPr lang="en-US"/>
          </a:p>
        </p:txBody>
      </p:sp>
      <p:sp>
        <p:nvSpPr>
          <p:cNvPr id="1029" name="5-Point Star 4"/>
          <p:cNvSpPr>
            <a:spLocks/>
          </p:cNvSpPr>
          <p:nvPr/>
        </p:nvSpPr>
        <p:spPr bwMode="auto">
          <a:xfrm>
            <a:off x="4800600" y="4114800"/>
            <a:ext cx="309563" cy="284163"/>
          </a:xfrm>
          <a:custGeom>
            <a:avLst/>
            <a:gdLst>
              <a:gd name="T0" fmla="*/ 0 w 308610"/>
              <a:gd name="T1" fmla="*/ 108661 h 284480"/>
              <a:gd name="T2" fmla="*/ 117879 w 308610"/>
              <a:gd name="T3" fmla="*/ 108662 h 284480"/>
              <a:gd name="T4" fmla="*/ 154305 w 308610"/>
              <a:gd name="T5" fmla="*/ 0 h 284480"/>
              <a:gd name="T6" fmla="*/ 190731 w 308610"/>
              <a:gd name="T7" fmla="*/ 108662 h 284480"/>
              <a:gd name="T8" fmla="*/ 308610 w 308610"/>
              <a:gd name="T9" fmla="*/ 108661 h 284480"/>
              <a:gd name="T10" fmla="*/ 213243 w 308610"/>
              <a:gd name="T11" fmla="*/ 175818 h 284480"/>
              <a:gd name="T12" fmla="*/ 249671 w 308610"/>
              <a:gd name="T13" fmla="*/ 284479 h 284480"/>
              <a:gd name="T14" fmla="*/ 154305 w 308610"/>
              <a:gd name="T15" fmla="*/ 217322 h 284480"/>
              <a:gd name="T16" fmla="*/ 58939 w 308610"/>
              <a:gd name="T17" fmla="*/ 284479 h 284480"/>
              <a:gd name="T18" fmla="*/ 95367 w 308610"/>
              <a:gd name="T19" fmla="*/ 175818 h 284480"/>
              <a:gd name="T20" fmla="*/ 0 w 308610"/>
              <a:gd name="T21" fmla="*/ 108661 h 28448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08610" h="284480">
                <a:moveTo>
                  <a:pt x="0" y="108661"/>
                </a:moveTo>
                <a:lnTo>
                  <a:pt x="117879" y="108662"/>
                </a:lnTo>
                <a:lnTo>
                  <a:pt x="154305" y="0"/>
                </a:lnTo>
                <a:lnTo>
                  <a:pt x="190731" y="108662"/>
                </a:lnTo>
                <a:lnTo>
                  <a:pt x="308610" y="108661"/>
                </a:lnTo>
                <a:lnTo>
                  <a:pt x="213243" y="175818"/>
                </a:lnTo>
                <a:lnTo>
                  <a:pt x="249671" y="284479"/>
                </a:lnTo>
                <a:lnTo>
                  <a:pt x="154305" y="217322"/>
                </a:lnTo>
                <a:lnTo>
                  <a:pt x="58939" y="284479"/>
                </a:lnTo>
                <a:lnTo>
                  <a:pt x="95367" y="175818"/>
                </a:lnTo>
                <a:lnTo>
                  <a:pt x="0" y="108661"/>
                </a:lnTo>
                <a:close/>
              </a:path>
            </a:pathLst>
          </a:custGeom>
          <a:solidFill>
            <a:srgbClr val="FFFF00"/>
          </a:solidFill>
          <a:ln w="9525">
            <a:solidFill>
              <a:srgbClr val="000000"/>
            </a:solidFill>
            <a:round/>
            <a:headEnd/>
            <a:tailEnd/>
          </a:ln>
        </p:spPr>
        <p:txBody>
          <a:bodyPr vert="horz" wrap="square" lIns="91440" tIns="45720" rIns="91440" bIns="45720" numCol="1" anchor="ctr" anchorCtr="0" compatLnSpc="1">
            <a:prstTxWarp prst="textNoShape">
              <a:avLst/>
            </a:prstTxWarp>
          </a:bodyPr>
          <a:lstStyle/>
          <a:p>
            <a:endParaRPr lang="en-US"/>
          </a:p>
        </p:txBody>
      </p:sp>
    </p:spTree>
    <p:extLst>
      <p:ext uri="{BB962C8B-B14F-4D97-AF65-F5344CB8AC3E}">
        <p14:creationId xmlns:p14="http://schemas.microsoft.com/office/powerpoint/2010/main" val="153455140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81000"/>
            <a:ext cx="8077200" cy="990600"/>
          </a:xfrm>
        </p:spPr>
        <p:txBody>
          <a:bodyPr>
            <a:normAutofit/>
          </a:bodyPr>
          <a:lstStyle/>
          <a:p>
            <a:r>
              <a:rPr lang="en-US" dirty="0"/>
              <a:t>Use and Apply What You’ve Learned	</a:t>
            </a:r>
          </a:p>
        </p:txBody>
      </p:sp>
      <p:sp>
        <p:nvSpPr>
          <p:cNvPr id="5" name="Content Placeholder 4"/>
          <p:cNvSpPr>
            <a:spLocks noGrp="1"/>
          </p:cNvSpPr>
          <p:nvPr>
            <p:ph idx="1"/>
          </p:nvPr>
        </p:nvSpPr>
        <p:spPr>
          <a:xfrm>
            <a:off x="685800" y="1295400"/>
            <a:ext cx="8001000" cy="5105400"/>
          </a:xfrm>
        </p:spPr>
        <p:txBody>
          <a:bodyPr/>
          <a:lstStyle/>
          <a:p>
            <a:pPr marL="0" indent="0">
              <a:spcBef>
                <a:spcPts val="1200"/>
              </a:spcBef>
              <a:buNone/>
            </a:pPr>
            <a:r>
              <a:rPr lang="en-US" sz="2800" dirty="0"/>
              <a:t>Do you think that weather patterns are similar or different in Pomona, California; Hiroshima, Japan; and Casablanca, Morocco?</a:t>
            </a:r>
          </a:p>
          <a:p>
            <a:pPr marL="731520" indent="-365760">
              <a:spcBef>
                <a:spcPts val="1200"/>
              </a:spcBef>
            </a:pPr>
            <a:r>
              <a:rPr lang="en-US" sz="2800" dirty="0"/>
              <a:t>Discuss this question with an elbow partner. Consider as many factors as you can.</a:t>
            </a:r>
          </a:p>
          <a:p>
            <a:pPr marL="731520" indent="-365760">
              <a:spcBef>
                <a:spcPts val="1200"/>
              </a:spcBef>
            </a:pPr>
            <a:r>
              <a:rPr lang="en-US" sz="2800" dirty="0"/>
              <a:t>Develop a claim and support it with evidence. </a:t>
            </a:r>
            <a:br>
              <a:rPr lang="en-US" sz="2800" dirty="0"/>
            </a:br>
            <a:r>
              <a:rPr lang="en-US" sz="2800" dirty="0"/>
              <a:t>Be prepared to share your claim, evidence, and reasoning with the group.</a:t>
            </a:r>
          </a:p>
          <a:p>
            <a:pPr marL="731520" indent="-365760">
              <a:spcBef>
                <a:spcPts val="1200"/>
              </a:spcBef>
            </a:pPr>
            <a:r>
              <a:rPr lang="en-US" sz="2800" dirty="0"/>
              <a:t>You may use any available resources, including the Internet, the lesson content background document, and a globe or world map.</a:t>
            </a:r>
          </a:p>
        </p:txBody>
      </p:sp>
    </p:spTree>
    <p:extLst>
      <p:ext uri="{BB962C8B-B14F-4D97-AF65-F5344CB8AC3E}">
        <p14:creationId xmlns:p14="http://schemas.microsoft.com/office/powerpoint/2010/main" val="177092376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85800"/>
            <a:ext cx="8077200" cy="990600"/>
          </a:xfrm>
        </p:spPr>
        <p:txBody>
          <a:bodyPr>
            <a:noAutofit/>
          </a:bodyPr>
          <a:lstStyle/>
          <a:p>
            <a:r>
              <a:rPr lang="en-US" dirty="0"/>
              <a:t>Reflect: Content Deepening Focus Question 1</a:t>
            </a:r>
          </a:p>
        </p:txBody>
      </p:sp>
      <p:sp>
        <p:nvSpPr>
          <p:cNvPr id="3" name="Content Placeholder 2"/>
          <p:cNvSpPr>
            <a:spLocks noGrp="1"/>
          </p:cNvSpPr>
          <p:nvPr>
            <p:ph idx="1"/>
          </p:nvPr>
        </p:nvSpPr>
        <p:spPr>
          <a:xfrm>
            <a:off x="609600" y="1905000"/>
            <a:ext cx="8001000" cy="4572000"/>
          </a:xfrm>
        </p:spPr>
        <p:txBody>
          <a:bodyPr/>
          <a:lstStyle/>
          <a:p>
            <a:pPr marL="0" indent="0">
              <a:spcBef>
                <a:spcPts val="0"/>
              </a:spcBef>
              <a:buNone/>
            </a:pPr>
            <a:r>
              <a:rPr lang="en-US" sz="3200" dirty="0"/>
              <a:t>Why isn’t weather the same everywhere all of the time? </a:t>
            </a:r>
          </a:p>
          <a:p>
            <a:endParaRPr lang="en-US" dirty="0"/>
          </a:p>
        </p:txBody>
      </p:sp>
    </p:spTree>
    <p:extLst>
      <p:ext uri="{BB962C8B-B14F-4D97-AF65-F5344CB8AC3E}">
        <p14:creationId xmlns:p14="http://schemas.microsoft.com/office/powerpoint/2010/main" val="19356705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33400"/>
            <a:ext cx="7848600" cy="990600"/>
          </a:xfrm>
        </p:spPr>
        <p:txBody>
          <a:bodyPr>
            <a:noAutofit/>
          </a:bodyPr>
          <a:lstStyle/>
          <a:p>
            <a:pPr lvl="0"/>
            <a:br>
              <a:rPr lang="en-US" sz="3600" dirty="0"/>
            </a:br>
            <a:r>
              <a:rPr lang="en-US" dirty="0"/>
              <a:t>Unit Central Questions</a:t>
            </a:r>
            <a:br>
              <a:rPr lang="en-US" sz="3600" dirty="0"/>
            </a:br>
            <a:endParaRPr lang="en-US" sz="3600" dirty="0"/>
          </a:p>
        </p:txBody>
      </p:sp>
      <p:sp>
        <p:nvSpPr>
          <p:cNvPr id="4" name="Rectangle 3"/>
          <p:cNvSpPr txBox="1">
            <a:spLocks noChangeArrowheads="1"/>
          </p:cNvSpPr>
          <p:nvPr/>
        </p:nvSpPr>
        <p:spPr bwMode="auto">
          <a:xfrm>
            <a:off x="914400" y="1600200"/>
            <a:ext cx="7391400" cy="1752600"/>
          </a:xfrm>
          <a:prstGeom prst="rect">
            <a:avLst/>
          </a:prstGeom>
          <a:noFill/>
          <a:ln w="76200" cmpd="dbl">
            <a:solidFill>
              <a:schemeClr val="tx1"/>
            </a:solidFill>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rmAutofit/>
          </a:bodyPr>
          <a:lstStyle/>
          <a:p>
            <a:pPr marL="0" marR="0" lvl="0" indent="0" algn="ctr" defTabSz="914400" rtl="0" eaLnBrk="0" fontAlgn="auto" latinLnBrk="0" hangingPunct="0">
              <a:lnSpc>
                <a:spcPct val="100000"/>
              </a:lnSpc>
              <a:spcBef>
                <a:spcPts val="1200"/>
              </a:spcBef>
              <a:spcAft>
                <a:spcPts val="0"/>
              </a:spcAft>
              <a:buClr>
                <a:schemeClr val="accent1"/>
              </a:buClr>
              <a:buSzPct val="85000"/>
              <a:buFont typeface="Arial" charset="0"/>
              <a:buNone/>
              <a:tabLst/>
              <a:defRPr/>
            </a:pPr>
            <a:endParaRPr kumimoji="0" lang="en-US" sz="1200" b="0" i="0" u="none" strike="noStrike" kern="1200" cap="none" spc="0" normalizeH="0" baseline="0" noProof="0" dirty="0">
              <a:ln>
                <a:noFill/>
              </a:ln>
              <a:solidFill>
                <a:schemeClr val="tx1"/>
              </a:solidFill>
              <a:effectLst/>
              <a:uLnTx/>
              <a:uFillTx/>
              <a:latin typeface="Calibri" panose="020F0502020204030204" pitchFamily="34" charset="0"/>
              <a:ea typeface="+mn-ea"/>
              <a:cs typeface="+mn-cs"/>
            </a:endParaRPr>
          </a:p>
          <a:p>
            <a:pPr lvl="0" algn="ctr" eaLnBrk="0" hangingPunct="0">
              <a:lnSpc>
                <a:spcPct val="110000"/>
              </a:lnSpc>
              <a:spcBef>
                <a:spcPts val="300"/>
              </a:spcBef>
              <a:buClr>
                <a:schemeClr val="accent1"/>
              </a:buClr>
              <a:buSzPct val="85000"/>
              <a:defRPr/>
            </a:pPr>
            <a:r>
              <a:rPr kumimoji="0" lang="en-US" sz="3200" b="0" i="0" u="none" strike="noStrike" kern="1200" cap="none" spc="0" normalizeH="0" baseline="0" noProof="0" dirty="0">
                <a:ln>
                  <a:noFill/>
                </a:ln>
                <a:solidFill>
                  <a:schemeClr val="tx1"/>
                </a:solidFill>
                <a:effectLst/>
                <a:uLnTx/>
                <a:uFillTx/>
                <a:latin typeface="Calibri" panose="020F0502020204030204" pitchFamily="34" charset="0"/>
                <a:ea typeface="+mn-ea"/>
                <a:cs typeface="+mn-cs"/>
              </a:rPr>
              <a:t>Is </a:t>
            </a:r>
            <a:r>
              <a:rPr lang="en-US" sz="3200" dirty="0">
                <a:latin typeface="Calibri" pitchFamily="34" charset="0"/>
              </a:rPr>
              <a:t>weather the same everywhere </a:t>
            </a:r>
            <a:br>
              <a:rPr lang="en-US" sz="3200" dirty="0">
                <a:latin typeface="Calibri" pitchFamily="34" charset="0"/>
              </a:rPr>
            </a:br>
            <a:r>
              <a:rPr lang="en-US" sz="3200" dirty="0">
                <a:latin typeface="Calibri" pitchFamily="34" charset="0"/>
              </a:rPr>
              <a:t>all of the time? How do you know</a:t>
            </a:r>
            <a:r>
              <a:rPr kumimoji="0" lang="en-US" sz="3200" b="0" i="0" u="none" strike="noStrike" kern="1200" cap="none" spc="0" normalizeH="0" baseline="0" noProof="0" dirty="0">
                <a:ln>
                  <a:noFill/>
                </a:ln>
                <a:solidFill>
                  <a:schemeClr val="tx1"/>
                </a:solidFill>
                <a:effectLst/>
                <a:uLnTx/>
                <a:uFillTx/>
                <a:latin typeface="Calibri" pitchFamily="34" charset="0"/>
              </a:rPr>
              <a:t>?</a:t>
            </a:r>
          </a:p>
          <a:p>
            <a:pPr marL="182563" marR="0" lvl="0" indent="-182563" algn="l" defTabSz="914400" rtl="0" eaLnBrk="0" fontAlgn="auto" latinLnBrk="0" hangingPunct="0">
              <a:lnSpc>
                <a:spcPct val="100000"/>
              </a:lnSpc>
              <a:spcBef>
                <a:spcPct val="20000"/>
              </a:spcBef>
              <a:spcAft>
                <a:spcPts val="0"/>
              </a:spcAft>
              <a:buClr>
                <a:schemeClr val="accent1"/>
              </a:buClr>
              <a:buSzPct val="85000"/>
              <a:buFont typeface="Arial" charset="0"/>
              <a:buChar char="•"/>
              <a:tabLst/>
              <a:defRPr/>
            </a:pPr>
            <a:endParaRPr kumimoji="0" lang="en-US" sz="2400" b="0" i="0" u="none" strike="noStrike" kern="1200" cap="none" spc="0" normalizeH="0" baseline="0" noProof="0" dirty="0">
              <a:ln>
                <a:noFill/>
              </a:ln>
              <a:solidFill>
                <a:schemeClr val="tx1"/>
              </a:solidFill>
              <a:effectLst/>
              <a:uLnTx/>
              <a:uFillTx/>
              <a:latin typeface="Calibri" panose="020F0502020204030204" pitchFamily="34" charset="0"/>
              <a:ea typeface="+mn-ea"/>
              <a:cs typeface="+mn-cs"/>
            </a:endParaRPr>
          </a:p>
          <a:p>
            <a:pPr marL="182563" marR="0" lvl="0" indent="-182563" algn="l" defTabSz="914400" rtl="0" eaLnBrk="0" fontAlgn="base" latinLnBrk="0" hangingPunct="0">
              <a:lnSpc>
                <a:spcPct val="100000"/>
              </a:lnSpc>
              <a:spcBef>
                <a:spcPct val="20000"/>
              </a:spcBef>
              <a:spcAft>
                <a:spcPct val="0"/>
              </a:spcAft>
              <a:buClr>
                <a:schemeClr val="accent1"/>
              </a:buClr>
              <a:buSzPct val="85000"/>
              <a:buFont typeface="Arial" charset="0"/>
              <a:buChar char="•"/>
              <a:tabLst/>
              <a:defRPr/>
            </a:pPr>
            <a:endParaRPr kumimoji="0" lang="en-US" altLang="en-US" sz="2400" b="0" i="0" u="none" strike="noStrike" kern="1200" cap="none" spc="0" normalizeH="0" baseline="0" noProof="0" dirty="0">
              <a:ln>
                <a:noFill/>
              </a:ln>
              <a:solidFill>
                <a:schemeClr val="tx1"/>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48673933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3"/>
          <p:cNvSpPr>
            <a:spLocks noGrp="1"/>
          </p:cNvSpPr>
          <p:nvPr>
            <p:ph type="ctrTitle"/>
          </p:nvPr>
        </p:nvSpPr>
        <p:spPr>
          <a:xfrm>
            <a:off x="914400" y="990600"/>
            <a:ext cx="6781800" cy="2133600"/>
          </a:xfrm>
        </p:spPr>
        <p:txBody>
          <a:bodyPr/>
          <a:lstStyle/>
          <a:p>
            <a:pPr algn="ctr" eaLnBrk="1" hangingPunct="1"/>
            <a:r>
              <a:rPr lang="en-US" altLang="en-US" dirty="0"/>
              <a:t>Presenting Data</a:t>
            </a:r>
          </a:p>
        </p:txBody>
      </p:sp>
      <p:sp>
        <p:nvSpPr>
          <p:cNvPr id="3075" name="Subtitle 4"/>
          <p:cNvSpPr>
            <a:spLocks noGrp="1"/>
          </p:cNvSpPr>
          <p:nvPr>
            <p:ph type="subTitle" idx="1"/>
          </p:nvPr>
        </p:nvSpPr>
        <p:spPr>
          <a:xfrm>
            <a:off x="990600" y="3505200"/>
            <a:ext cx="6400800" cy="1752600"/>
          </a:xfrm>
        </p:spPr>
        <p:txBody>
          <a:bodyPr/>
          <a:lstStyle/>
          <a:p>
            <a:pPr algn="ctr" eaLnBrk="1" hangingPunct="1"/>
            <a:r>
              <a:rPr lang="en-US" altLang="en-US" dirty="0"/>
              <a:t>Dr. Laurie Riggs</a:t>
            </a:r>
          </a:p>
          <a:p>
            <a:pPr algn="ctr" eaLnBrk="1" hangingPunct="1"/>
            <a:r>
              <a:rPr lang="en-US" altLang="en-US" dirty="0"/>
              <a:t>Lriggs@cpp.edu</a:t>
            </a:r>
          </a:p>
        </p:txBody>
      </p:sp>
      <p:sp>
        <p:nvSpPr>
          <p:cNvPr id="3077" name="AutoShape 4" descr="Image result for graphs"/>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pic>
        <p:nvPicPr>
          <p:cNvPr id="2" name="Picture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20463025">
            <a:off x="186200" y="750995"/>
            <a:ext cx="2619277" cy="1583906"/>
          </a:xfrm>
          <a:prstGeom prst="rect">
            <a:avLst/>
          </a:prstGeom>
        </p:spPr>
      </p:pic>
      <p:pic>
        <p:nvPicPr>
          <p:cNvPr id="3" name="Picture 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997766">
            <a:off x="5882057" y="749252"/>
            <a:ext cx="2804076" cy="1577293"/>
          </a:xfrm>
          <a:prstGeom prst="rect">
            <a:avLst/>
          </a:prstGeom>
        </p:spPr>
      </p:pic>
      <p:pic>
        <p:nvPicPr>
          <p:cNvPr id="4" name="Picture 3"/>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rot="447716">
            <a:off x="5402605" y="4628351"/>
            <a:ext cx="3297745" cy="1271588"/>
          </a:xfrm>
          <a:prstGeom prst="rect">
            <a:avLst/>
          </a:prstGeom>
        </p:spPr>
      </p:pic>
      <p:pic>
        <p:nvPicPr>
          <p:cNvPr id="5" name="Picture 4"/>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rot="21182813">
            <a:off x="557753" y="4479680"/>
            <a:ext cx="2361144" cy="1804696"/>
          </a:xfrm>
          <a:prstGeom prst="rect">
            <a:avLst/>
          </a:prstGeom>
        </p:spPr>
      </p:pic>
      <p:sp>
        <p:nvSpPr>
          <p:cNvPr id="6" name="TextBox 5"/>
          <p:cNvSpPr txBox="1"/>
          <p:nvPr/>
        </p:nvSpPr>
        <p:spPr>
          <a:xfrm rot="20549064">
            <a:off x="1909156" y="2007275"/>
            <a:ext cx="1219200" cy="215444"/>
          </a:xfrm>
          <a:prstGeom prst="rect">
            <a:avLst/>
          </a:prstGeom>
          <a:noFill/>
        </p:spPr>
        <p:txBody>
          <a:bodyPr wrap="square" rtlCol="0">
            <a:spAutoFit/>
          </a:bodyPr>
          <a:lstStyle/>
          <a:p>
            <a:r>
              <a:rPr lang="en-US" sz="800" dirty="0">
                <a:latin typeface="Calibri" panose="020F0502020204030204" pitchFamily="34" charset="0"/>
                <a:cs typeface="Calibri" panose="020F0502020204030204" pitchFamily="34" charset="0"/>
              </a:rPr>
              <a:t>Courtesy of Pixabay.com</a:t>
            </a:r>
          </a:p>
        </p:txBody>
      </p:sp>
      <p:sp>
        <p:nvSpPr>
          <p:cNvPr id="15" name="TextBox 14"/>
          <p:cNvSpPr txBox="1"/>
          <p:nvPr/>
        </p:nvSpPr>
        <p:spPr>
          <a:xfrm rot="1088245">
            <a:off x="7242245" y="2470414"/>
            <a:ext cx="1219200" cy="215444"/>
          </a:xfrm>
          <a:prstGeom prst="rect">
            <a:avLst/>
          </a:prstGeom>
          <a:noFill/>
        </p:spPr>
        <p:txBody>
          <a:bodyPr wrap="square" rtlCol="0">
            <a:spAutoFit/>
          </a:bodyPr>
          <a:lstStyle/>
          <a:p>
            <a:r>
              <a:rPr lang="en-US" sz="800" dirty="0">
                <a:latin typeface="Calibri" panose="020F0502020204030204" pitchFamily="34" charset="0"/>
                <a:cs typeface="Calibri" panose="020F0502020204030204" pitchFamily="34" charset="0"/>
              </a:rPr>
              <a:t>Courtesy of Pixabay.com</a:t>
            </a:r>
          </a:p>
        </p:txBody>
      </p:sp>
      <p:sp>
        <p:nvSpPr>
          <p:cNvPr id="16" name="TextBox 15"/>
          <p:cNvSpPr txBox="1"/>
          <p:nvPr/>
        </p:nvSpPr>
        <p:spPr>
          <a:xfrm rot="21141306">
            <a:off x="1837712" y="6176139"/>
            <a:ext cx="1219200" cy="215444"/>
          </a:xfrm>
          <a:prstGeom prst="rect">
            <a:avLst/>
          </a:prstGeom>
          <a:noFill/>
        </p:spPr>
        <p:txBody>
          <a:bodyPr wrap="square" rtlCol="0">
            <a:spAutoFit/>
          </a:bodyPr>
          <a:lstStyle/>
          <a:p>
            <a:r>
              <a:rPr lang="en-US" sz="800" dirty="0">
                <a:latin typeface="Calibri" panose="020F0502020204030204" pitchFamily="34" charset="0"/>
                <a:cs typeface="Calibri" panose="020F0502020204030204" pitchFamily="34" charset="0"/>
              </a:rPr>
              <a:t>Courtesy of Pixabay.com</a:t>
            </a:r>
          </a:p>
        </p:txBody>
      </p:sp>
      <p:sp>
        <p:nvSpPr>
          <p:cNvPr id="17" name="TextBox 16"/>
          <p:cNvSpPr txBox="1"/>
          <p:nvPr/>
        </p:nvSpPr>
        <p:spPr>
          <a:xfrm rot="495467">
            <a:off x="7170932" y="5967970"/>
            <a:ext cx="1416000" cy="215444"/>
          </a:xfrm>
          <a:prstGeom prst="rect">
            <a:avLst/>
          </a:prstGeom>
          <a:noFill/>
        </p:spPr>
        <p:txBody>
          <a:bodyPr wrap="square" rtlCol="0">
            <a:spAutoFit/>
          </a:bodyPr>
          <a:lstStyle/>
          <a:p>
            <a:r>
              <a:rPr lang="en-US" sz="800" dirty="0">
                <a:latin typeface="Calibri" panose="020F0502020204030204" pitchFamily="34" charset="0"/>
                <a:cs typeface="Calibri" panose="020F0502020204030204" pitchFamily="34" charset="0"/>
              </a:rPr>
              <a:t>Courtesy of Cal Poly Pomona</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8153400" cy="990600"/>
          </a:xfrm>
        </p:spPr>
        <p:txBody>
          <a:bodyPr/>
          <a:lstStyle/>
          <a:p>
            <a:r>
              <a:rPr lang="en-US" dirty="0"/>
              <a:t>Content Deepening: Focus Question 2</a:t>
            </a:r>
          </a:p>
        </p:txBody>
      </p:sp>
      <p:sp>
        <p:nvSpPr>
          <p:cNvPr id="3" name="Content Placeholder 2"/>
          <p:cNvSpPr>
            <a:spLocks noGrp="1"/>
          </p:cNvSpPr>
          <p:nvPr>
            <p:ph idx="1"/>
          </p:nvPr>
        </p:nvSpPr>
        <p:spPr>
          <a:xfrm>
            <a:off x="609600" y="1600200"/>
            <a:ext cx="8077200" cy="4876800"/>
          </a:xfrm>
        </p:spPr>
        <p:txBody>
          <a:bodyPr>
            <a:normAutofit/>
          </a:bodyPr>
          <a:lstStyle/>
          <a:p>
            <a:pPr marL="0" lvl="0" indent="0">
              <a:buNone/>
            </a:pPr>
            <a:r>
              <a:rPr lang="en-US" sz="3200" dirty="0"/>
              <a:t>Why do we use graphs?</a:t>
            </a:r>
          </a:p>
          <a:p>
            <a:endParaRPr lang="en-US" dirty="0"/>
          </a:p>
        </p:txBody>
      </p:sp>
    </p:spTree>
    <p:extLst>
      <p:ext uri="{BB962C8B-B14F-4D97-AF65-F5344CB8AC3E}">
        <p14:creationId xmlns:p14="http://schemas.microsoft.com/office/powerpoint/2010/main" val="389177087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685800" y="533400"/>
            <a:ext cx="8001000" cy="990600"/>
          </a:xfrm>
        </p:spPr>
        <p:txBody>
          <a:bodyPr/>
          <a:lstStyle/>
          <a:p>
            <a:pPr eaLnBrk="1" hangingPunct="1"/>
            <a:r>
              <a:rPr lang="en-US" altLang="en-US" dirty="0"/>
              <a:t>What Do You Know about Graphs?</a:t>
            </a:r>
          </a:p>
        </p:txBody>
      </p:sp>
      <p:sp>
        <p:nvSpPr>
          <p:cNvPr id="5123" name="Content Placeholder 2"/>
          <p:cNvSpPr>
            <a:spLocks noGrp="1"/>
          </p:cNvSpPr>
          <p:nvPr>
            <p:ph idx="1"/>
          </p:nvPr>
        </p:nvSpPr>
        <p:spPr>
          <a:xfrm>
            <a:off x="762000" y="1600200"/>
            <a:ext cx="8077200" cy="4411662"/>
          </a:xfrm>
        </p:spPr>
        <p:txBody>
          <a:bodyPr/>
          <a:lstStyle/>
          <a:p>
            <a:pPr marL="365760" indent="-365760" eaLnBrk="1" hangingPunct="1">
              <a:spcBef>
                <a:spcPts val="1200"/>
              </a:spcBef>
            </a:pPr>
            <a:r>
              <a:rPr lang="en-US" altLang="en-US" sz="3200" dirty="0"/>
              <a:t>What do you already know about  graphs and why we use them?</a:t>
            </a:r>
          </a:p>
          <a:p>
            <a:pPr marL="365760" indent="-365760" eaLnBrk="1" hangingPunct="1">
              <a:spcBef>
                <a:spcPts val="1200"/>
              </a:spcBef>
            </a:pPr>
            <a:r>
              <a:rPr lang="en-US" altLang="en-US" sz="3200" dirty="0"/>
              <a:t>Is it important to know which type of graph to use and how to read and/or interpret it?</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609600" y="533400"/>
            <a:ext cx="8077200" cy="990600"/>
          </a:xfrm>
        </p:spPr>
        <p:txBody>
          <a:bodyPr/>
          <a:lstStyle/>
          <a:p>
            <a:pPr eaLnBrk="1" hangingPunct="1"/>
            <a:r>
              <a:rPr lang="en-US" dirty="0"/>
              <a:t>Today’s Focus Questions </a:t>
            </a:r>
          </a:p>
        </p:txBody>
      </p:sp>
      <p:sp>
        <p:nvSpPr>
          <p:cNvPr id="9219" name="Rectangle 3"/>
          <p:cNvSpPr>
            <a:spLocks noGrp="1" noChangeArrowheads="1"/>
          </p:cNvSpPr>
          <p:nvPr>
            <p:ph type="body" idx="1"/>
          </p:nvPr>
        </p:nvSpPr>
        <p:spPr>
          <a:xfrm>
            <a:off x="609600" y="1524000"/>
            <a:ext cx="8229600" cy="4953000"/>
          </a:xfrm>
          <a:extLst/>
        </p:spPr>
        <p:txBody>
          <a:bodyPr/>
          <a:lstStyle/>
          <a:p>
            <a:pPr marL="365760" indent="-365760" eaLnBrk="1" hangingPunct="1">
              <a:defRPr/>
            </a:pPr>
            <a:r>
              <a:rPr lang="en-US" sz="3200" dirty="0"/>
              <a:t>Why is it necessary to engage students in using and applying new science ideas in a variety of ways and contexts? </a:t>
            </a:r>
          </a:p>
          <a:p>
            <a:pPr marL="365760" indent="-365760" eaLnBrk="1" hangingPunct="1">
              <a:spcBef>
                <a:spcPts val="600"/>
              </a:spcBef>
              <a:defRPr/>
            </a:pPr>
            <a:r>
              <a:rPr lang="en-US" sz="3200" dirty="0"/>
              <a:t>How will the Student Thinking Lens strategies help you teach the lessons on weather and seasons?</a:t>
            </a:r>
          </a:p>
          <a:p>
            <a:pPr marL="365760" indent="-365760" eaLnBrk="1" hangingPunct="1">
              <a:spcBef>
                <a:spcPts val="600"/>
              </a:spcBef>
              <a:defRPr/>
            </a:pPr>
            <a:r>
              <a:rPr lang="en-US" sz="3200" dirty="0"/>
              <a:t>Why isn’t weather the same everywhere all of the time?</a:t>
            </a:r>
          </a:p>
          <a:p>
            <a:pPr marL="365760" indent="-365760">
              <a:spcBef>
                <a:spcPts val="600"/>
              </a:spcBef>
            </a:pPr>
            <a:r>
              <a:rPr lang="en-US" sz="3200" dirty="0"/>
              <a:t>Why do we use graphs?</a:t>
            </a:r>
          </a:p>
          <a:p>
            <a:pPr marL="365760" indent="-365760">
              <a:spcBef>
                <a:spcPts val="0"/>
              </a:spcBef>
              <a:buNone/>
            </a:pPr>
            <a:endParaRPr lang="en-US" sz="3000" dirty="0"/>
          </a:p>
          <a:p>
            <a:pPr eaLnBrk="1" hangingPunct="1">
              <a:defRPr/>
            </a:pPr>
            <a:endParaRPr lang="en-US" dirty="0"/>
          </a:p>
          <a:p>
            <a:pPr marL="0" indent="0" eaLnBrk="1" hangingPunct="1">
              <a:buNone/>
              <a:defRPr/>
            </a:pPr>
            <a:endParaRPr lang="en-US" sz="2800" dirty="0"/>
          </a:p>
          <a:p>
            <a:pPr marL="0" indent="0" eaLnBrk="1" hangingPunct="1">
              <a:buNone/>
              <a:defRPr/>
            </a:pPr>
            <a:endParaRPr lang="en-US" sz="2800" dirty="0"/>
          </a:p>
          <a:p>
            <a:pPr marL="0" indent="0" eaLnBrk="1" hangingPunct="1">
              <a:buNone/>
              <a:defRPr/>
            </a:pPr>
            <a:endParaRPr lang="en-US" sz="2800" dirty="0"/>
          </a:p>
          <a:p>
            <a:pPr marL="0" indent="0">
              <a:spcBef>
                <a:spcPts val="0"/>
              </a:spcBef>
              <a:spcAft>
                <a:spcPts val="0"/>
              </a:spcAft>
              <a:buFontTx/>
              <a:buNone/>
              <a:tabLst>
                <a:tab pos="457200" algn="l"/>
              </a:tabLst>
              <a:defRPr/>
            </a:pPr>
            <a:endParaRPr lang="en-US" sz="2800" dirty="0">
              <a:highlight>
                <a:srgbClr val="FFFF00"/>
              </a:highlight>
              <a:ea typeface="Times New Roman"/>
              <a:cs typeface="Arial" pitchFamily="34" charset="0"/>
            </a:endParaRPr>
          </a:p>
          <a:p>
            <a:pPr marL="514350" indent="-514350" eaLnBrk="1" hangingPunct="1">
              <a:buFontTx/>
              <a:buAutoNum type="arabicPeriod"/>
              <a:defRPr/>
            </a:pPr>
            <a:endParaRPr lang="en-US" sz="2800" dirty="0"/>
          </a:p>
          <a:p>
            <a:pPr marL="0" indent="0" eaLnBrk="1" hangingPunct="1">
              <a:buFontTx/>
              <a:buNone/>
              <a:defRPr/>
            </a:pPr>
            <a:endParaRPr lang="en-US" sz="2800" dirty="0"/>
          </a:p>
        </p:txBody>
      </p:sp>
    </p:spTree>
    <p:extLst>
      <p:ext uri="{BB962C8B-B14F-4D97-AF65-F5344CB8AC3E}">
        <p14:creationId xmlns:p14="http://schemas.microsoft.com/office/powerpoint/2010/main" val="2414329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21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21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21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685800" y="533400"/>
            <a:ext cx="8001000" cy="990600"/>
          </a:xfrm>
        </p:spPr>
        <p:txBody>
          <a:bodyPr/>
          <a:lstStyle/>
          <a:p>
            <a:pPr eaLnBrk="1" hangingPunct="1"/>
            <a:r>
              <a:rPr lang="en-US" altLang="en-US" dirty="0"/>
              <a:t>What Does This Graph Depict?</a:t>
            </a:r>
          </a:p>
        </p:txBody>
      </p:sp>
      <p:sp>
        <p:nvSpPr>
          <p:cNvPr id="5" name="Rectangle 3">
            <a:extLst>
              <a:ext uri="{FF2B5EF4-FFF2-40B4-BE49-F238E27FC236}">
                <a16:creationId xmlns:a16="http://schemas.microsoft.com/office/drawing/2014/main" id="{05923F27-AB66-4B5C-A788-7F06040A1E86}"/>
              </a:ext>
            </a:extLst>
          </p:cNvPr>
          <p:cNvSpPr txBox="1">
            <a:spLocks noChangeArrowheads="1"/>
          </p:cNvSpPr>
          <p:nvPr/>
        </p:nvSpPr>
        <p:spPr bwMode="auto">
          <a:xfrm>
            <a:off x="762000" y="4572000"/>
            <a:ext cx="7620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182563" marR="0" lvl="0" indent="-182563" algn="l" defTabSz="914400" rtl="0" eaLnBrk="1" fontAlgn="base" latinLnBrk="0" hangingPunct="1">
              <a:lnSpc>
                <a:spcPct val="100000"/>
              </a:lnSpc>
              <a:spcBef>
                <a:spcPct val="20000"/>
              </a:spcBef>
              <a:spcAft>
                <a:spcPct val="0"/>
              </a:spcAft>
              <a:buClr>
                <a:schemeClr val="accent1"/>
              </a:buClr>
              <a:buSzPct val="85000"/>
              <a:tabLst/>
              <a:defRPr/>
            </a:pPr>
            <a:r>
              <a:rPr kumimoji="0" lang="en-US" altLang="en-US" sz="3200" b="1" i="0" u="none" strike="noStrike" kern="1200" cap="none" spc="0" normalizeH="0" baseline="0" noProof="0" dirty="0">
                <a:ln>
                  <a:noFill/>
                </a:ln>
                <a:solidFill>
                  <a:schemeClr val="tx1"/>
                </a:solidFill>
                <a:effectLst/>
                <a:uLnTx/>
                <a:uFillTx/>
                <a:latin typeface="Calibri" panose="020F0502020204030204" pitchFamily="34" charset="0"/>
                <a:ea typeface="+mn-ea"/>
                <a:cs typeface="+mn-cs"/>
              </a:rPr>
              <a:t>Claim: </a:t>
            </a:r>
            <a:r>
              <a:rPr kumimoji="0" lang="en-US" altLang="en-US" sz="3200" b="0" i="0" u="none" strike="noStrike" kern="1200" cap="none" spc="0" normalizeH="0" baseline="0" noProof="0" dirty="0">
                <a:ln>
                  <a:noFill/>
                </a:ln>
                <a:solidFill>
                  <a:schemeClr val="tx1"/>
                </a:solidFill>
                <a:effectLst/>
                <a:uLnTx/>
                <a:uFillTx/>
                <a:latin typeface="Calibri" panose="020F0502020204030204" pitchFamily="34" charset="0"/>
                <a:ea typeface="+mn-ea"/>
                <a:cs typeface="+mn-cs"/>
              </a:rPr>
              <a:t>Oil consumption in the US doubles.</a:t>
            </a:r>
          </a:p>
        </p:txBody>
      </p:sp>
      <p:grpSp>
        <p:nvGrpSpPr>
          <p:cNvPr id="2" name="Group 5">
            <a:extLst>
              <a:ext uri="{FF2B5EF4-FFF2-40B4-BE49-F238E27FC236}">
                <a16:creationId xmlns:a16="http://schemas.microsoft.com/office/drawing/2014/main" id="{0803B8E7-F73E-4A04-8758-A0620DE031B0}"/>
              </a:ext>
            </a:extLst>
          </p:cNvPr>
          <p:cNvGrpSpPr/>
          <p:nvPr/>
        </p:nvGrpSpPr>
        <p:grpSpPr>
          <a:xfrm>
            <a:off x="2362200" y="2286000"/>
            <a:ext cx="3657600" cy="1890713"/>
            <a:chOff x="2438400" y="4291013"/>
            <a:chExt cx="3657600" cy="1890713"/>
          </a:xfrm>
        </p:grpSpPr>
        <p:sp>
          <p:nvSpPr>
            <p:cNvPr id="7" name="AutoShape 4">
              <a:extLst>
                <a:ext uri="{FF2B5EF4-FFF2-40B4-BE49-F238E27FC236}">
                  <a16:creationId xmlns:a16="http://schemas.microsoft.com/office/drawing/2014/main" id="{350BF158-F643-4F98-B52A-0B47C0CCC737}"/>
                </a:ext>
              </a:extLst>
            </p:cNvPr>
            <p:cNvSpPr>
              <a:spLocks noChangeArrowheads="1"/>
            </p:cNvSpPr>
            <p:nvPr/>
          </p:nvSpPr>
          <p:spPr bwMode="auto">
            <a:xfrm>
              <a:off x="3276600" y="4976813"/>
              <a:ext cx="609600" cy="685800"/>
            </a:xfrm>
            <a:prstGeom prst="can">
              <a:avLst>
                <a:gd name="adj" fmla="val 28125"/>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8" name="Line 5">
              <a:extLst>
                <a:ext uri="{FF2B5EF4-FFF2-40B4-BE49-F238E27FC236}">
                  <a16:creationId xmlns:a16="http://schemas.microsoft.com/office/drawing/2014/main" id="{B71D05E6-1553-413F-B3FA-A971D6A159DC}"/>
                </a:ext>
              </a:extLst>
            </p:cNvPr>
            <p:cNvSpPr>
              <a:spLocks noChangeShapeType="1"/>
            </p:cNvSpPr>
            <p:nvPr/>
          </p:nvSpPr>
          <p:spPr bwMode="auto">
            <a:xfrm>
              <a:off x="2514600" y="4367213"/>
              <a:ext cx="0" cy="1371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 name="Line 6">
              <a:extLst>
                <a:ext uri="{FF2B5EF4-FFF2-40B4-BE49-F238E27FC236}">
                  <a16:creationId xmlns:a16="http://schemas.microsoft.com/office/drawing/2014/main" id="{F4C67FE5-AFB9-4F9C-86D9-483F96E5C180}"/>
                </a:ext>
              </a:extLst>
            </p:cNvPr>
            <p:cNvSpPr>
              <a:spLocks noChangeShapeType="1"/>
            </p:cNvSpPr>
            <p:nvPr/>
          </p:nvSpPr>
          <p:spPr bwMode="auto">
            <a:xfrm>
              <a:off x="2438400" y="5053013"/>
              <a:ext cx="152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 name="Line 7">
              <a:extLst>
                <a:ext uri="{FF2B5EF4-FFF2-40B4-BE49-F238E27FC236}">
                  <a16:creationId xmlns:a16="http://schemas.microsoft.com/office/drawing/2014/main" id="{60AE6C0D-4200-4567-9977-1C5CE552BD00}"/>
                </a:ext>
              </a:extLst>
            </p:cNvPr>
            <p:cNvSpPr>
              <a:spLocks noChangeShapeType="1"/>
            </p:cNvSpPr>
            <p:nvPr/>
          </p:nvSpPr>
          <p:spPr bwMode="auto">
            <a:xfrm>
              <a:off x="2438400" y="4443413"/>
              <a:ext cx="152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 name="Line 8">
              <a:extLst>
                <a:ext uri="{FF2B5EF4-FFF2-40B4-BE49-F238E27FC236}">
                  <a16:creationId xmlns:a16="http://schemas.microsoft.com/office/drawing/2014/main" id="{E2412DA3-CB49-4CDA-9459-B7DC48CF3F91}"/>
                </a:ext>
              </a:extLst>
            </p:cNvPr>
            <p:cNvSpPr>
              <a:spLocks noChangeShapeType="1"/>
            </p:cNvSpPr>
            <p:nvPr/>
          </p:nvSpPr>
          <p:spPr bwMode="auto">
            <a:xfrm>
              <a:off x="3581400" y="5738813"/>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 name="Line 9">
              <a:extLst>
                <a:ext uri="{FF2B5EF4-FFF2-40B4-BE49-F238E27FC236}">
                  <a16:creationId xmlns:a16="http://schemas.microsoft.com/office/drawing/2014/main" id="{D9F518FF-5899-4557-82F9-6B4221D0702A}"/>
                </a:ext>
              </a:extLst>
            </p:cNvPr>
            <p:cNvSpPr>
              <a:spLocks noChangeShapeType="1"/>
            </p:cNvSpPr>
            <p:nvPr/>
          </p:nvSpPr>
          <p:spPr bwMode="auto">
            <a:xfrm>
              <a:off x="4876800" y="5738813"/>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 name="AutoShape 10">
              <a:extLst>
                <a:ext uri="{FF2B5EF4-FFF2-40B4-BE49-F238E27FC236}">
                  <a16:creationId xmlns:a16="http://schemas.microsoft.com/office/drawing/2014/main" id="{5452DCC9-A3D9-4F0C-9671-806362CC014E}"/>
                </a:ext>
              </a:extLst>
            </p:cNvPr>
            <p:cNvSpPr>
              <a:spLocks noChangeArrowheads="1"/>
            </p:cNvSpPr>
            <p:nvPr/>
          </p:nvSpPr>
          <p:spPr bwMode="auto">
            <a:xfrm>
              <a:off x="4343400" y="4291013"/>
              <a:ext cx="990600" cy="1371600"/>
            </a:xfrm>
            <a:prstGeom prst="can">
              <a:avLst>
                <a:gd name="adj" fmla="val 34615"/>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14" name="Text Box 12">
              <a:extLst>
                <a:ext uri="{FF2B5EF4-FFF2-40B4-BE49-F238E27FC236}">
                  <a16:creationId xmlns:a16="http://schemas.microsoft.com/office/drawing/2014/main" id="{03D04B4A-7B35-4C80-AA03-7EA396ED152D}"/>
                </a:ext>
              </a:extLst>
            </p:cNvPr>
            <p:cNvSpPr txBox="1">
              <a:spLocks noChangeArrowheads="1"/>
            </p:cNvSpPr>
            <p:nvPr/>
          </p:nvSpPr>
          <p:spPr bwMode="auto">
            <a:xfrm>
              <a:off x="3124200" y="5815013"/>
              <a:ext cx="990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a:spcBef>
                  <a:spcPct val="50000"/>
                </a:spcBef>
                <a:buClrTx/>
                <a:buSzTx/>
                <a:buFontTx/>
                <a:buNone/>
              </a:pPr>
              <a:r>
                <a:rPr lang="en-US" altLang="en-US" sz="1800"/>
                <a:t>1989</a:t>
              </a:r>
            </a:p>
          </p:txBody>
        </p:sp>
        <p:sp>
          <p:nvSpPr>
            <p:cNvPr id="15" name="Text Box 13">
              <a:extLst>
                <a:ext uri="{FF2B5EF4-FFF2-40B4-BE49-F238E27FC236}">
                  <a16:creationId xmlns:a16="http://schemas.microsoft.com/office/drawing/2014/main" id="{DCBBDD09-1B7D-4B53-97AE-15B1358FABA0}"/>
                </a:ext>
              </a:extLst>
            </p:cNvPr>
            <p:cNvSpPr txBox="1">
              <a:spLocks noChangeArrowheads="1"/>
            </p:cNvSpPr>
            <p:nvPr/>
          </p:nvSpPr>
          <p:spPr bwMode="auto">
            <a:xfrm>
              <a:off x="4343400" y="5815013"/>
              <a:ext cx="990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a:spcBef>
                  <a:spcPct val="50000"/>
                </a:spcBef>
                <a:buClrTx/>
                <a:buSzTx/>
                <a:buFontTx/>
                <a:buNone/>
              </a:pPr>
              <a:r>
                <a:rPr lang="en-US" altLang="en-US" sz="1800"/>
                <a:t>1999</a:t>
              </a:r>
            </a:p>
          </p:txBody>
        </p:sp>
        <p:sp>
          <p:nvSpPr>
            <p:cNvPr id="16" name="Line 14">
              <a:extLst>
                <a:ext uri="{FF2B5EF4-FFF2-40B4-BE49-F238E27FC236}">
                  <a16:creationId xmlns:a16="http://schemas.microsoft.com/office/drawing/2014/main" id="{D8C1B4E3-22D7-44FB-B6F0-70103514FC7F}"/>
                </a:ext>
              </a:extLst>
            </p:cNvPr>
            <p:cNvSpPr>
              <a:spLocks noChangeShapeType="1"/>
            </p:cNvSpPr>
            <p:nvPr/>
          </p:nvSpPr>
          <p:spPr bwMode="auto">
            <a:xfrm>
              <a:off x="2514600" y="5738813"/>
              <a:ext cx="3581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580">
                                          <p:stCondLst>
                                            <p:cond delay="0"/>
                                          </p:stCondLst>
                                        </p:cTn>
                                        <p:tgtEl>
                                          <p:spTgt spid="5">
                                            <p:txEl>
                                              <p:pRg st="0" end="0"/>
                                            </p:txEl>
                                          </p:spTgt>
                                        </p:tgtEl>
                                      </p:cBhvr>
                                    </p:animEffect>
                                    <p:anim calcmode="lin" valueType="num">
                                      <p:cBhvr>
                                        <p:cTn id="8" dur="1822" tmFilter="0,0; 0.14,0.36; 0.43,0.73; 0.71,0.91; 1.0,1.0">
                                          <p:stCondLst>
                                            <p:cond delay="0"/>
                                          </p:stCondLst>
                                        </p:cTn>
                                        <p:tgtEl>
                                          <p:spTgt spid="5">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xEl>
                                              <p:pRg st="0" end="0"/>
                                            </p:txEl>
                                          </p:spTgt>
                                        </p:tgtEl>
                                      </p:cBhvr>
                                      <p:to x="100000" y="60000"/>
                                    </p:animScale>
                                    <p:animScale>
                                      <p:cBhvr>
                                        <p:cTn id="14" dur="166" decel="50000">
                                          <p:stCondLst>
                                            <p:cond delay="676"/>
                                          </p:stCondLst>
                                        </p:cTn>
                                        <p:tgtEl>
                                          <p:spTgt spid="5">
                                            <p:txEl>
                                              <p:pRg st="0" end="0"/>
                                            </p:txEl>
                                          </p:spTgt>
                                        </p:tgtEl>
                                      </p:cBhvr>
                                      <p:to x="100000" y="100000"/>
                                    </p:animScale>
                                    <p:animScale>
                                      <p:cBhvr>
                                        <p:cTn id="15" dur="26">
                                          <p:stCondLst>
                                            <p:cond delay="1312"/>
                                          </p:stCondLst>
                                        </p:cTn>
                                        <p:tgtEl>
                                          <p:spTgt spid="5">
                                            <p:txEl>
                                              <p:pRg st="0" end="0"/>
                                            </p:txEl>
                                          </p:spTgt>
                                        </p:tgtEl>
                                      </p:cBhvr>
                                      <p:to x="100000" y="80000"/>
                                    </p:animScale>
                                    <p:animScale>
                                      <p:cBhvr>
                                        <p:cTn id="16" dur="166" decel="50000">
                                          <p:stCondLst>
                                            <p:cond delay="1338"/>
                                          </p:stCondLst>
                                        </p:cTn>
                                        <p:tgtEl>
                                          <p:spTgt spid="5">
                                            <p:txEl>
                                              <p:pRg st="0" end="0"/>
                                            </p:txEl>
                                          </p:spTgt>
                                        </p:tgtEl>
                                      </p:cBhvr>
                                      <p:to x="100000" y="100000"/>
                                    </p:animScale>
                                    <p:animScale>
                                      <p:cBhvr>
                                        <p:cTn id="17" dur="26">
                                          <p:stCondLst>
                                            <p:cond delay="1642"/>
                                          </p:stCondLst>
                                        </p:cTn>
                                        <p:tgtEl>
                                          <p:spTgt spid="5">
                                            <p:txEl>
                                              <p:pRg st="0" end="0"/>
                                            </p:txEl>
                                          </p:spTgt>
                                        </p:tgtEl>
                                      </p:cBhvr>
                                      <p:to x="100000" y="90000"/>
                                    </p:animScale>
                                    <p:animScale>
                                      <p:cBhvr>
                                        <p:cTn id="18" dur="166" decel="50000">
                                          <p:stCondLst>
                                            <p:cond delay="1668"/>
                                          </p:stCondLst>
                                        </p:cTn>
                                        <p:tgtEl>
                                          <p:spTgt spid="5">
                                            <p:txEl>
                                              <p:pRg st="0" end="0"/>
                                            </p:txEl>
                                          </p:spTgt>
                                        </p:tgtEl>
                                      </p:cBhvr>
                                      <p:to x="100000" y="100000"/>
                                    </p:animScale>
                                    <p:animScale>
                                      <p:cBhvr>
                                        <p:cTn id="19" dur="26">
                                          <p:stCondLst>
                                            <p:cond delay="1808"/>
                                          </p:stCondLst>
                                        </p:cTn>
                                        <p:tgtEl>
                                          <p:spTgt spid="5">
                                            <p:txEl>
                                              <p:pRg st="0" end="0"/>
                                            </p:txEl>
                                          </p:spTgt>
                                        </p:tgtEl>
                                      </p:cBhvr>
                                      <p:to x="100000" y="95000"/>
                                    </p:animScale>
                                    <p:animScale>
                                      <p:cBhvr>
                                        <p:cTn id="20" dur="166" decel="50000">
                                          <p:stCondLst>
                                            <p:cond delay="1834"/>
                                          </p:stCondLst>
                                        </p:cTn>
                                        <p:tgtEl>
                                          <p:spTgt spid="5">
                                            <p:txEl>
                                              <p:pRg st="0" end="0"/>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685800" y="533400"/>
            <a:ext cx="7924800" cy="990600"/>
          </a:xfrm>
        </p:spPr>
        <p:txBody>
          <a:bodyPr/>
          <a:lstStyle/>
          <a:p>
            <a:pPr eaLnBrk="1" hangingPunct="1"/>
            <a:r>
              <a:rPr lang="en-US" altLang="en-US" dirty="0"/>
              <a:t>What Does Statistics Involve?</a:t>
            </a:r>
          </a:p>
        </p:txBody>
      </p:sp>
      <p:sp>
        <p:nvSpPr>
          <p:cNvPr id="16387" name="Rectangle 3"/>
          <p:cNvSpPr>
            <a:spLocks noGrp="1" noChangeArrowheads="1"/>
          </p:cNvSpPr>
          <p:nvPr>
            <p:ph type="body" idx="1"/>
          </p:nvPr>
        </p:nvSpPr>
        <p:spPr>
          <a:xfrm>
            <a:off x="685800" y="1600200"/>
            <a:ext cx="8153400" cy="4411662"/>
          </a:xfrm>
        </p:spPr>
        <p:txBody>
          <a:bodyPr/>
          <a:lstStyle/>
          <a:p>
            <a:pPr marL="0" indent="0" eaLnBrk="1" hangingPunct="1">
              <a:buNone/>
            </a:pPr>
            <a:r>
              <a:rPr lang="en-US" altLang="en-US" sz="3200" dirty="0"/>
              <a:t>The study of statistics involves math and relies on numerical calculations. It also relies on how the numbers are chosen and how the data are presented and interpreted.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anim to="" calcmode="lin" valueType="num">
                                      <p:cBhvr>
                                        <p:cTn id="7" dur="1" fill="hold"/>
                                        <p:tgtEl>
                                          <p:spTgt spid="16387">
                                            <p:txEl>
                                              <p:pRg st="0" end="0"/>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609600" y="381000"/>
            <a:ext cx="8001000" cy="990600"/>
          </a:xfrm>
        </p:spPr>
        <p:txBody>
          <a:bodyPr/>
          <a:lstStyle/>
          <a:p>
            <a:pPr eaLnBrk="1" hangingPunct="1"/>
            <a:r>
              <a:rPr lang="en-US" altLang="en-US" dirty="0"/>
              <a:t>Scenario 1: Ice-Cream Sales</a:t>
            </a:r>
          </a:p>
        </p:txBody>
      </p:sp>
      <p:sp>
        <p:nvSpPr>
          <p:cNvPr id="17411" name="Rectangle 3"/>
          <p:cNvSpPr>
            <a:spLocks noGrp="1" noChangeArrowheads="1"/>
          </p:cNvSpPr>
          <p:nvPr>
            <p:ph type="body" idx="1"/>
          </p:nvPr>
        </p:nvSpPr>
        <p:spPr>
          <a:xfrm>
            <a:off x="609600" y="1371600"/>
            <a:ext cx="8077200" cy="4876800"/>
          </a:xfrm>
        </p:spPr>
        <p:txBody>
          <a:bodyPr/>
          <a:lstStyle/>
          <a:p>
            <a:pPr marL="0" indent="0" eaLnBrk="1" hangingPunct="1">
              <a:buNone/>
            </a:pPr>
            <a:r>
              <a:rPr lang="en-US" altLang="en-US" sz="2600" dirty="0"/>
              <a:t>A new advertisement for Ben and Jerry's ice cream introduced in late May of last year resulted in a 30% increase in ice-cream sales for the following three months. Thus, the advertisement was effective. </a:t>
            </a:r>
          </a:p>
          <a:p>
            <a:pPr marL="731520" indent="-365760">
              <a:spcBef>
                <a:spcPts val="2400"/>
              </a:spcBef>
            </a:pPr>
            <a:r>
              <a:rPr lang="en-US" altLang="en-US" sz="2600" b="1" dirty="0"/>
              <a:t>Fact: </a:t>
            </a:r>
            <a:r>
              <a:rPr lang="en-US" altLang="en-US" sz="2600" dirty="0"/>
              <a:t>Ice-cream consumption generally increases in the months of June, July, and August, regardless of advertisements. </a:t>
            </a:r>
          </a:p>
          <a:p>
            <a:pPr marL="731520" indent="-365760">
              <a:spcBef>
                <a:spcPts val="1200"/>
              </a:spcBef>
            </a:pPr>
            <a:r>
              <a:rPr lang="en-US" altLang="en-US" sz="2600" dirty="0"/>
              <a:t>The major flaw in this scenario is called a </a:t>
            </a:r>
            <a:r>
              <a:rPr lang="en-US" altLang="en-US" sz="2600" b="1" dirty="0"/>
              <a:t>history effect </a:t>
            </a:r>
            <a:r>
              <a:rPr lang="en-US" altLang="en-US" sz="2600" dirty="0"/>
              <a:t>and leads people to interpret outcomes as the result of one variable when another variable (in this case, seasonal timing) is actually responsible.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17411">
                                            <p:txEl>
                                              <p:pRg st="0" end="0"/>
                                            </p:txEl>
                                          </p:spTgt>
                                        </p:tgtEl>
                                        <p:attrNameLst>
                                          <p:attrName>style.visibility</p:attrName>
                                        </p:attrNameLst>
                                      </p:cBhvr>
                                      <p:to>
                                        <p:strVal val="visible"/>
                                      </p:to>
                                    </p:set>
                                    <p:anim to="" calcmode="lin" valueType="num">
                                      <p:cBhvr>
                                        <p:cTn id="7" dur="1" fill="hold"/>
                                        <p:tgtEl>
                                          <p:spTgt spid="17411">
                                            <p:txEl>
                                              <p:pRg st="0" end="0"/>
                                            </p:txEl>
                                          </p:spTgt>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17411">
                                            <p:txEl>
                                              <p:pRg st="1" end="1"/>
                                            </p:txEl>
                                          </p:spTgt>
                                        </p:tgtEl>
                                        <p:attrNameLst>
                                          <p:attrName>style.visibility</p:attrName>
                                        </p:attrNameLst>
                                      </p:cBhvr>
                                      <p:to>
                                        <p:strVal val="visible"/>
                                      </p:to>
                                    </p:set>
                                    <p:anim to="" calcmode="lin" valueType="num">
                                      <p:cBhvr>
                                        <p:cTn id="12" dur="1" fill="hold"/>
                                        <p:tgtEl>
                                          <p:spTgt spid="17411">
                                            <p:txEl>
                                              <p:pRg st="1" end="1"/>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17411">
                                            <p:txEl>
                                              <p:pRg st="2" end="2"/>
                                            </p:txEl>
                                          </p:spTgt>
                                        </p:tgtEl>
                                        <p:attrNameLst>
                                          <p:attrName>style.visibility</p:attrName>
                                        </p:attrNameLst>
                                      </p:cBhvr>
                                      <p:to>
                                        <p:strVal val="visible"/>
                                      </p:to>
                                    </p:set>
                                    <p:anim to="" calcmode="lin" valueType="num">
                                      <p:cBhvr>
                                        <p:cTn id="17" dur="1" fill="hold"/>
                                        <p:tgtEl>
                                          <p:spTgt spid="17411">
                                            <p:txEl>
                                              <p:pRg st="2" end="2"/>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685800" y="457200"/>
            <a:ext cx="8001000" cy="990600"/>
          </a:xfrm>
        </p:spPr>
        <p:txBody>
          <a:bodyPr/>
          <a:lstStyle/>
          <a:p>
            <a:pPr eaLnBrk="1" hangingPunct="1"/>
            <a:r>
              <a:rPr lang="en-US" altLang="en-US" dirty="0"/>
              <a:t>Scenario 2: Churches and Crime</a:t>
            </a:r>
          </a:p>
        </p:txBody>
      </p:sp>
      <p:sp>
        <p:nvSpPr>
          <p:cNvPr id="18435" name="Rectangle 3"/>
          <p:cNvSpPr>
            <a:spLocks noGrp="1" noChangeArrowheads="1"/>
          </p:cNvSpPr>
          <p:nvPr>
            <p:ph type="body" idx="1"/>
          </p:nvPr>
        </p:nvSpPr>
        <p:spPr>
          <a:xfrm>
            <a:off x="685800" y="1447800"/>
            <a:ext cx="8001000" cy="4876800"/>
          </a:xfrm>
        </p:spPr>
        <p:txBody>
          <a:bodyPr/>
          <a:lstStyle/>
          <a:p>
            <a:pPr marL="0" indent="0" eaLnBrk="1" hangingPunct="1">
              <a:buNone/>
            </a:pPr>
            <a:r>
              <a:rPr lang="en-US" altLang="en-US" sz="2900" dirty="0"/>
              <a:t>When there are more churches in a city, there is  more crime. Thus, churches lead to crime. </a:t>
            </a:r>
          </a:p>
          <a:p>
            <a:pPr marL="731520" indent="-365760">
              <a:spcBef>
                <a:spcPts val="2400"/>
              </a:spcBef>
            </a:pPr>
            <a:r>
              <a:rPr lang="en-US" altLang="en-US" sz="2900" b="1" dirty="0"/>
              <a:t>Fact: </a:t>
            </a:r>
            <a:r>
              <a:rPr lang="en-US" altLang="en-US" sz="2900" dirty="0"/>
              <a:t>Bigger cities with larger populations have more churches and more crime. Larger populations explain why there are more churches and higher crime rates.</a:t>
            </a:r>
          </a:p>
          <a:p>
            <a:pPr marL="731520" indent="-365760">
              <a:spcBef>
                <a:spcPts val="1200"/>
              </a:spcBef>
            </a:pPr>
            <a:r>
              <a:rPr lang="en-US" altLang="en-US" sz="2900" b="1" dirty="0"/>
              <a:t>Major flaw: </a:t>
            </a:r>
            <a:r>
              <a:rPr lang="en-US" altLang="en-US" sz="2900" dirty="0"/>
              <a:t>People erroneously believe that there is a </a:t>
            </a:r>
            <a:r>
              <a:rPr lang="en-US" altLang="en-US" sz="2900" b="1" dirty="0"/>
              <a:t>causal relationship</a:t>
            </a:r>
            <a:r>
              <a:rPr lang="en-US" altLang="en-US" sz="2900" dirty="0"/>
              <a:t> between two primary variables rather than recognizing that a third variable may be responsible.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18435">
                                            <p:txEl>
                                              <p:pRg st="0" end="0"/>
                                            </p:txEl>
                                          </p:spTgt>
                                        </p:tgtEl>
                                        <p:attrNameLst>
                                          <p:attrName>style.visibility</p:attrName>
                                        </p:attrNameLst>
                                      </p:cBhvr>
                                      <p:to>
                                        <p:strVal val="visible"/>
                                      </p:to>
                                    </p:set>
                                    <p:anim to="" calcmode="lin" valueType="num">
                                      <p:cBhvr>
                                        <p:cTn id="7" dur="1" fill="hold"/>
                                        <p:tgtEl>
                                          <p:spTgt spid="18435">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18435">
                                            <p:txEl>
                                              <p:pRg st="1" end="1"/>
                                            </p:txEl>
                                          </p:spTgt>
                                        </p:tgtEl>
                                        <p:attrNameLst>
                                          <p:attrName>style.visibility</p:attrName>
                                        </p:attrNameLst>
                                      </p:cBhvr>
                                      <p:to>
                                        <p:strVal val="visible"/>
                                      </p:to>
                                    </p:set>
                                    <p:anim to="" calcmode="lin" valueType="num">
                                      <p:cBhvr>
                                        <p:cTn id="12" dur="1" fill="hold"/>
                                        <p:tgtEl>
                                          <p:spTgt spid="18435">
                                            <p:txEl>
                                              <p:pRg st="1" end="1"/>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18435">
                                            <p:txEl>
                                              <p:pRg st="2" end="2"/>
                                            </p:txEl>
                                          </p:spTgt>
                                        </p:tgtEl>
                                        <p:attrNameLst>
                                          <p:attrName>style.visibility</p:attrName>
                                        </p:attrNameLst>
                                      </p:cBhvr>
                                      <p:to>
                                        <p:strVal val="visible"/>
                                      </p:to>
                                    </p:set>
                                    <p:anim to="" calcmode="lin" valueType="num">
                                      <p:cBhvr>
                                        <p:cTn id="17" dur="1" fill="hold"/>
                                        <p:tgtEl>
                                          <p:spTgt spid="18435">
                                            <p:txEl>
                                              <p:pRg st="2" end="2"/>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685800" y="304800"/>
            <a:ext cx="8001000" cy="990600"/>
          </a:xfrm>
        </p:spPr>
        <p:txBody>
          <a:bodyPr/>
          <a:lstStyle/>
          <a:p>
            <a:pPr eaLnBrk="1" hangingPunct="1"/>
            <a:r>
              <a:rPr lang="en-US" altLang="en-US" dirty="0"/>
              <a:t>Deceptive Displays</a:t>
            </a:r>
          </a:p>
        </p:txBody>
      </p:sp>
      <p:pic>
        <p:nvPicPr>
          <p:cNvPr id="6" name="Picture 4" descr="ithaca1">
            <a:extLst>
              <a:ext uri="{FF2B5EF4-FFF2-40B4-BE49-F238E27FC236}">
                <a16:creationId xmlns:a16="http://schemas.microsoft.com/office/drawing/2014/main" id="{6C7D25F4-5A26-464B-B7B4-8A4D497B27F6}"/>
              </a:ext>
            </a:extLst>
          </p:cNvPr>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2468880" y="1275708"/>
            <a:ext cx="4206240"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9" name="TextBox 8">
            <a:extLst>
              <a:ext uri="{FF2B5EF4-FFF2-40B4-BE49-F238E27FC236}">
                <a16:creationId xmlns:a16="http://schemas.microsoft.com/office/drawing/2014/main" id="{621C60E4-EF7D-4AF3-A2CF-FE9242D1C1DD}"/>
              </a:ext>
            </a:extLst>
          </p:cNvPr>
          <p:cNvSpPr txBox="1"/>
          <p:nvPr/>
        </p:nvSpPr>
        <p:spPr>
          <a:xfrm>
            <a:off x="4008120" y="6445478"/>
            <a:ext cx="2667000" cy="215444"/>
          </a:xfrm>
          <a:prstGeom prst="rect">
            <a:avLst/>
          </a:prstGeom>
          <a:noFill/>
        </p:spPr>
        <p:txBody>
          <a:bodyPr wrap="square" rtlCol="0">
            <a:spAutoFit/>
          </a:bodyPr>
          <a:lstStyle/>
          <a:p>
            <a:pPr algn="r"/>
            <a:r>
              <a:rPr lang="en-US" sz="800" dirty="0">
                <a:latin typeface="Calibri" panose="020F0502020204030204" pitchFamily="34" charset="0"/>
                <a:cs typeface="Calibri" panose="020F0502020204030204" pitchFamily="34" charset="0"/>
              </a:rPr>
              <a:t>Courtesy of Ithaca Times</a:t>
            </a:r>
          </a:p>
        </p:txBody>
      </p:sp>
    </p:spTree>
    <p:extLst>
      <p:ext uri="{BB962C8B-B14F-4D97-AF65-F5344CB8AC3E}">
        <p14:creationId xmlns:p14="http://schemas.microsoft.com/office/powerpoint/2010/main" val="1568971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685800" y="304800"/>
            <a:ext cx="8001000" cy="990600"/>
          </a:xfrm>
        </p:spPr>
        <p:txBody>
          <a:bodyPr/>
          <a:lstStyle/>
          <a:p>
            <a:pPr eaLnBrk="1" hangingPunct="1"/>
            <a:r>
              <a:rPr lang="en-US" altLang="en-US" dirty="0"/>
              <a:t>Deceptive Displays</a:t>
            </a:r>
          </a:p>
        </p:txBody>
      </p:sp>
      <p:pic>
        <p:nvPicPr>
          <p:cNvPr id="6" name="Picture 4" descr="ithaca1">
            <a:extLst>
              <a:ext uri="{FF2B5EF4-FFF2-40B4-BE49-F238E27FC236}">
                <a16:creationId xmlns:a16="http://schemas.microsoft.com/office/drawing/2014/main" id="{EFFC4667-57B1-451C-BEC7-36B61EC7F87A}"/>
              </a:ext>
            </a:extLst>
          </p:cNvPr>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2468880" y="1275708"/>
            <a:ext cx="4206240"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 name="TextBox 4">
            <a:extLst>
              <a:ext uri="{FF2B5EF4-FFF2-40B4-BE49-F238E27FC236}">
                <a16:creationId xmlns:a16="http://schemas.microsoft.com/office/drawing/2014/main" id="{72142C76-4336-4477-967C-B076A92863A1}"/>
              </a:ext>
            </a:extLst>
          </p:cNvPr>
          <p:cNvSpPr txBox="1"/>
          <p:nvPr/>
        </p:nvSpPr>
        <p:spPr>
          <a:xfrm>
            <a:off x="4008120" y="6445478"/>
            <a:ext cx="2667000" cy="215444"/>
          </a:xfrm>
          <a:prstGeom prst="rect">
            <a:avLst/>
          </a:prstGeom>
          <a:noFill/>
        </p:spPr>
        <p:txBody>
          <a:bodyPr wrap="square" rtlCol="0">
            <a:spAutoFit/>
          </a:bodyPr>
          <a:lstStyle/>
          <a:p>
            <a:pPr algn="r"/>
            <a:r>
              <a:rPr lang="en-US" sz="800" dirty="0">
                <a:latin typeface="Calibri" panose="020F0502020204030204" pitchFamily="34" charset="0"/>
                <a:cs typeface="Calibri" panose="020F0502020204030204" pitchFamily="34" charset="0"/>
              </a:rPr>
              <a:t>Courtesy of Ithaca Times</a:t>
            </a:r>
          </a:p>
        </p:txBody>
      </p:sp>
    </p:spTree>
    <p:extLst>
      <p:ext uri="{BB962C8B-B14F-4D97-AF65-F5344CB8AC3E}">
        <p14:creationId xmlns:p14="http://schemas.microsoft.com/office/powerpoint/2010/main" val="2786530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685800" y="304800"/>
            <a:ext cx="8001000" cy="990600"/>
          </a:xfrm>
        </p:spPr>
        <p:txBody>
          <a:bodyPr/>
          <a:lstStyle/>
          <a:p>
            <a:pPr eaLnBrk="1" hangingPunct="1"/>
            <a:r>
              <a:rPr lang="en-US" altLang="en-US" dirty="0"/>
              <a:t>Deceptive Displays</a:t>
            </a:r>
          </a:p>
        </p:txBody>
      </p:sp>
      <p:pic>
        <p:nvPicPr>
          <p:cNvPr id="6" name="Picture 4" descr="ithaca1">
            <a:extLst>
              <a:ext uri="{FF2B5EF4-FFF2-40B4-BE49-F238E27FC236}">
                <a16:creationId xmlns:a16="http://schemas.microsoft.com/office/drawing/2014/main" id="{8D1C007F-3EC2-46DE-8C56-A7B00923020D}"/>
              </a:ext>
            </a:extLst>
          </p:cNvPr>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2468880" y="1275708"/>
            <a:ext cx="4206240"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 name="TextBox 4">
            <a:extLst>
              <a:ext uri="{FF2B5EF4-FFF2-40B4-BE49-F238E27FC236}">
                <a16:creationId xmlns:a16="http://schemas.microsoft.com/office/drawing/2014/main" id="{66A8A869-427A-4557-959F-E7F55DD89FC7}"/>
              </a:ext>
            </a:extLst>
          </p:cNvPr>
          <p:cNvSpPr txBox="1"/>
          <p:nvPr/>
        </p:nvSpPr>
        <p:spPr>
          <a:xfrm>
            <a:off x="4008120" y="6445478"/>
            <a:ext cx="2667000" cy="215444"/>
          </a:xfrm>
          <a:prstGeom prst="rect">
            <a:avLst/>
          </a:prstGeom>
          <a:noFill/>
        </p:spPr>
        <p:txBody>
          <a:bodyPr wrap="square" rtlCol="0">
            <a:spAutoFit/>
          </a:bodyPr>
          <a:lstStyle/>
          <a:p>
            <a:pPr algn="r"/>
            <a:r>
              <a:rPr lang="en-US" sz="800" dirty="0">
                <a:latin typeface="Calibri" panose="020F0502020204030204" pitchFamily="34" charset="0"/>
                <a:cs typeface="Calibri" panose="020F0502020204030204" pitchFamily="34" charset="0"/>
              </a:rPr>
              <a:t>Courtesy of Ithaca Times</a:t>
            </a:r>
          </a:p>
        </p:txBody>
      </p:sp>
    </p:spTree>
    <p:extLst>
      <p:ext uri="{BB962C8B-B14F-4D97-AF65-F5344CB8AC3E}">
        <p14:creationId xmlns:p14="http://schemas.microsoft.com/office/powerpoint/2010/main" val="588372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30564D74-267F-409D-81DA-06D6271F511D}"/>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2860984" y="1371600"/>
            <a:ext cx="3155332" cy="5181600"/>
          </a:xfrm>
          <a:prstGeom prst="rect">
            <a:avLst/>
          </a:prstGeom>
        </p:spPr>
      </p:pic>
      <p:sp>
        <p:nvSpPr>
          <p:cNvPr id="8" name="Rectangle 2">
            <a:extLst>
              <a:ext uri="{FF2B5EF4-FFF2-40B4-BE49-F238E27FC236}">
                <a16:creationId xmlns:a16="http://schemas.microsoft.com/office/drawing/2014/main" id="{AE813497-E93E-4B62-A4F5-017B4A4F4396}"/>
              </a:ext>
            </a:extLst>
          </p:cNvPr>
          <p:cNvSpPr txBox="1">
            <a:spLocks noChangeArrowheads="1"/>
          </p:cNvSpPr>
          <p:nvPr/>
        </p:nvSpPr>
        <p:spPr>
          <a:xfrm>
            <a:off x="685800" y="457200"/>
            <a:ext cx="8001000" cy="990600"/>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4000" b="0" i="0" u="none" strike="noStrike" kern="1200" cap="none" spc="-100" normalizeH="0" baseline="0" noProof="0" dirty="0">
                <a:ln>
                  <a:noFill/>
                </a:ln>
                <a:solidFill>
                  <a:schemeClr val="tx2"/>
                </a:solidFill>
                <a:effectLst/>
                <a:uLnTx/>
                <a:uFillTx/>
                <a:latin typeface="Calibri" panose="020F0502020204030204" pitchFamily="34" charset="0"/>
                <a:ea typeface="+mj-ea"/>
                <a:cs typeface="+mj-cs"/>
              </a:rPr>
              <a:t>Deceptive Displays</a:t>
            </a:r>
          </a:p>
        </p:txBody>
      </p:sp>
      <p:sp>
        <p:nvSpPr>
          <p:cNvPr id="9" name="TextBox 8">
            <a:extLst>
              <a:ext uri="{FF2B5EF4-FFF2-40B4-BE49-F238E27FC236}">
                <a16:creationId xmlns:a16="http://schemas.microsoft.com/office/drawing/2014/main" id="{3BD96C8A-F568-476A-BD08-1EA913B621BB}"/>
              </a:ext>
            </a:extLst>
          </p:cNvPr>
          <p:cNvSpPr txBox="1"/>
          <p:nvPr/>
        </p:nvSpPr>
        <p:spPr>
          <a:xfrm>
            <a:off x="3352800" y="6569765"/>
            <a:ext cx="2667000" cy="215444"/>
          </a:xfrm>
          <a:prstGeom prst="rect">
            <a:avLst/>
          </a:prstGeom>
          <a:noFill/>
        </p:spPr>
        <p:txBody>
          <a:bodyPr wrap="square" rtlCol="0">
            <a:spAutoFit/>
          </a:bodyPr>
          <a:lstStyle/>
          <a:p>
            <a:pPr algn="r"/>
            <a:r>
              <a:rPr lang="en-US" sz="800" dirty="0">
                <a:latin typeface="Calibri" panose="020F0502020204030204" pitchFamily="34" charset="0"/>
                <a:cs typeface="Calibri" panose="020F0502020204030204" pitchFamily="34" charset="0"/>
              </a:rPr>
              <a:t>Courtesy of Ithaca Times</a:t>
            </a:r>
          </a:p>
        </p:txBody>
      </p:sp>
    </p:spTree>
    <p:extLst>
      <p:ext uri="{BB962C8B-B14F-4D97-AF65-F5344CB8AC3E}">
        <p14:creationId xmlns:p14="http://schemas.microsoft.com/office/powerpoint/2010/main" val="4292967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609600" y="381000"/>
            <a:ext cx="8077200" cy="990600"/>
          </a:xfrm>
        </p:spPr>
        <p:txBody>
          <a:bodyPr>
            <a:normAutofit/>
          </a:bodyPr>
          <a:lstStyle/>
          <a:p>
            <a:pPr eaLnBrk="1" hangingPunct="1"/>
            <a:r>
              <a:rPr lang="en-US" altLang="en-US" dirty="0"/>
              <a:t>Three Big Problems</a:t>
            </a:r>
          </a:p>
        </p:txBody>
      </p:sp>
      <p:sp>
        <p:nvSpPr>
          <p:cNvPr id="23555" name="Rectangle 3"/>
          <p:cNvSpPr>
            <a:spLocks noGrp="1" noChangeArrowheads="1"/>
          </p:cNvSpPr>
          <p:nvPr>
            <p:ph idx="1"/>
          </p:nvPr>
        </p:nvSpPr>
        <p:spPr>
          <a:xfrm>
            <a:off x="685800" y="1295400"/>
            <a:ext cx="8001000" cy="5257800"/>
          </a:xfrm>
        </p:spPr>
        <p:txBody>
          <a:bodyPr/>
          <a:lstStyle/>
          <a:p>
            <a:pPr marL="365760" indent="-365760" eaLnBrk="1" hangingPunct="1">
              <a:spcBef>
                <a:spcPts val="600"/>
              </a:spcBef>
              <a:buFont typeface="+mj-lt"/>
              <a:buAutoNum type="arabicPeriod"/>
              <a:defRPr/>
            </a:pPr>
            <a:r>
              <a:rPr lang="en-US" altLang="en-US" sz="2700" dirty="0"/>
              <a:t>The tuition graph covers a 34-year period, and the ranking graph covers an 11-year period, but they’re placed on the same horizontal scale on the cover.</a:t>
            </a:r>
          </a:p>
          <a:p>
            <a:pPr marL="365760" indent="-365760" eaLnBrk="1" hangingPunct="1">
              <a:spcBef>
                <a:spcPts val="1200"/>
              </a:spcBef>
              <a:buFont typeface="+mj-lt"/>
              <a:buAutoNum type="arabicPeriod"/>
              <a:defRPr/>
            </a:pPr>
            <a:r>
              <a:rPr lang="en-US" altLang="en-US" sz="2700" dirty="0"/>
              <a:t>The vertical scales for tuition and ranking couldn’t possibly have common units, but the ranking graph is placed under the tuition graph on the cover, creating</a:t>
            </a:r>
            <a:br>
              <a:rPr lang="en-US" altLang="en-US" sz="2700" dirty="0"/>
            </a:br>
            <a:r>
              <a:rPr lang="en-US" altLang="en-US" sz="2700" dirty="0"/>
              <a:t>the impression that cost exceeds quality.</a:t>
            </a:r>
          </a:p>
          <a:p>
            <a:pPr marL="365760" indent="-365760">
              <a:spcBef>
                <a:spcPts val="1200"/>
              </a:spcBef>
              <a:buFont typeface="+mj-lt"/>
              <a:buAutoNum type="arabicPeriod"/>
              <a:defRPr/>
            </a:pPr>
            <a:r>
              <a:rPr lang="en-US" sz="2700" dirty="0"/>
              <a:t>Here’s the masterstroke: The sharp “drop” in the ranking graph over the past few years actually represents the fact that Cornell's ranking actually improved from 15th to sixth</a:t>
            </a:r>
            <a:r>
              <a:rPr lang="en-US" altLang="en-US" sz="2700" dirty="0"/>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23555">
                                            <p:txEl>
                                              <p:pRg st="0" end="0"/>
                                            </p:txEl>
                                          </p:spTgt>
                                        </p:tgtEl>
                                        <p:attrNameLst>
                                          <p:attrName>style.visibility</p:attrName>
                                        </p:attrNameLst>
                                      </p:cBhvr>
                                      <p:to>
                                        <p:strVal val="visible"/>
                                      </p:to>
                                    </p:set>
                                    <p:anim to="" calcmode="lin" valueType="num">
                                      <p:cBhvr>
                                        <p:cTn id="7" dur="1" fill="hold"/>
                                        <p:tgtEl>
                                          <p:spTgt spid="23555">
                                            <p:txEl>
                                              <p:pRg st="0" end="0"/>
                                            </p:txEl>
                                          </p:spTgt>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23555">
                                            <p:txEl>
                                              <p:pRg st="1" end="1"/>
                                            </p:txEl>
                                          </p:spTgt>
                                        </p:tgtEl>
                                        <p:attrNameLst>
                                          <p:attrName>style.visibility</p:attrName>
                                        </p:attrNameLst>
                                      </p:cBhvr>
                                      <p:to>
                                        <p:strVal val="visible"/>
                                      </p:to>
                                    </p:set>
                                    <p:anim to="" calcmode="lin" valueType="num">
                                      <p:cBhvr>
                                        <p:cTn id="12" dur="1" fill="hold"/>
                                        <p:tgtEl>
                                          <p:spTgt spid="23555">
                                            <p:txEl>
                                              <p:pRg st="1" end="1"/>
                                            </p:txEl>
                                          </p:spTgt>
                                        </p:tgtEl>
                                        <p:attrNameLst>
                                          <p:attrName/>
                                        </p:attrNameLst>
                                      </p:cBhvr>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23555">
                                            <p:txEl>
                                              <p:pRg st="2" end="2"/>
                                            </p:txEl>
                                          </p:spTgt>
                                        </p:tgtEl>
                                        <p:attrNameLst>
                                          <p:attrName>style.visibility</p:attrName>
                                        </p:attrNameLst>
                                      </p:cBhvr>
                                      <p:to>
                                        <p:strVal val="visible"/>
                                      </p:to>
                                    </p:set>
                                    <p:anim to="" calcmode="lin" valueType="num">
                                      <p:cBhvr>
                                        <p:cTn id="17" dur="1" fill="hold"/>
                                        <p:tgtEl>
                                          <p:spTgt spid="23555">
                                            <p:txEl>
                                              <p:pRg st="2" end="2"/>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5" grpId="0" build="p"/>
    </p:bldLst>
  </p:timing>
</p:sld>
</file>

<file path=ppt/slides/slide4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609600" y="533400"/>
            <a:ext cx="8153400" cy="990600"/>
          </a:xfrm>
        </p:spPr>
        <p:txBody>
          <a:bodyPr>
            <a:normAutofit/>
          </a:bodyPr>
          <a:lstStyle/>
          <a:p>
            <a:pPr eaLnBrk="1" hangingPunct="1"/>
            <a:r>
              <a:rPr lang="en-US" altLang="en-US" dirty="0"/>
              <a:t>The </a:t>
            </a:r>
            <a:r>
              <a:rPr lang="en-US" altLang="en-US" i="1" dirty="0"/>
              <a:t>Challenger</a:t>
            </a:r>
            <a:r>
              <a:rPr lang="en-US" altLang="en-US" dirty="0"/>
              <a:t> Disaster</a:t>
            </a:r>
          </a:p>
        </p:txBody>
      </p:sp>
      <p:pic>
        <p:nvPicPr>
          <p:cNvPr id="7" name="Picture 6">
            <a:extLst>
              <a:ext uri="{FF2B5EF4-FFF2-40B4-BE49-F238E27FC236}">
                <a16:creationId xmlns:a16="http://schemas.microsoft.com/office/drawing/2014/main" id="{B6D96FD6-C549-4AFF-91D0-8A8E793C654D}"/>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5800" y="1600200"/>
            <a:ext cx="7848600" cy="4800600"/>
          </a:xfrm>
          <a:prstGeom prst="rect">
            <a:avLst/>
          </a:prstGeom>
        </p:spPr>
      </p:pic>
      <p:sp>
        <p:nvSpPr>
          <p:cNvPr id="8" name="TextBox 7">
            <a:extLst>
              <a:ext uri="{FF2B5EF4-FFF2-40B4-BE49-F238E27FC236}">
                <a16:creationId xmlns:a16="http://schemas.microsoft.com/office/drawing/2014/main" id="{AF425135-1F51-4094-8E5A-3B0866059479}"/>
              </a:ext>
            </a:extLst>
          </p:cNvPr>
          <p:cNvSpPr txBox="1"/>
          <p:nvPr/>
        </p:nvSpPr>
        <p:spPr>
          <a:xfrm>
            <a:off x="7010400" y="6400800"/>
            <a:ext cx="1523240" cy="215444"/>
          </a:xfrm>
          <a:prstGeom prst="rect">
            <a:avLst/>
          </a:prstGeom>
          <a:noFill/>
        </p:spPr>
        <p:txBody>
          <a:bodyPr wrap="square" rtlCol="0">
            <a:spAutoFit/>
          </a:bodyPr>
          <a:lstStyle/>
          <a:p>
            <a:r>
              <a:rPr lang="en-US" sz="800" dirty="0">
                <a:latin typeface="Calibri" panose="020F0502020204030204" pitchFamily="34" charset="0"/>
                <a:cs typeface="Calibri" panose="020F0502020204030204" pitchFamily="34" charset="0"/>
              </a:rPr>
              <a:t>Photo courtesy of Wikipedia.org</a:t>
            </a:r>
          </a:p>
        </p:txBody>
      </p:sp>
      <p:grpSp>
        <p:nvGrpSpPr>
          <p:cNvPr id="3" name="Group 2"/>
          <p:cNvGrpSpPr/>
          <p:nvPr/>
        </p:nvGrpSpPr>
        <p:grpSpPr>
          <a:xfrm rot="8516417">
            <a:off x="6641789" y="-39621"/>
            <a:ext cx="1127960" cy="3642957"/>
            <a:chOff x="7087829" y="9459579"/>
            <a:chExt cx="1385095" cy="3642957"/>
          </a:xfrm>
        </p:grpSpPr>
        <p:pic>
          <p:nvPicPr>
            <p:cNvPr id="5" name="Picture 4"/>
            <p:cNvPicPr>
              <a:picLocks noChangeAspect="1"/>
            </p:cNvPicPr>
            <p:nvPr/>
          </p:nvPicPr>
          <p:blipFill>
            <a:blip r:embed="rId4" cstate="screen">
              <a:extLst>
                <a:ext uri="{BEBA8EAE-BF5A-486C-A8C5-ECC9F3942E4B}">
                  <a14:imgProps xmlns:a14="http://schemas.microsoft.com/office/drawing/2010/main">
                    <a14:imgLayer r:embed="rId5">
                      <a14:imgEffect>
                        <a14:artisticPhotocopy/>
                      </a14:imgEffect>
                      <a14:imgEffect>
                        <a14:brightnessContrast bright="-20000" contrast="40000"/>
                      </a14:imgEffect>
                    </a14:imgLayer>
                  </a14:imgProps>
                </a:ext>
                <a:ext uri="{28A0092B-C50C-407E-A947-70E740481C1C}">
                  <a14:useLocalDpi xmlns:a14="http://schemas.microsoft.com/office/drawing/2010/main"/>
                </a:ext>
              </a:extLst>
            </a:blip>
            <a:stretch>
              <a:fillRect/>
            </a:stretch>
          </p:blipFill>
          <p:spPr>
            <a:xfrm rot="14637924">
              <a:off x="6027777" y="10657388"/>
              <a:ext cx="3505200" cy="1385095"/>
            </a:xfrm>
            <a:prstGeom prst="rect">
              <a:avLst/>
            </a:prstGeom>
          </p:spPr>
        </p:pic>
        <p:sp>
          <p:nvSpPr>
            <p:cNvPr id="2" name="TextBox 1"/>
            <p:cNvSpPr txBox="1"/>
            <p:nvPr/>
          </p:nvSpPr>
          <p:spPr>
            <a:xfrm rot="14712786">
              <a:off x="7369776" y="9891645"/>
              <a:ext cx="1128689" cy="264558"/>
            </a:xfrm>
            <a:prstGeom prst="rect">
              <a:avLst/>
            </a:prstGeom>
            <a:noFill/>
          </p:spPr>
          <p:txBody>
            <a:bodyPr wrap="square" rtlCol="0">
              <a:spAutoFit/>
            </a:bodyPr>
            <a:lstStyle/>
            <a:p>
              <a:r>
                <a:rPr lang="en-US" sz="800" dirty="0">
                  <a:latin typeface="Calibri" panose="020F0502020204030204" pitchFamily="34" charset="0"/>
                  <a:cs typeface="Calibri" panose="020F0502020204030204" pitchFamily="34" charset="0"/>
                </a:rPr>
                <a:t>Courtesy of Cal Poly Pomona</a:t>
              </a:r>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2D7ABE1C-93DC-4CDF-B3D7-DB032BF9BE9B}"/>
              </a:ext>
            </a:extLst>
          </p:cNvPr>
          <p:cNvPicPr>
            <a:picLocks noGrp="1" noChangeAspect="1"/>
          </p:cNvPicPr>
          <p:nvPr>
            <p:ph idx="1"/>
          </p:nvPr>
        </p:nvPicPr>
        <p:blipFill>
          <a:blip r:embed="rId3" cstate="print">
            <a:extLst>
              <a:ext uri="{28A0092B-C50C-407E-A947-70E740481C1C}">
                <a14:useLocalDpi xmlns:a14="http://schemas.microsoft.com/office/drawing/2010/main"/>
              </a:ext>
            </a:extLst>
          </a:blip>
          <a:stretch>
            <a:fillRect/>
          </a:stretch>
        </p:blipFill>
        <p:spPr>
          <a:xfrm>
            <a:off x="1676400" y="533400"/>
            <a:ext cx="5780346" cy="6324600"/>
          </a:xfrm>
        </p:spPr>
      </p:pic>
      <p:sp>
        <p:nvSpPr>
          <p:cNvPr id="5" name="Rectangle 6"/>
          <p:cNvSpPr>
            <a:spLocks noChangeArrowheads="1"/>
          </p:cNvSpPr>
          <p:nvPr/>
        </p:nvSpPr>
        <p:spPr bwMode="auto">
          <a:xfrm>
            <a:off x="1904999" y="4953000"/>
            <a:ext cx="2661573" cy="609600"/>
          </a:xfrm>
          <a:prstGeom prst="rect">
            <a:avLst/>
          </a:prstGeom>
          <a:solidFill>
            <a:srgbClr val="FFFF00">
              <a:alpha val="9019"/>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140169359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5FEBB5A7-F4EB-4D32-A22A-BD64001AAB77}"/>
              </a:ext>
            </a:extLst>
          </p:cNvPr>
          <p:cNvSpPr txBox="1"/>
          <p:nvPr/>
        </p:nvSpPr>
        <p:spPr>
          <a:xfrm>
            <a:off x="685800" y="1524000"/>
            <a:ext cx="8001000" cy="4031873"/>
          </a:xfrm>
          <a:prstGeom prst="rect">
            <a:avLst/>
          </a:prstGeom>
          <a:noFill/>
        </p:spPr>
        <p:txBody>
          <a:bodyPr wrap="square" rtlCol="0">
            <a:spAutoFit/>
          </a:bodyPr>
          <a:lstStyle/>
          <a:p>
            <a:r>
              <a:rPr lang="en-US" sz="3200" b="1" dirty="0" err="1">
                <a:latin typeface="Calibri" pitchFamily="34" charset="0"/>
              </a:rPr>
              <a:t>Tufte’s</a:t>
            </a:r>
            <a:r>
              <a:rPr lang="en-US" sz="3200" b="1" dirty="0">
                <a:latin typeface="Calibri" pitchFamily="34" charset="0"/>
              </a:rPr>
              <a:t> argument: </a:t>
            </a:r>
            <a:r>
              <a:rPr lang="en-US" sz="3200" dirty="0">
                <a:latin typeface="Calibri" pitchFamily="34" charset="0"/>
              </a:rPr>
              <a:t>If the </a:t>
            </a:r>
            <a:br>
              <a:rPr lang="en-US" sz="3200" dirty="0">
                <a:latin typeface="Calibri" pitchFamily="34" charset="0"/>
              </a:rPr>
            </a:br>
            <a:r>
              <a:rPr lang="en-US" sz="3200" dirty="0">
                <a:latin typeface="Calibri" pitchFamily="34" charset="0"/>
              </a:rPr>
              <a:t>data had been presented </a:t>
            </a:r>
            <a:br>
              <a:rPr lang="en-US" sz="3200" dirty="0">
                <a:latin typeface="Calibri" pitchFamily="34" charset="0"/>
              </a:rPr>
            </a:br>
            <a:r>
              <a:rPr lang="en-US" sz="3200" dirty="0">
                <a:latin typeface="Calibri" pitchFamily="34" charset="0"/>
              </a:rPr>
              <a:t>more clearly, NASA officials </a:t>
            </a:r>
            <a:br>
              <a:rPr lang="en-US" sz="3200" dirty="0">
                <a:latin typeface="Calibri" pitchFamily="34" charset="0"/>
              </a:rPr>
            </a:br>
            <a:r>
              <a:rPr lang="en-US" sz="3200" dirty="0">
                <a:latin typeface="Calibri" pitchFamily="34" charset="0"/>
              </a:rPr>
              <a:t>would have understood the </a:t>
            </a:r>
            <a:br>
              <a:rPr lang="en-US" sz="3200" dirty="0">
                <a:latin typeface="Calibri" pitchFamily="34" charset="0"/>
              </a:rPr>
            </a:br>
            <a:r>
              <a:rPr lang="en-US" sz="3200" dirty="0">
                <a:latin typeface="Calibri" pitchFamily="34" charset="0"/>
              </a:rPr>
              <a:t>extreme risk of O-ring </a:t>
            </a:r>
            <a:br>
              <a:rPr lang="en-US" sz="3200" dirty="0">
                <a:latin typeface="Calibri" pitchFamily="34" charset="0"/>
              </a:rPr>
            </a:br>
            <a:r>
              <a:rPr lang="en-US" sz="3200" dirty="0">
                <a:latin typeface="Calibri" pitchFamily="34" charset="0"/>
              </a:rPr>
              <a:t>failure in cold temperatures </a:t>
            </a:r>
            <a:br>
              <a:rPr lang="en-US" sz="3200" dirty="0">
                <a:latin typeface="Calibri" pitchFamily="34" charset="0"/>
              </a:rPr>
            </a:br>
            <a:r>
              <a:rPr lang="en-US" sz="3200" dirty="0">
                <a:latin typeface="Calibri" pitchFamily="34" charset="0"/>
              </a:rPr>
              <a:t>and surely would have </a:t>
            </a:r>
            <a:br>
              <a:rPr lang="en-US" sz="3200" dirty="0">
                <a:latin typeface="Calibri" pitchFamily="34" charset="0"/>
              </a:rPr>
            </a:br>
            <a:r>
              <a:rPr lang="en-US" sz="3200" dirty="0">
                <a:latin typeface="Calibri" pitchFamily="34" charset="0"/>
              </a:rPr>
              <a:t>postponed the launch!</a:t>
            </a:r>
          </a:p>
        </p:txBody>
      </p:sp>
      <p:sp>
        <p:nvSpPr>
          <p:cNvPr id="10" name="Title 1">
            <a:extLst>
              <a:ext uri="{FF2B5EF4-FFF2-40B4-BE49-F238E27FC236}">
                <a16:creationId xmlns:a16="http://schemas.microsoft.com/office/drawing/2014/main" id="{E4966F84-8435-4CA1-8190-A140BFCA6CD7}"/>
              </a:ext>
            </a:extLst>
          </p:cNvPr>
          <p:cNvSpPr>
            <a:spLocks noGrp="1"/>
          </p:cNvSpPr>
          <p:nvPr>
            <p:ph type="title"/>
          </p:nvPr>
        </p:nvSpPr>
        <p:spPr>
          <a:xfrm>
            <a:off x="609600" y="533400"/>
            <a:ext cx="8077200" cy="990600"/>
          </a:xfrm>
        </p:spPr>
        <p:txBody>
          <a:bodyPr/>
          <a:lstStyle/>
          <a:p>
            <a:pPr eaLnBrk="1" hangingPunct="1"/>
            <a:r>
              <a:rPr lang="en-US" altLang="en-US" dirty="0"/>
              <a:t>The </a:t>
            </a:r>
            <a:r>
              <a:rPr lang="en-US" altLang="en-US" i="1" dirty="0"/>
              <a:t>Challenger</a:t>
            </a:r>
            <a:r>
              <a:rPr lang="en-US" altLang="en-US" dirty="0"/>
              <a:t> Disaster</a:t>
            </a:r>
          </a:p>
        </p:txBody>
      </p:sp>
      <p:pic>
        <p:nvPicPr>
          <p:cNvPr id="11" name="Picture 10">
            <a:extLst>
              <a:ext uri="{FF2B5EF4-FFF2-40B4-BE49-F238E27FC236}">
                <a16:creationId xmlns:a16="http://schemas.microsoft.com/office/drawing/2014/main" id="{9A3D8C03-BA26-44B1-8382-64DAF41696A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562599" y="1828800"/>
            <a:ext cx="3200401" cy="3593568"/>
          </a:xfrm>
          <a:prstGeom prst="rect">
            <a:avLst/>
          </a:prstGeom>
        </p:spPr>
      </p:pic>
      <p:sp>
        <p:nvSpPr>
          <p:cNvPr id="12" name="TextBox 11">
            <a:extLst>
              <a:ext uri="{FF2B5EF4-FFF2-40B4-BE49-F238E27FC236}">
                <a16:creationId xmlns:a16="http://schemas.microsoft.com/office/drawing/2014/main" id="{488C86BA-44F7-4B07-9989-B953BBC17920}"/>
              </a:ext>
            </a:extLst>
          </p:cNvPr>
          <p:cNvSpPr txBox="1"/>
          <p:nvPr/>
        </p:nvSpPr>
        <p:spPr>
          <a:xfrm>
            <a:off x="6019800" y="5422368"/>
            <a:ext cx="2883802" cy="215444"/>
          </a:xfrm>
          <a:prstGeom prst="rect">
            <a:avLst/>
          </a:prstGeom>
          <a:noFill/>
        </p:spPr>
        <p:txBody>
          <a:bodyPr wrap="square" rtlCol="0">
            <a:spAutoFit/>
          </a:bodyPr>
          <a:lstStyle/>
          <a:p>
            <a:r>
              <a:rPr lang="en-US" sz="800" dirty="0">
                <a:latin typeface="Calibri" panose="020F0502020204030204" pitchFamily="34" charset="0"/>
                <a:cs typeface="Calibri" panose="020F0502020204030204" pitchFamily="34" charset="0"/>
              </a:rPr>
              <a:t>Photo courtesy of Kennedy Space Center/Wikipedia Commons</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descr="rockets">
            <a:extLst>
              <a:ext uri="{FF2B5EF4-FFF2-40B4-BE49-F238E27FC236}">
                <a16:creationId xmlns:a16="http://schemas.microsoft.com/office/drawing/2014/main" id="{B60BFA59-509A-4647-B3BC-4420FB6B4D1D}"/>
              </a:ext>
            </a:extLst>
          </p:cNvPr>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1257300" y="1676400"/>
            <a:ext cx="6629400" cy="373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 name="Picture 5" descr="badscale">
            <a:extLst>
              <a:ext uri="{FF2B5EF4-FFF2-40B4-BE49-F238E27FC236}">
                <a16:creationId xmlns:a16="http://schemas.microsoft.com/office/drawing/2014/main" id="{7490C028-4416-425D-9D13-8CD132E4D20D}"/>
              </a:ext>
            </a:extLst>
          </p:cNvPr>
          <p:cNvPicPr>
            <a:picLocks noGrp="1" noChangeAspect="1" noChangeArrowheads="1"/>
          </p:cNvPicPr>
          <p:nvPr>
            <p:ph idx="1"/>
          </p:nvPr>
        </p:nvPicPr>
        <p:blipFill>
          <a:blip r:embed="rId4" cstate="print">
            <a:extLst>
              <a:ext uri="{28A0092B-C50C-407E-A947-70E740481C1C}">
                <a14:useLocalDpi xmlns:a14="http://schemas.microsoft.com/office/drawing/2010/main"/>
              </a:ext>
            </a:extLst>
          </a:blip>
          <a:srcRect/>
          <a:stretch>
            <a:fillRect/>
          </a:stretch>
        </p:blipFill>
        <p:spPr>
          <a:xfrm>
            <a:off x="7010400" y="5470525"/>
            <a:ext cx="1981200" cy="1270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0" name="Rectangle 2">
            <a:extLst>
              <a:ext uri="{FF2B5EF4-FFF2-40B4-BE49-F238E27FC236}">
                <a16:creationId xmlns:a16="http://schemas.microsoft.com/office/drawing/2014/main" id="{41891023-DD5F-4173-80F4-1FBCB1DB75C2}"/>
              </a:ext>
            </a:extLst>
          </p:cNvPr>
          <p:cNvSpPr>
            <a:spLocks noGrp="1" noChangeArrowheads="1"/>
          </p:cNvSpPr>
          <p:nvPr>
            <p:ph type="title"/>
          </p:nvPr>
        </p:nvSpPr>
        <p:spPr>
          <a:xfrm>
            <a:off x="457200" y="533400"/>
            <a:ext cx="8229600" cy="990600"/>
          </a:xfrm>
        </p:spPr>
        <p:txBody>
          <a:bodyPr/>
          <a:lstStyle/>
          <a:p>
            <a:pPr eaLnBrk="1" hangingPunct="1"/>
            <a:r>
              <a:rPr lang="en-US" altLang="en-US" dirty="0"/>
              <a:t>The </a:t>
            </a:r>
            <a:r>
              <a:rPr lang="en-US" altLang="en-US" i="1" dirty="0"/>
              <a:t>Challenger</a:t>
            </a:r>
            <a:r>
              <a:rPr lang="en-US" altLang="en-US" dirty="0"/>
              <a:t> Disaster</a:t>
            </a:r>
          </a:p>
        </p:txBody>
      </p:sp>
      <p:sp>
        <p:nvSpPr>
          <p:cNvPr id="11" name="TextBox 10">
            <a:extLst>
              <a:ext uri="{FF2B5EF4-FFF2-40B4-BE49-F238E27FC236}">
                <a16:creationId xmlns:a16="http://schemas.microsoft.com/office/drawing/2014/main" id="{2DE2F39D-98D7-491E-9607-EE35A2403438}"/>
              </a:ext>
            </a:extLst>
          </p:cNvPr>
          <p:cNvSpPr txBox="1"/>
          <p:nvPr/>
        </p:nvSpPr>
        <p:spPr>
          <a:xfrm>
            <a:off x="76200" y="6588581"/>
            <a:ext cx="7010400" cy="215444"/>
          </a:xfrm>
          <a:prstGeom prst="rect">
            <a:avLst/>
          </a:prstGeom>
          <a:noFill/>
        </p:spPr>
        <p:txBody>
          <a:bodyPr wrap="square" rtlCol="0">
            <a:spAutoFit/>
          </a:bodyPr>
          <a:lstStyle/>
          <a:p>
            <a:r>
              <a:rPr lang="en-US" sz="800" b="1" dirty="0"/>
              <a:t>Source:</a:t>
            </a:r>
            <a:r>
              <a:rPr lang="en-US" sz="800" dirty="0"/>
              <a:t> Tufte, Edward R. (1997). </a:t>
            </a:r>
            <a:r>
              <a:rPr lang="en-US" sz="800" i="1" dirty="0"/>
              <a:t>Visual explanations: Images and quantities, evidence and narrative.</a:t>
            </a:r>
            <a:r>
              <a:rPr lang="en-US" sz="800" dirty="0"/>
              <a:t> (pp. 27–54). Cheshire, CT: Graphics Press.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dissolve">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4" name="Picture 4"/>
          <p:cNvPicPr>
            <a:picLocks noGrp="1" noChangeAspect="1" noChangeArrowheads="1"/>
          </p:cNvPicPr>
          <p:nvPr>
            <p:ph type="body" idx="4294967295"/>
          </p:nvPr>
        </p:nvPicPr>
        <p:blipFill>
          <a:blip r:embed="rId3" cstate="screen">
            <a:extLst>
              <a:ext uri="{28A0092B-C50C-407E-A947-70E740481C1C}">
                <a14:useLocalDpi xmlns:a14="http://schemas.microsoft.com/office/drawing/2010/main"/>
              </a:ext>
            </a:extLst>
          </a:blip>
          <a:stretch>
            <a:fillRect/>
          </a:stretch>
        </p:blipFill>
        <p:spPr>
          <a:xfrm>
            <a:off x="381000" y="2209800"/>
            <a:ext cx="8763000" cy="345614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 name="TextBox 3">
            <a:extLst>
              <a:ext uri="{FF2B5EF4-FFF2-40B4-BE49-F238E27FC236}">
                <a16:creationId xmlns:a16="http://schemas.microsoft.com/office/drawing/2014/main" id="{FD6D7F3A-823D-4D25-91D9-3AD99E30CD81}"/>
              </a:ext>
            </a:extLst>
          </p:cNvPr>
          <p:cNvSpPr txBox="1"/>
          <p:nvPr/>
        </p:nvSpPr>
        <p:spPr>
          <a:xfrm>
            <a:off x="7239000" y="5562600"/>
            <a:ext cx="1447800" cy="215444"/>
          </a:xfrm>
          <a:prstGeom prst="rect">
            <a:avLst/>
          </a:prstGeom>
          <a:noFill/>
        </p:spPr>
        <p:txBody>
          <a:bodyPr wrap="square" rtlCol="0">
            <a:spAutoFit/>
          </a:bodyPr>
          <a:lstStyle/>
          <a:p>
            <a:r>
              <a:rPr lang="en-US" sz="800" dirty="0">
                <a:latin typeface="Calibri" panose="020F0502020204030204" pitchFamily="34" charset="0"/>
              </a:rPr>
              <a:t>Courtesy of Edwardtufte.com</a:t>
            </a:r>
          </a:p>
        </p:txBody>
      </p:sp>
      <p:sp>
        <p:nvSpPr>
          <p:cNvPr id="5" name="Rectangle 2"/>
          <p:cNvSpPr txBox="1">
            <a:spLocks noChangeArrowheads="1"/>
          </p:cNvSpPr>
          <p:nvPr/>
        </p:nvSpPr>
        <p:spPr>
          <a:xfrm>
            <a:off x="609600" y="609600"/>
            <a:ext cx="8077200" cy="838200"/>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4000" b="0" i="0" u="none" strike="noStrike" kern="1200" cap="none" spc="-100" normalizeH="0" baseline="0" noProof="0" dirty="0">
                <a:ln>
                  <a:noFill/>
                </a:ln>
                <a:solidFill>
                  <a:schemeClr val="tx2"/>
                </a:solidFill>
                <a:effectLst/>
                <a:uLnTx/>
                <a:uFillTx/>
                <a:latin typeface="Calibri" panose="020F0502020204030204" pitchFamily="34" charset="0"/>
                <a:ea typeface="+mj-ea"/>
                <a:cs typeface="+mj-cs"/>
              </a:rPr>
              <a:t>The </a:t>
            </a:r>
            <a:r>
              <a:rPr kumimoji="0" lang="en-US" altLang="en-US" sz="4000" b="0" i="1" u="none" strike="noStrike" kern="1200" cap="none" spc="-100" normalizeH="0" baseline="0" noProof="0" dirty="0">
                <a:ln>
                  <a:noFill/>
                </a:ln>
                <a:solidFill>
                  <a:schemeClr val="tx2"/>
                </a:solidFill>
                <a:effectLst/>
                <a:uLnTx/>
                <a:uFillTx/>
                <a:latin typeface="Calibri" panose="020F0502020204030204" pitchFamily="34" charset="0"/>
                <a:ea typeface="+mj-ea"/>
                <a:cs typeface="+mj-cs"/>
              </a:rPr>
              <a:t>Challenger</a:t>
            </a:r>
            <a:r>
              <a:rPr kumimoji="0" lang="en-US" altLang="en-US" sz="4000" b="0" i="0" u="none" strike="noStrike" kern="1200" cap="none" spc="-100" normalizeH="0" baseline="0" noProof="0" dirty="0">
                <a:ln>
                  <a:noFill/>
                </a:ln>
                <a:solidFill>
                  <a:schemeClr val="tx2"/>
                </a:solidFill>
                <a:effectLst/>
                <a:uLnTx/>
                <a:uFillTx/>
                <a:latin typeface="Calibri" panose="020F0502020204030204" pitchFamily="34" charset="0"/>
                <a:ea typeface="+mj-ea"/>
                <a:cs typeface="+mj-cs"/>
              </a:rPr>
              <a:t> Disaster</a:t>
            </a:r>
          </a:p>
        </p:txBody>
      </p:sp>
      <p:sp>
        <p:nvSpPr>
          <p:cNvPr id="6" name="TextBox 5"/>
          <p:cNvSpPr txBox="1"/>
          <p:nvPr/>
        </p:nvSpPr>
        <p:spPr>
          <a:xfrm>
            <a:off x="2362200" y="1600200"/>
            <a:ext cx="5334000" cy="646331"/>
          </a:xfrm>
          <a:prstGeom prst="rect">
            <a:avLst/>
          </a:prstGeom>
          <a:noFill/>
        </p:spPr>
        <p:txBody>
          <a:bodyPr wrap="square" rtlCol="0">
            <a:spAutoFit/>
          </a:bodyPr>
          <a:lstStyle/>
          <a:p>
            <a:pPr algn="ctr"/>
            <a:r>
              <a:rPr lang="en-US" dirty="0">
                <a:latin typeface="Calibri" pitchFamily="34" charset="0"/>
              </a:rPr>
              <a:t>Space Shuttle Challenger Historical Launch Data</a:t>
            </a:r>
            <a:br>
              <a:rPr lang="en-US" dirty="0">
                <a:latin typeface="Calibri" pitchFamily="34" charset="0"/>
              </a:rPr>
            </a:br>
            <a:r>
              <a:rPr lang="en-US" dirty="0">
                <a:latin typeface="Calibri" pitchFamily="34" charset="0"/>
              </a:rPr>
              <a:t>Temperatures and O-ring Condition</a:t>
            </a:r>
            <a:endParaRPr lang="en-US" dirty="0"/>
          </a:p>
        </p:txBody>
      </p:sp>
      <p:sp>
        <p:nvSpPr>
          <p:cNvPr id="7" name="TextBox 6">
            <a:extLst>
              <a:ext uri="{FF2B5EF4-FFF2-40B4-BE49-F238E27FC236}">
                <a16:creationId xmlns:a16="http://schemas.microsoft.com/office/drawing/2014/main" id="{2EBC9885-9C73-4C14-8AFD-0905F84A4175}"/>
              </a:ext>
            </a:extLst>
          </p:cNvPr>
          <p:cNvSpPr txBox="1"/>
          <p:nvPr/>
        </p:nvSpPr>
        <p:spPr>
          <a:xfrm>
            <a:off x="76200" y="6588581"/>
            <a:ext cx="7010400" cy="215444"/>
          </a:xfrm>
          <a:prstGeom prst="rect">
            <a:avLst/>
          </a:prstGeom>
          <a:noFill/>
        </p:spPr>
        <p:txBody>
          <a:bodyPr wrap="square" rtlCol="0">
            <a:spAutoFit/>
          </a:bodyPr>
          <a:lstStyle/>
          <a:p>
            <a:r>
              <a:rPr lang="en-US" sz="800" b="1" dirty="0"/>
              <a:t>Source:</a:t>
            </a:r>
            <a:r>
              <a:rPr lang="en-US" sz="800" dirty="0"/>
              <a:t> Tufte, Edward R. (1997). </a:t>
            </a:r>
            <a:r>
              <a:rPr lang="en-US" sz="800" i="1" dirty="0"/>
              <a:t>Visual explanations: Images and quantities, evidence and narrative.</a:t>
            </a:r>
            <a:r>
              <a:rPr lang="en-US" sz="800" dirty="0"/>
              <a:t> (pp. 27–54). Cheshire, CT: Graphics Press.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0724"/>
                                        </p:tgtEl>
                                        <p:attrNameLst>
                                          <p:attrName>style.visibility</p:attrName>
                                        </p:attrNameLst>
                                      </p:cBhvr>
                                      <p:to>
                                        <p:strVal val="visible"/>
                                      </p:to>
                                    </p:set>
                                    <p:animEffect transition="in" filter="fade">
                                      <p:cBhvr>
                                        <p:cTn id="7" dur="2000"/>
                                        <p:tgtEl>
                                          <p:spTgt spid="307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685800" y="533400"/>
            <a:ext cx="8001000" cy="990600"/>
          </a:xfrm>
        </p:spPr>
        <p:txBody>
          <a:bodyPr/>
          <a:lstStyle/>
          <a:p>
            <a:pPr eaLnBrk="1" hangingPunct="1"/>
            <a:r>
              <a:rPr lang="en-US" altLang="en-US" dirty="0"/>
              <a:t>The Best Way to Display Data</a:t>
            </a:r>
          </a:p>
        </p:txBody>
      </p:sp>
      <p:sp>
        <p:nvSpPr>
          <p:cNvPr id="25603" name="Content Placeholder 2"/>
          <p:cNvSpPr>
            <a:spLocks noGrp="1"/>
          </p:cNvSpPr>
          <p:nvPr>
            <p:ph idx="1"/>
          </p:nvPr>
        </p:nvSpPr>
        <p:spPr>
          <a:xfrm>
            <a:off x="762000" y="1600200"/>
            <a:ext cx="7924800" cy="4876800"/>
          </a:xfrm>
        </p:spPr>
        <p:txBody>
          <a:bodyPr/>
          <a:lstStyle/>
          <a:p>
            <a:pPr marL="365760" indent="-365760" eaLnBrk="1" hangingPunct="1">
              <a:spcBef>
                <a:spcPts val="1200"/>
              </a:spcBef>
            </a:pPr>
            <a:r>
              <a:rPr lang="en-US" altLang="en-US" sz="3200" dirty="0"/>
              <a:t>What is the best way to display data?</a:t>
            </a:r>
          </a:p>
          <a:p>
            <a:pPr marL="365760" indent="-365760" eaLnBrk="1" hangingPunct="1">
              <a:spcBef>
                <a:spcPts val="1200"/>
              </a:spcBef>
            </a:pPr>
            <a:r>
              <a:rPr lang="en-US" altLang="en-US" sz="3200" dirty="0"/>
              <a:t>What are some effective ways you’ve displayed data in your classroom?</a:t>
            </a:r>
          </a:p>
          <a:p>
            <a:pPr eaLnBrk="1" hangingPunct="1"/>
            <a:endParaRPr lang="en-US" altLang="en-US"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762000" y="533400"/>
            <a:ext cx="7924800" cy="990600"/>
          </a:xfrm>
        </p:spPr>
        <p:txBody>
          <a:bodyPr/>
          <a:lstStyle/>
          <a:p>
            <a:pPr eaLnBrk="1" hangingPunct="1"/>
            <a:r>
              <a:rPr lang="en-US" altLang="en-US" dirty="0"/>
              <a:t>Types of Graphs</a:t>
            </a:r>
          </a:p>
        </p:txBody>
      </p:sp>
      <p:sp>
        <p:nvSpPr>
          <p:cNvPr id="3" name="Content Placeholder 2"/>
          <p:cNvSpPr>
            <a:spLocks noGrp="1"/>
          </p:cNvSpPr>
          <p:nvPr>
            <p:ph idx="1"/>
          </p:nvPr>
        </p:nvSpPr>
        <p:spPr>
          <a:xfrm>
            <a:off x="762000" y="1600200"/>
            <a:ext cx="7924800" cy="4876800"/>
          </a:xfrm>
        </p:spPr>
        <p:txBody>
          <a:bodyPr/>
          <a:lstStyle/>
          <a:p>
            <a:pPr marL="0" indent="0" eaLnBrk="1" hangingPunct="1">
              <a:buNone/>
            </a:pPr>
            <a:r>
              <a:rPr lang="en-US" altLang="en-US" sz="3200" dirty="0"/>
              <a:t>What types of graphs and charts are you familiar with? Can you name a few?</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685800" y="457200"/>
            <a:ext cx="8001000" cy="990600"/>
          </a:xfrm>
        </p:spPr>
        <p:txBody>
          <a:bodyPr/>
          <a:lstStyle/>
          <a:p>
            <a:pPr eaLnBrk="1" hangingPunct="1"/>
            <a:r>
              <a:rPr lang="en-US" altLang="en-US" dirty="0"/>
              <a:t>Histograms</a:t>
            </a:r>
          </a:p>
        </p:txBody>
      </p:sp>
      <p:sp>
        <p:nvSpPr>
          <p:cNvPr id="27651" name="Rectangle 3"/>
          <p:cNvSpPr>
            <a:spLocks noGrp="1" noChangeArrowheads="1"/>
          </p:cNvSpPr>
          <p:nvPr>
            <p:ph type="body" idx="1"/>
          </p:nvPr>
        </p:nvSpPr>
        <p:spPr>
          <a:xfrm>
            <a:off x="685800" y="1371600"/>
            <a:ext cx="8229600" cy="4876800"/>
          </a:xfrm>
        </p:spPr>
        <p:txBody>
          <a:bodyPr/>
          <a:lstStyle/>
          <a:p>
            <a:pPr marL="0" indent="0" eaLnBrk="1" hangingPunct="1">
              <a:buNone/>
            </a:pPr>
            <a:r>
              <a:rPr lang="en-US" altLang="en-US" sz="3200" dirty="0"/>
              <a:t>Histograms show interval data.</a:t>
            </a:r>
          </a:p>
          <a:p>
            <a:pPr eaLnBrk="1" hangingPunct="1"/>
            <a:endParaRPr lang="en-US" altLang="en-US" dirty="0"/>
          </a:p>
        </p:txBody>
      </p:sp>
      <p:pic>
        <p:nvPicPr>
          <p:cNvPr id="34834" name="Picture 18" descr="histogram"/>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1828800" y="2286000"/>
            <a:ext cx="5486400" cy="3878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6019800" y="6172200"/>
            <a:ext cx="1371600" cy="215444"/>
          </a:xfrm>
          <a:prstGeom prst="rect">
            <a:avLst/>
          </a:prstGeom>
          <a:noFill/>
        </p:spPr>
        <p:txBody>
          <a:bodyPr wrap="square" rtlCol="0">
            <a:spAutoFit/>
          </a:bodyPr>
          <a:lstStyle/>
          <a:p>
            <a:r>
              <a:rPr lang="en-US" sz="800" dirty="0">
                <a:latin typeface="Calibri" panose="020F0502020204030204" pitchFamily="34" charset="0"/>
                <a:cs typeface="Calibri" panose="020F0502020204030204" pitchFamily="34" charset="0"/>
              </a:rPr>
              <a:t>Courtesy of NetMBA.com</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34834"/>
                                        </p:tgtEl>
                                        <p:attrNameLst>
                                          <p:attrName>style.visibility</p:attrName>
                                        </p:attrNameLst>
                                      </p:cBhvr>
                                      <p:to>
                                        <p:strVal val="visible"/>
                                      </p:to>
                                    </p:set>
                                    <p:animEffect transition="in" filter="dissolve">
                                      <p:cBhvr>
                                        <p:cTn id="7" dur="500"/>
                                        <p:tgtEl>
                                          <p:spTgt spid="3483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xit" presetSubtype="16" fill="hold" nodeType="clickEffect">
                                  <p:stCondLst>
                                    <p:cond delay="0"/>
                                  </p:stCondLst>
                                  <p:childTnLst>
                                    <p:animEffect transition="out" filter="diamond(in)">
                                      <p:cBhvr>
                                        <p:cTn id="11" dur="2000"/>
                                        <p:tgtEl>
                                          <p:spTgt spid="34834"/>
                                        </p:tgtEl>
                                      </p:cBhvr>
                                    </p:animEffect>
                                    <p:set>
                                      <p:cBhvr>
                                        <p:cTn id="12" dur="1" fill="hold">
                                          <p:stCondLst>
                                            <p:cond delay="1999"/>
                                          </p:stCondLst>
                                        </p:cTn>
                                        <p:tgtEl>
                                          <p:spTgt spid="3483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685800" y="457200"/>
            <a:ext cx="8001000" cy="990600"/>
          </a:xfrm>
        </p:spPr>
        <p:txBody>
          <a:bodyPr/>
          <a:lstStyle/>
          <a:p>
            <a:pPr eaLnBrk="1" hangingPunct="1"/>
            <a:r>
              <a:rPr lang="en-US" altLang="en-US" dirty="0"/>
              <a:t>Bar Graphs</a:t>
            </a:r>
          </a:p>
        </p:txBody>
      </p:sp>
      <p:sp>
        <p:nvSpPr>
          <p:cNvPr id="28675" name="Rectangle 3"/>
          <p:cNvSpPr>
            <a:spLocks noGrp="1" noChangeArrowheads="1"/>
          </p:cNvSpPr>
          <p:nvPr>
            <p:ph type="body" idx="1"/>
          </p:nvPr>
        </p:nvSpPr>
        <p:spPr>
          <a:xfrm>
            <a:off x="685800" y="1447800"/>
            <a:ext cx="8001000" cy="4876800"/>
          </a:xfrm>
        </p:spPr>
        <p:txBody>
          <a:bodyPr/>
          <a:lstStyle/>
          <a:p>
            <a:pPr eaLnBrk="1" hangingPunct="1">
              <a:buNone/>
            </a:pPr>
            <a:r>
              <a:rPr lang="en-US" altLang="en-US" sz="3200" dirty="0"/>
              <a:t>How are bar graphs different from histograms?</a:t>
            </a:r>
          </a:p>
        </p:txBody>
      </p:sp>
      <p:pic>
        <p:nvPicPr>
          <p:cNvPr id="7" name="Picture 6">
            <a:extLst>
              <a:ext uri="{FF2B5EF4-FFF2-40B4-BE49-F238E27FC236}">
                <a16:creationId xmlns:a16="http://schemas.microsoft.com/office/drawing/2014/main" id="{94C8FB59-A7D1-4E6F-8A5C-3605A9454D79}"/>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409700" y="2286000"/>
            <a:ext cx="6324600" cy="3942756"/>
          </a:xfrm>
          <a:prstGeom prst="rect">
            <a:avLst/>
          </a:prstGeom>
        </p:spPr>
      </p:pic>
      <p:sp>
        <p:nvSpPr>
          <p:cNvPr id="8" name="TextBox 7">
            <a:extLst>
              <a:ext uri="{FF2B5EF4-FFF2-40B4-BE49-F238E27FC236}">
                <a16:creationId xmlns:a16="http://schemas.microsoft.com/office/drawing/2014/main" id="{3A6D9B36-E6B5-41F6-A57D-09BF6EB66E4B}"/>
              </a:ext>
            </a:extLst>
          </p:cNvPr>
          <p:cNvSpPr txBox="1"/>
          <p:nvPr/>
        </p:nvSpPr>
        <p:spPr>
          <a:xfrm>
            <a:off x="5638800" y="6254765"/>
            <a:ext cx="2209800" cy="215444"/>
          </a:xfrm>
          <a:prstGeom prst="rect">
            <a:avLst/>
          </a:prstGeom>
          <a:noFill/>
        </p:spPr>
        <p:txBody>
          <a:bodyPr wrap="square" rtlCol="0">
            <a:spAutoFit/>
          </a:bodyPr>
          <a:lstStyle/>
          <a:p>
            <a:r>
              <a:rPr lang="en-US" sz="800" dirty="0">
                <a:latin typeface="Calibri" panose="020F0502020204030204" pitchFamily="34" charset="0"/>
                <a:cs typeface="Calibri" panose="020F0502020204030204" pitchFamily="34" charset="0"/>
              </a:rPr>
              <a:t>Courtesy of Mattallen8/ Wikimedia Commons</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685800" y="533400"/>
            <a:ext cx="8001000" cy="990600"/>
          </a:xfrm>
        </p:spPr>
        <p:txBody>
          <a:bodyPr/>
          <a:lstStyle/>
          <a:p>
            <a:pPr eaLnBrk="1" hangingPunct="1"/>
            <a:r>
              <a:rPr lang="en-US" altLang="en-US" dirty="0"/>
              <a:t>Line Graphs</a:t>
            </a:r>
          </a:p>
        </p:txBody>
      </p:sp>
      <p:pic>
        <p:nvPicPr>
          <p:cNvPr id="51202" name="Picture 2" descr="https://www.ncsu.edu/labwrite/res/gh/linegraph-redriver-single.gif"/>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1600200" y="1524000"/>
            <a:ext cx="5638800" cy="30154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a:spLocks noChangeArrowheads="1"/>
          </p:cNvSpPr>
          <p:nvPr/>
        </p:nvSpPr>
        <p:spPr bwMode="auto">
          <a:xfrm>
            <a:off x="762000" y="4876800"/>
            <a:ext cx="784860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2800" dirty="0">
                <a:latin typeface="Calibri" pitchFamily="34" charset="0"/>
              </a:rPr>
              <a:t>Line graphs help us see more clearly the rate of change (slope) between individual data points. This data could have also been presented as a bar graph. </a:t>
            </a:r>
          </a:p>
        </p:txBody>
      </p:sp>
      <p:sp>
        <p:nvSpPr>
          <p:cNvPr id="7" name="TextBox 6">
            <a:extLst>
              <a:ext uri="{FF2B5EF4-FFF2-40B4-BE49-F238E27FC236}">
                <a16:creationId xmlns:a16="http://schemas.microsoft.com/office/drawing/2014/main" id="{56B18CAA-EC87-4652-A991-8B93ABD6C80F}"/>
              </a:ext>
            </a:extLst>
          </p:cNvPr>
          <p:cNvSpPr txBox="1"/>
          <p:nvPr/>
        </p:nvSpPr>
        <p:spPr>
          <a:xfrm>
            <a:off x="5486400" y="4419600"/>
            <a:ext cx="1981200" cy="215444"/>
          </a:xfrm>
          <a:prstGeom prst="rect">
            <a:avLst/>
          </a:prstGeom>
          <a:noFill/>
        </p:spPr>
        <p:txBody>
          <a:bodyPr wrap="square" rtlCol="0">
            <a:spAutoFit/>
          </a:bodyPr>
          <a:lstStyle/>
          <a:p>
            <a:r>
              <a:rPr lang="en-US" sz="800" dirty="0">
                <a:latin typeface="Calibri" panose="020F0502020204030204" pitchFamily="34" charset="0"/>
                <a:cs typeface="Calibri" panose="020F0502020204030204" pitchFamily="34" charset="0"/>
              </a:rPr>
              <a:t>Courtesy of North Carolina State University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51202"/>
                                        </p:tgtEl>
                                        <p:attrNameLst>
                                          <p:attrName>style.visibility</p:attrName>
                                        </p:attrNameLst>
                                      </p:cBhvr>
                                      <p:to>
                                        <p:strVal val="visible"/>
                                      </p:to>
                                    </p:set>
                                    <p:animEffect transition="in" filter="circle(in)">
                                      <p:cBhvr>
                                        <p:cTn id="7" dur="2000"/>
                                        <p:tgtEl>
                                          <p:spTgt spid="51202"/>
                                        </p:tgtEl>
                                      </p:cBhvr>
                                    </p:animEffect>
                                  </p:childTnLst>
                                </p:cTn>
                              </p:par>
                              <p:par>
                                <p:cTn id="8" presetID="1"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heel(1)">
                                      <p:cBhvr>
                                        <p:cTn id="14"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762000" y="533400"/>
            <a:ext cx="7924800" cy="990600"/>
          </a:xfrm>
        </p:spPr>
        <p:txBody>
          <a:bodyPr/>
          <a:lstStyle/>
          <a:p>
            <a:pPr eaLnBrk="1" hangingPunct="1"/>
            <a:r>
              <a:rPr lang="en-US" altLang="en-US" dirty="0"/>
              <a:t>Scatter Plots</a:t>
            </a:r>
          </a:p>
        </p:txBody>
      </p:sp>
      <p:pic>
        <p:nvPicPr>
          <p:cNvPr id="30723" name="Picture 2"/>
          <p:cNvPicPr>
            <a:picLocks noGrp="1" noChangeAspect="1" noChangeArrowheads="1"/>
          </p:cNvPicPr>
          <p:nvPr>
            <p:ph idx="1"/>
          </p:nvPr>
        </p:nvPicPr>
        <p:blipFill>
          <a:blip r:embed="rId3" cstate="print">
            <a:extLst>
              <a:ext uri="{28A0092B-C50C-407E-A947-70E740481C1C}">
                <a14:useLocalDpi xmlns:a14="http://schemas.microsoft.com/office/drawing/2010/main"/>
              </a:ext>
            </a:extLst>
          </a:blip>
          <a:srcRect/>
          <a:stretch>
            <a:fillRect/>
          </a:stretch>
        </p:blipFill>
        <p:spPr>
          <a:xfrm>
            <a:off x="1870166" y="1905000"/>
            <a:ext cx="5216434" cy="3733800"/>
          </a:xfrm>
          <a:noFill/>
        </p:spPr>
      </p:pic>
      <p:sp>
        <p:nvSpPr>
          <p:cNvPr id="5" name="TextBox 4"/>
          <p:cNvSpPr txBox="1"/>
          <p:nvPr/>
        </p:nvSpPr>
        <p:spPr>
          <a:xfrm>
            <a:off x="5334000" y="5715000"/>
            <a:ext cx="1981200" cy="215444"/>
          </a:xfrm>
          <a:prstGeom prst="rect">
            <a:avLst/>
          </a:prstGeom>
          <a:noFill/>
        </p:spPr>
        <p:txBody>
          <a:bodyPr wrap="square" rtlCol="0">
            <a:spAutoFit/>
          </a:bodyPr>
          <a:lstStyle/>
          <a:p>
            <a:r>
              <a:rPr lang="en-US" sz="800" dirty="0">
                <a:latin typeface="Calibri" panose="020F0502020204030204" pitchFamily="34" charset="0"/>
                <a:cs typeface="Calibri" panose="020F0502020204030204" pitchFamily="34" charset="0"/>
              </a:rPr>
              <a:t>Courtesy of North Carolina State University</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685800" y="533400"/>
            <a:ext cx="8001000" cy="990600"/>
          </a:xfrm>
        </p:spPr>
        <p:txBody>
          <a:bodyPr/>
          <a:lstStyle/>
          <a:p>
            <a:pPr eaLnBrk="1" hangingPunct="1"/>
            <a:r>
              <a:rPr lang="en-US" altLang="en-US" dirty="0"/>
              <a:t>Line Plots</a:t>
            </a:r>
          </a:p>
        </p:txBody>
      </p:sp>
      <p:sp>
        <p:nvSpPr>
          <p:cNvPr id="31747" name="Content Placeholder 2"/>
          <p:cNvSpPr>
            <a:spLocks noGrp="1"/>
          </p:cNvSpPr>
          <p:nvPr>
            <p:ph idx="1"/>
          </p:nvPr>
        </p:nvSpPr>
        <p:spPr>
          <a:xfrm>
            <a:off x="685800" y="1524000"/>
            <a:ext cx="8001000" cy="4876800"/>
          </a:xfrm>
        </p:spPr>
        <p:txBody>
          <a:bodyPr/>
          <a:lstStyle/>
          <a:p>
            <a:pPr marL="0" indent="0" eaLnBrk="1" hangingPunct="1">
              <a:buNone/>
            </a:pPr>
            <a:r>
              <a:rPr lang="en-US" altLang="en-US" sz="3200" dirty="0"/>
              <a:t>A line plot is a graph that shows data frequency along a number line.</a:t>
            </a:r>
          </a:p>
        </p:txBody>
      </p:sp>
      <p:grpSp>
        <p:nvGrpSpPr>
          <p:cNvPr id="3" name="Group 2"/>
          <p:cNvGrpSpPr/>
          <p:nvPr/>
        </p:nvGrpSpPr>
        <p:grpSpPr>
          <a:xfrm>
            <a:off x="1371600" y="2590800"/>
            <a:ext cx="6074777" cy="3657600"/>
            <a:chOff x="1371600" y="2667000"/>
            <a:chExt cx="6074777" cy="3581400"/>
          </a:xfrm>
        </p:grpSpPr>
        <p:pic>
          <p:nvPicPr>
            <p:cNvPr id="2050" name="Picture 2" descr="https://upload.wikimedia.org/wikipedia/commons/e/e5/Line_chart_graph.png"/>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1371600" y="2667000"/>
              <a:ext cx="6074777" cy="35814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5050423" y="6032956"/>
              <a:ext cx="2340977" cy="215444"/>
            </a:xfrm>
            <a:prstGeom prst="rect">
              <a:avLst/>
            </a:prstGeom>
            <a:noFill/>
          </p:spPr>
          <p:txBody>
            <a:bodyPr wrap="square" rtlCol="0">
              <a:spAutoFit/>
            </a:bodyPr>
            <a:lstStyle/>
            <a:p>
              <a:r>
                <a:rPr lang="en-US" sz="800" dirty="0">
                  <a:latin typeface="Calibri" panose="020F0502020204030204" pitchFamily="34" charset="0"/>
                  <a:cs typeface="Calibri" panose="020F0502020204030204" pitchFamily="34" charset="0"/>
                </a:rPr>
                <a:t>Courtesy of </a:t>
              </a:r>
              <a:r>
                <a:rPr lang="en-US" sz="800" dirty="0" err="1">
                  <a:latin typeface="Calibri" panose="020F0502020204030204" pitchFamily="34" charset="0"/>
                  <a:cs typeface="Calibri" panose="020F0502020204030204" pitchFamily="34" charset="0"/>
                </a:rPr>
                <a:t>Safwat.alshazly</a:t>
              </a:r>
              <a:r>
                <a:rPr lang="en-US" sz="800" dirty="0">
                  <a:latin typeface="Calibri" panose="020F0502020204030204" pitchFamily="34" charset="0"/>
                  <a:cs typeface="Calibri" panose="020F0502020204030204" pitchFamily="34" charset="0"/>
                </a:rPr>
                <a:t>/Wikimedia Commons</a:t>
              </a:r>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85800"/>
            <a:ext cx="8153400" cy="990600"/>
          </a:xfrm>
        </p:spPr>
        <p:txBody>
          <a:bodyPr>
            <a:noAutofit/>
          </a:bodyPr>
          <a:lstStyle/>
          <a:p>
            <a:r>
              <a:rPr lang="en-US" dirty="0"/>
              <a:t>The Importance of Engaging Students in Constructing Scientific Explanations</a:t>
            </a:r>
          </a:p>
        </p:txBody>
      </p:sp>
      <p:sp>
        <p:nvSpPr>
          <p:cNvPr id="3" name="Content Placeholder 2"/>
          <p:cNvSpPr>
            <a:spLocks noGrp="1"/>
          </p:cNvSpPr>
          <p:nvPr>
            <p:ph idx="1"/>
          </p:nvPr>
        </p:nvSpPr>
        <p:spPr>
          <a:xfrm>
            <a:off x="533400" y="1981200"/>
            <a:ext cx="8153400" cy="4648200"/>
          </a:xfrm>
        </p:spPr>
        <p:txBody>
          <a:bodyPr/>
          <a:lstStyle/>
          <a:p>
            <a:pPr marL="0" indent="0">
              <a:buNone/>
            </a:pPr>
            <a:r>
              <a:rPr lang="en-US" sz="3000" dirty="0"/>
              <a:t>Read handout 4.1 and your group-specific handout. Then complete the assigned task:</a:t>
            </a:r>
          </a:p>
          <a:p>
            <a:pPr marL="0" indent="0">
              <a:spcBef>
                <a:spcPts val="1200"/>
              </a:spcBef>
              <a:buNone/>
            </a:pPr>
            <a:r>
              <a:rPr lang="en-US" sz="3000" b="1" dirty="0"/>
              <a:t>Group 1:</a:t>
            </a:r>
            <a:r>
              <a:rPr lang="en-US" sz="3000" dirty="0"/>
              <a:t> Analyze a student explanation (handout 4.2).</a:t>
            </a:r>
          </a:p>
          <a:p>
            <a:pPr marL="0" indent="0">
              <a:spcBef>
                <a:spcPts val="800"/>
              </a:spcBef>
              <a:buNone/>
            </a:pPr>
            <a:r>
              <a:rPr lang="en-US" sz="3000" b="1" dirty="0"/>
              <a:t>Group 2: </a:t>
            </a:r>
            <a:r>
              <a:rPr lang="en-US" sz="3000" dirty="0"/>
              <a:t>Summarize benefits for students of constructing scientific explanations (handout 4.3).</a:t>
            </a:r>
          </a:p>
          <a:p>
            <a:pPr marL="0" indent="0">
              <a:spcBef>
                <a:spcPts val="800"/>
              </a:spcBef>
              <a:buNone/>
            </a:pPr>
            <a:r>
              <a:rPr lang="en-US" sz="3000" b="1" dirty="0"/>
              <a:t>Group 3: </a:t>
            </a:r>
            <a:r>
              <a:rPr lang="en-US" sz="3000" dirty="0"/>
              <a:t>Summarize the benefits for teachers of engaging students in constructing scientific explanations (handout 4.3).</a:t>
            </a:r>
            <a:r>
              <a:rPr lang="en-US" sz="3200" dirty="0"/>
              <a:t> </a:t>
            </a:r>
          </a:p>
        </p:txBody>
      </p:sp>
    </p:spTree>
    <p:extLst>
      <p:ext uri="{BB962C8B-B14F-4D97-AF65-F5344CB8AC3E}">
        <p14:creationId xmlns:p14="http://schemas.microsoft.com/office/powerpoint/2010/main" val="2111728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8001000" cy="990600"/>
          </a:xfrm>
        </p:spPr>
        <p:txBody>
          <a:bodyPr/>
          <a:lstStyle/>
          <a:p>
            <a:r>
              <a:rPr lang="en-US" dirty="0"/>
              <a:t>What Do Line Plots Help Us See?</a:t>
            </a:r>
          </a:p>
        </p:txBody>
      </p:sp>
      <p:pic>
        <p:nvPicPr>
          <p:cNvPr id="9" name="Picture 8"/>
          <p:cNvPicPr>
            <a:picLocks noChangeAspect="1"/>
          </p:cNvPicPr>
          <p:nvPr/>
        </p:nvPicPr>
        <p:blipFill>
          <a:blip r:embed="rId3" cstate="print"/>
          <a:stretch>
            <a:fillRect/>
          </a:stretch>
        </p:blipFill>
        <p:spPr>
          <a:xfrm>
            <a:off x="762000" y="1371600"/>
            <a:ext cx="7772400" cy="5029200"/>
          </a:xfrm>
          <a:prstGeom prst="rect">
            <a:avLst/>
          </a:prstGeom>
        </p:spPr>
      </p:pic>
      <p:sp>
        <p:nvSpPr>
          <p:cNvPr id="3" name="TextBox 2"/>
          <p:cNvSpPr txBox="1"/>
          <p:nvPr/>
        </p:nvSpPr>
        <p:spPr>
          <a:xfrm>
            <a:off x="6400800" y="6400800"/>
            <a:ext cx="2133600" cy="215444"/>
          </a:xfrm>
          <a:prstGeom prst="rect">
            <a:avLst/>
          </a:prstGeom>
          <a:noFill/>
        </p:spPr>
        <p:txBody>
          <a:bodyPr wrap="square" rtlCol="0">
            <a:spAutoFit/>
          </a:bodyPr>
          <a:lstStyle/>
          <a:p>
            <a:r>
              <a:rPr lang="en-US" sz="800" dirty="0">
                <a:latin typeface="Calibri" panose="020F0502020204030204" pitchFamily="34" charset="0"/>
                <a:cs typeface="Calibri" panose="020F0502020204030204" pitchFamily="34" charset="0"/>
              </a:rPr>
              <a:t>Courtesy of How to Make a Line Plot/</a:t>
            </a:r>
            <a:r>
              <a:rPr lang="en-US" sz="800" dirty="0" err="1">
                <a:latin typeface="Calibri" panose="020F0502020204030204" pitchFamily="34" charset="0"/>
                <a:cs typeface="Calibri" panose="020F0502020204030204" pitchFamily="34" charset="0"/>
              </a:rPr>
              <a:t>WikiHow</a:t>
            </a:r>
            <a:endParaRPr lang="en-US" sz="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82081226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533400"/>
            <a:ext cx="7467600" cy="990600"/>
          </a:xfrm>
        </p:spPr>
        <p:txBody>
          <a:bodyPr>
            <a:normAutofit/>
          </a:bodyPr>
          <a:lstStyle/>
          <a:p>
            <a:r>
              <a:rPr lang="en-US" dirty="0"/>
              <a:t>Picture Graphs (Pictographs) </a:t>
            </a:r>
          </a:p>
        </p:txBody>
      </p:sp>
      <p:graphicFrame>
        <p:nvGraphicFramePr>
          <p:cNvPr id="60" name="Table 59">
            <a:extLst>
              <a:ext uri="{FF2B5EF4-FFF2-40B4-BE49-F238E27FC236}">
                <a16:creationId xmlns:a16="http://schemas.microsoft.com/office/drawing/2014/main" id="{9C8A6CD3-5FA8-47D5-AA7B-4266BBFE94D4}"/>
              </a:ext>
            </a:extLst>
          </p:cNvPr>
          <p:cNvGraphicFramePr>
            <a:graphicFrameLocks noGrp="1"/>
          </p:cNvGraphicFramePr>
          <p:nvPr>
            <p:extLst>
              <p:ext uri="{D42A27DB-BD31-4B8C-83A1-F6EECF244321}">
                <p14:modId xmlns:p14="http://schemas.microsoft.com/office/powerpoint/2010/main" val="1510198362"/>
              </p:ext>
            </p:extLst>
          </p:nvPr>
        </p:nvGraphicFramePr>
        <p:xfrm>
          <a:off x="1143000" y="2057399"/>
          <a:ext cx="7086600" cy="3962398"/>
        </p:xfrm>
        <a:graphic>
          <a:graphicData uri="http://schemas.openxmlformats.org/drawingml/2006/table">
            <a:tbl>
              <a:tblPr firstRow="1" bandRow="1">
                <a:tableStyleId>{5940675A-B579-460E-94D1-54222C63F5DA}</a:tableStyleId>
              </a:tblPr>
              <a:tblGrid>
                <a:gridCol w="590550">
                  <a:extLst>
                    <a:ext uri="{9D8B030D-6E8A-4147-A177-3AD203B41FA5}">
                      <a16:colId xmlns:a16="http://schemas.microsoft.com/office/drawing/2014/main" val="1908306785"/>
                    </a:ext>
                  </a:extLst>
                </a:gridCol>
                <a:gridCol w="590550">
                  <a:extLst>
                    <a:ext uri="{9D8B030D-6E8A-4147-A177-3AD203B41FA5}">
                      <a16:colId xmlns:a16="http://schemas.microsoft.com/office/drawing/2014/main" val="2344388969"/>
                    </a:ext>
                  </a:extLst>
                </a:gridCol>
                <a:gridCol w="590550">
                  <a:extLst>
                    <a:ext uri="{9D8B030D-6E8A-4147-A177-3AD203B41FA5}">
                      <a16:colId xmlns:a16="http://schemas.microsoft.com/office/drawing/2014/main" val="1966767358"/>
                    </a:ext>
                  </a:extLst>
                </a:gridCol>
                <a:gridCol w="590550">
                  <a:extLst>
                    <a:ext uri="{9D8B030D-6E8A-4147-A177-3AD203B41FA5}">
                      <a16:colId xmlns:a16="http://schemas.microsoft.com/office/drawing/2014/main" val="574126458"/>
                    </a:ext>
                  </a:extLst>
                </a:gridCol>
                <a:gridCol w="590550">
                  <a:extLst>
                    <a:ext uri="{9D8B030D-6E8A-4147-A177-3AD203B41FA5}">
                      <a16:colId xmlns:a16="http://schemas.microsoft.com/office/drawing/2014/main" val="1839914614"/>
                    </a:ext>
                  </a:extLst>
                </a:gridCol>
                <a:gridCol w="590550">
                  <a:extLst>
                    <a:ext uri="{9D8B030D-6E8A-4147-A177-3AD203B41FA5}">
                      <a16:colId xmlns:a16="http://schemas.microsoft.com/office/drawing/2014/main" val="4188488683"/>
                    </a:ext>
                  </a:extLst>
                </a:gridCol>
                <a:gridCol w="590550">
                  <a:extLst>
                    <a:ext uri="{9D8B030D-6E8A-4147-A177-3AD203B41FA5}">
                      <a16:colId xmlns:a16="http://schemas.microsoft.com/office/drawing/2014/main" val="3976247987"/>
                    </a:ext>
                  </a:extLst>
                </a:gridCol>
                <a:gridCol w="590550">
                  <a:extLst>
                    <a:ext uri="{9D8B030D-6E8A-4147-A177-3AD203B41FA5}">
                      <a16:colId xmlns:a16="http://schemas.microsoft.com/office/drawing/2014/main" val="4118989369"/>
                    </a:ext>
                  </a:extLst>
                </a:gridCol>
                <a:gridCol w="590550">
                  <a:extLst>
                    <a:ext uri="{9D8B030D-6E8A-4147-A177-3AD203B41FA5}">
                      <a16:colId xmlns:a16="http://schemas.microsoft.com/office/drawing/2014/main" val="3771371334"/>
                    </a:ext>
                  </a:extLst>
                </a:gridCol>
                <a:gridCol w="590550">
                  <a:extLst>
                    <a:ext uri="{9D8B030D-6E8A-4147-A177-3AD203B41FA5}">
                      <a16:colId xmlns:a16="http://schemas.microsoft.com/office/drawing/2014/main" val="520726463"/>
                    </a:ext>
                  </a:extLst>
                </a:gridCol>
                <a:gridCol w="590550">
                  <a:extLst>
                    <a:ext uri="{9D8B030D-6E8A-4147-A177-3AD203B41FA5}">
                      <a16:colId xmlns:a16="http://schemas.microsoft.com/office/drawing/2014/main" val="1025910806"/>
                    </a:ext>
                  </a:extLst>
                </a:gridCol>
                <a:gridCol w="590550">
                  <a:extLst>
                    <a:ext uri="{9D8B030D-6E8A-4147-A177-3AD203B41FA5}">
                      <a16:colId xmlns:a16="http://schemas.microsoft.com/office/drawing/2014/main" val="4285029637"/>
                    </a:ext>
                  </a:extLst>
                </a:gridCol>
              </a:tblGrid>
              <a:tr h="496806">
                <a:tc>
                  <a:txBody>
                    <a:bodyPr/>
                    <a:lstStyle/>
                    <a:p>
                      <a:endParaRPr lang="en-US" dirty="0"/>
                    </a:p>
                  </a:txBody>
                  <a:tcPr>
                    <a:solidFill>
                      <a:schemeClr val="accent5">
                        <a:lumMod val="40000"/>
                        <a:lumOff val="60000"/>
                      </a:schemeClr>
                    </a:solidFill>
                  </a:tcPr>
                </a:tc>
                <a:tc>
                  <a:txBody>
                    <a:bodyPr/>
                    <a:lstStyle/>
                    <a:p>
                      <a:endParaRPr lang="en-US" dirty="0"/>
                    </a:p>
                  </a:txBody>
                  <a:tcPr>
                    <a:solidFill>
                      <a:schemeClr val="accent5">
                        <a:lumMod val="40000"/>
                        <a:lumOff val="60000"/>
                      </a:schemeClr>
                    </a:solidFill>
                  </a:tcPr>
                </a:tc>
                <a:tc>
                  <a:txBody>
                    <a:bodyPr/>
                    <a:lstStyle/>
                    <a:p>
                      <a:endParaRPr lang="en-US"/>
                    </a:p>
                  </a:txBody>
                  <a:tcPr>
                    <a:solidFill>
                      <a:schemeClr val="accent5">
                        <a:lumMod val="40000"/>
                        <a:lumOff val="60000"/>
                      </a:schemeClr>
                    </a:solidFill>
                  </a:tcPr>
                </a:tc>
                <a:tc>
                  <a:txBody>
                    <a:bodyPr/>
                    <a:lstStyle/>
                    <a:p>
                      <a:endParaRPr lang="en-US"/>
                    </a:p>
                  </a:txBody>
                  <a:tcPr>
                    <a:solidFill>
                      <a:schemeClr val="accent5">
                        <a:lumMod val="40000"/>
                        <a:lumOff val="60000"/>
                      </a:schemeClr>
                    </a:solidFill>
                  </a:tcPr>
                </a:tc>
                <a:tc>
                  <a:txBody>
                    <a:bodyPr/>
                    <a:lstStyle/>
                    <a:p>
                      <a:endParaRPr lang="en-US"/>
                    </a:p>
                  </a:txBody>
                  <a:tcPr>
                    <a:solidFill>
                      <a:schemeClr val="accent5">
                        <a:lumMod val="40000"/>
                        <a:lumOff val="60000"/>
                      </a:schemeClr>
                    </a:solidFill>
                  </a:tcPr>
                </a:tc>
                <a:tc>
                  <a:txBody>
                    <a:bodyPr/>
                    <a:lstStyle/>
                    <a:p>
                      <a:endParaRPr lang="en-US" dirty="0"/>
                    </a:p>
                  </a:txBody>
                  <a:tcPr>
                    <a:solidFill>
                      <a:schemeClr val="accent5">
                        <a:lumMod val="40000"/>
                        <a:lumOff val="60000"/>
                      </a:schemeClr>
                    </a:solidFill>
                  </a:tcPr>
                </a:tc>
                <a:tc>
                  <a:txBody>
                    <a:bodyPr/>
                    <a:lstStyle/>
                    <a:p>
                      <a:endParaRPr lang="en-US"/>
                    </a:p>
                  </a:txBody>
                  <a:tcPr>
                    <a:solidFill>
                      <a:schemeClr val="accent5">
                        <a:lumMod val="40000"/>
                        <a:lumOff val="60000"/>
                      </a:schemeClr>
                    </a:solidFill>
                  </a:tcPr>
                </a:tc>
                <a:tc>
                  <a:txBody>
                    <a:bodyPr/>
                    <a:lstStyle/>
                    <a:p>
                      <a:endParaRPr lang="en-US"/>
                    </a:p>
                  </a:txBody>
                  <a:tcPr>
                    <a:solidFill>
                      <a:schemeClr val="accent5">
                        <a:lumMod val="40000"/>
                        <a:lumOff val="60000"/>
                      </a:schemeClr>
                    </a:solidFill>
                  </a:tcPr>
                </a:tc>
                <a:tc>
                  <a:txBody>
                    <a:bodyPr/>
                    <a:lstStyle/>
                    <a:p>
                      <a:endParaRPr lang="en-US"/>
                    </a:p>
                  </a:txBody>
                  <a:tcPr>
                    <a:solidFill>
                      <a:schemeClr val="accent5">
                        <a:lumMod val="40000"/>
                        <a:lumOff val="60000"/>
                      </a:schemeClr>
                    </a:solidFill>
                  </a:tcPr>
                </a:tc>
                <a:tc>
                  <a:txBody>
                    <a:bodyPr/>
                    <a:lstStyle/>
                    <a:p>
                      <a:endParaRPr lang="en-US" dirty="0"/>
                    </a:p>
                  </a:txBody>
                  <a:tcPr>
                    <a:solidFill>
                      <a:schemeClr val="accent5">
                        <a:lumMod val="40000"/>
                        <a:lumOff val="60000"/>
                      </a:schemeClr>
                    </a:solidFill>
                  </a:tcPr>
                </a:tc>
                <a:tc>
                  <a:txBody>
                    <a:bodyPr/>
                    <a:lstStyle/>
                    <a:p>
                      <a:endParaRPr lang="en-US"/>
                    </a:p>
                  </a:txBody>
                  <a:tcPr>
                    <a:solidFill>
                      <a:schemeClr val="accent5">
                        <a:lumMod val="40000"/>
                        <a:lumOff val="60000"/>
                      </a:schemeClr>
                    </a:solidFill>
                  </a:tcPr>
                </a:tc>
                <a:tc>
                  <a:txBody>
                    <a:bodyPr/>
                    <a:lstStyle/>
                    <a:p>
                      <a:endParaRPr lang="en-US"/>
                    </a:p>
                  </a:txBody>
                  <a:tcPr>
                    <a:solidFill>
                      <a:schemeClr val="accent5">
                        <a:lumMod val="40000"/>
                        <a:lumOff val="60000"/>
                      </a:schemeClr>
                    </a:solidFill>
                  </a:tcPr>
                </a:tc>
                <a:extLst>
                  <a:ext uri="{0D108BD9-81ED-4DB2-BD59-A6C34878D82A}">
                    <a16:rowId xmlns:a16="http://schemas.microsoft.com/office/drawing/2014/main" val="3187774119"/>
                  </a:ext>
                </a:extLst>
              </a:tr>
              <a:tr h="496806">
                <a:tc>
                  <a:txBody>
                    <a:bodyPr/>
                    <a:lstStyle/>
                    <a:p>
                      <a:endParaRPr lang="en-US"/>
                    </a:p>
                  </a:txBody>
                  <a:tcPr>
                    <a:solidFill>
                      <a:schemeClr val="accent5">
                        <a:lumMod val="40000"/>
                        <a:lumOff val="60000"/>
                      </a:schemeClr>
                    </a:solidFill>
                  </a:tcPr>
                </a:tc>
                <a:tc>
                  <a:txBody>
                    <a:bodyPr/>
                    <a:lstStyle/>
                    <a:p>
                      <a:endParaRPr lang="en-US"/>
                    </a:p>
                  </a:txBody>
                  <a:tcPr>
                    <a:solidFill>
                      <a:schemeClr val="accent5">
                        <a:lumMod val="40000"/>
                        <a:lumOff val="60000"/>
                      </a:schemeClr>
                    </a:solidFill>
                  </a:tcPr>
                </a:tc>
                <a:tc>
                  <a:txBody>
                    <a:bodyPr/>
                    <a:lstStyle/>
                    <a:p>
                      <a:endParaRPr lang="en-US" dirty="0"/>
                    </a:p>
                  </a:txBody>
                  <a:tcPr>
                    <a:solidFill>
                      <a:schemeClr val="accent5">
                        <a:lumMod val="40000"/>
                        <a:lumOff val="60000"/>
                      </a:schemeClr>
                    </a:solidFill>
                  </a:tcPr>
                </a:tc>
                <a:tc>
                  <a:txBody>
                    <a:bodyPr/>
                    <a:lstStyle/>
                    <a:p>
                      <a:endParaRPr lang="en-US"/>
                    </a:p>
                  </a:txBody>
                  <a:tcPr>
                    <a:solidFill>
                      <a:schemeClr val="accent5">
                        <a:lumMod val="40000"/>
                        <a:lumOff val="60000"/>
                      </a:schemeClr>
                    </a:solidFill>
                  </a:tcPr>
                </a:tc>
                <a:tc>
                  <a:txBody>
                    <a:bodyPr/>
                    <a:lstStyle/>
                    <a:p>
                      <a:endParaRPr lang="en-US"/>
                    </a:p>
                  </a:txBody>
                  <a:tcPr>
                    <a:solidFill>
                      <a:schemeClr val="accent5">
                        <a:lumMod val="40000"/>
                        <a:lumOff val="60000"/>
                      </a:schemeClr>
                    </a:solidFill>
                  </a:tcPr>
                </a:tc>
                <a:tc>
                  <a:txBody>
                    <a:bodyPr/>
                    <a:lstStyle/>
                    <a:p>
                      <a:endParaRPr lang="en-US"/>
                    </a:p>
                  </a:txBody>
                  <a:tcPr>
                    <a:solidFill>
                      <a:schemeClr val="accent5">
                        <a:lumMod val="40000"/>
                        <a:lumOff val="60000"/>
                      </a:schemeClr>
                    </a:solidFill>
                  </a:tcPr>
                </a:tc>
                <a:tc>
                  <a:txBody>
                    <a:bodyPr/>
                    <a:lstStyle/>
                    <a:p>
                      <a:endParaRPr lang="en-US"/>
                    </a:p>
                  </a:txBody>
                  <a:tcPr>
                    <a:solidFill>
                      <a:schemeClr val="accent5">
                        <a:lumMod val="40000"/>
                        <a:lumOff val="60000"/>
                      </a:schemeClr>
                    </a:solidFill>
                  </a:tcPr>
                </a:tc>
                <a:tc>
                  <a:txBody>
                    <a:bodyPr/>
                    <a:lstStyle/>
                    <a:p>
                      <a:endParaRPr lang="en-US"/>
                    </a:p>
                  </a:txBody>
                  <a:tcPr>
                    <a:solidFill>
                      <a:schemeClr val="accent5">
                        <a:lumMod val="40000"/>
                        <a:lumOff val="60000"/>
                      </a:schemeClr>
                    </a:solidFill>
                  </a:tcPr>
                </a:tc>
                <a:tc>
                  <a:txBody>
                    <a:bodyPr/>
                    <a:lstStyle/>
                    <a:p>
                      <a:endParaRPr lang="en-US"/>
                    </a:p>
                  </a:txBody>
                  <a:tcPr>
                    <a:solidFill>
                      <a:schemeClr val="accent5">
                        <a:lumMod val="40000"/>
                        <a:lumOff val="60000"/>
                      </a:schemeClr>
                    </a:solidFill>
                  </a:tcPr>
                </a:tc>
                <a:tc>
                  <a:txBody>
                    <a:bodyPr/>
                    <a:lstStyle/>
                    <a:p>
                      <a:endParaRPr lang="en-US"/>
                    </a:p>
                  </a:txBody>
                  <a:tcPr>
                    <a:solidFill>
                      <a:schemeClr val="accent5">
                        <a:lumMod val="40000"/>
                        <a:lumOff val="60000"/>
                      </a:schemeClr>
                    </a:solidFill>
                  </a:tcPr>
                </a:tc>
                <a:tc>
                  <a:txBody>
                    <a:bodyPr/>
                    <a:lstStyle/>
                    <a:p>
                      <a:endParaRPr lang="en-US"/>
                    </a:p>
                  </a:txBody>
                  <a:tcPr>
                    <a:solidFill>
                      <a:schemeClr val="accent5">
                        <a:lumMod val="40000"/>
                        <a:lumOff val="60000"/>
                      </a:schemeClr>
                    </a:solidFill>
                  </a:tcPr>
                </a:tc>
                <a:tc>
                  <a:txBody>
                    <a:bodyPr/>
                    <a:lstStyle/>
                    <a:p>
                      <a:endParaRPr lang="en-US"/>
                    </a:p>
                  </a:txBody>
                  <a:tcPr>
                    <a:solidFill>
                      <a:schemeClr val="accent5">
                        <a:lumMod val="40000"/>
                        <a:lumOff val="60000"/>
                      </a:schemeClr>
                    </a:solidFill>
                  </a:tcPr>
                </a:tc>
                <a:extLst>
                  <a:ext uri="{0D108BD9-81ED-4DB2-BD59-A6C34878D82A}">
                    <a16:rowId xmlns:a16="http://schemas.microsoft.com/office/drawing/2014/main" val="1802139127"/>
                  </a:ext>
                </a:extLst>
              </a:tr>
              <a:tr h="496806">
                <a:tc>
                  <a:txBody>
                    <a:bodyPr/>
                    <a:lstStyle/>
                    <a:p>
                      <a:endParaRPr lang="en-US"/>
                    </a:p>
                  </a:txBody>
                  <a:tcPr>
                    <a:solidFill>
                      <a:schemeClr val="accent5">
                        <a:lumMod val="40000"/>
                        <a:lumOff val="60000"/>
                      </a:schemeClr>
                    </a:solidFill>
                  </a:tcPr>
                </a:tc>
                <a:tc>
                  <a:txBody>
                    <a:bodyPr/>
                    <a:lstStyle/>
                    <a:p>
                      <a:endParaRPr lang="en-US"/>
                    </a:p>
                  </a:txBody>
                  <a:tcPr>
                    <a:solidFill>
                      <a:schemeClr val="accent5">
                        <a:lumMod val="40000"/>
                        <a:lumOff val="60000"/>
                      </a:schemeClr>
                    </a:solidFill>
                  </a:tcPr>
                </a:tc>
                <a:tc>
                  <a:txBody>
                    <a:bodyPr/>
                    <a:lstStyle/>
                    <a:p>
                      <a:endParaRPr lang="en-US"/>
                    </a:p>
                  </a:txBody>
                  <a:tcPr>
                    <a:solidFill>
                      <a:schemeClr val="accent5">
                        <a:lumMod val="40000"/>
                        <a:lumOff val="60000"/>
                      </a:schemeClr>
                    </a:solidFill>
                  </a:tcPr>
                </a:tc>
                <a:tc>
                  <a:txBody>
                    <a:bodyPr/>
                    <a:lstStyle/>
                    <a:p>
                      <a:endParaRPr lang="en-US"/>
                    </a:p>
                  </a:txBody>
                  <a:tcPr>
                    <a:solidFill>
                      <a:schemeClr val="accent5">
                        <a:lumMod val="40000"/>
                        <a:lumOff val="60000"/>
                      </a:schemeClr>
                    </a:solidFill>
                  </a:tcPr>
                </a:tc>
                <a:tc>
                  <a:txBody>
                    <a:bodyPr/>
                    <a:lstStyle/>
                    <a:p>
                      <a:endParaRPr lang="en-US"/>
                    </a:p>
                  </a:txBody>
                  <a:tcPr>
                    <a:solidFill>
                      <a:schemeClr val="accent5">
                        <a:lumMod val="40000"/>
                        <a:lumOff val="60000"/>
                      </a:schemeClr>
                    </a:solidFill>
                  </a:tcPr>
                </a:tc>
                <a:tc>
                  <a:txBody>
                    <a:bodyPr/>
                    <a:lstStyle/>
                    <a:p>
                      <a:endParaRPr lang="en-US"/>
                    </a:p>
                  </a:txBody>
                  <a:tcPr>
                    <a:solidFill>
                      <a:schemeClr val="accent5">
                        <a:lumMod val="40000"/>
                        <a:lumOff val="60000"/>
                      </a:schemeClr>
                    </a:solidFill>
                  </a:tcPr>
                </a:tc>
                <a:tc>
                  <a:txBody>
                    <a:bodyPr/>
                    <a:lstStyle/>
                    <a:p>
                      <a:endParaRPr lang="en-US"/>
                    </a:p>
                  </a:txBody>
                  <a:tcPr>
                    <a:solidFill>
                      <a:schemeClr val="accent5">
                        <a:lumMod val="40000"/>
                        <a:lumOff val="60000"/>
                      </a:schemeClr>
                    </a:solidFill>
                  </a:tcPr>
                </a:tc>
                <a:tc>
                  <a:txBody>
                    <a:bodyPr/>
                    <a:lstStyle/>
                    <a:p>
                      <a:endParaRPr lang="en-US"/>
                    </a:p>
                  </a:txBody>
                  <a:tcPr>
                    <a:solidFill>
                      <a:schemeClr val="accent5">
                        <a:lumMod val="40000"/>
                        <a:lumOff val="60000"/>
                      </a:schemeClr>
                    </a:solidFill>
                  </a:tcPr>
                </a:tc>
                <a:tc>
                  <a:txBody>
                    <a:bodyPr/>
                    <a:lstStyle/>
                    <a:p>
                      <a:endParaRPr lang="en-US"/>
                    </a:p>
                  </a:txBody>
                  <a:tcPr>
                    <a:solidFill>
                      <a:schemeClr val="accent5">
                        <a:lumMod val="40000"/>
                        <a:lumOff val="60000"/>
                      </a:schemeClr>
                    </a:solidFill>
                  </a:tcPr>
                </a:tc>
                <a:tc>
                  <a:txBody>
                    <a:bodyPr/>
                    <a:lstStyle/>
                    <a:p>
                      <a:endParaRPr lang="en-US"/>
                    </a:p>
                  </a:txBody>
                  <a:tcPr>
                    <a:solidFill>
                      <a:schemeClr val="accent5">
                        <a:lumMod val="40000"/>
                        <a:lumOff val="60000"/>
                      </a:schemeClr>
                    </a:solidFill>
                  </a:tcPr>
                </a:tc>
                <a:tc>
                  <a:txBody>
                    <a:bodyPr/>
                    <a:lstStyle/>
                    <a:p>
                      <a:endParaRPr lang="en-US"/>
                    </a:p>
                  </a:txBody>
                  <a:tcPr>
                    <a:solidFill>
                      <a:schemeClr val="accent5">
                        <a:lumMod val="40000"/>
                        <a:lumOff val="60000"/>
                      </a:schemeClr>
                    </a:solidFill>
                  </a:tcPr>
                </a:tc>
                <a:tc>
                  <a:txBody>
                    <a:bodyPr/>
                    <a:lstStyle/>
                    <a:p>
                      <a:endParaRPr lang="en-US"/>
                    </a:p>
                  </a:txBody>
                  <a:tcPr>
                    <a:solidFill>
                      <a:schemeClr val="accent5">
                        <a:lumMod val="40000"/>
                        <a:lumOff val="60000"/>
                      </a:schemeClr>
                    </a:solidFill>
                  </a:tcPr>
                </a:tc>
                <a:extLst>
                  <a:ext uri="{0D108BD9-81ED-4DB2-BD59-A6C34878D82A}">
                    <a16:rowId xmlns:a16="http://schemas.microsoft.com/office/drawing/2014/main" val="1181542928"/>
                  </a:ext>
                </a:extLst>
              </a:tr>
              <a:tr h="496806">
                <a:tc>
                  <a:txBody>
                    <a:bodyPr/>
                    <a:lstStyle/>
                    <a:p>
                      <a:endParaRPr lang="en-US"/>
                    </a:p>
                  </a:txBody>
                  <a:tcPr>
                    <a:solidFill>
                      <a:schemeClr val="accent5">
                        <a:lumMod val="40000"/>
                        <a:lumOff val="60000"/>
                      </a:schemeClr>
                    </a:solidFill>
                  </a:tcPr>
                </a:tc>
                <a:tc>
                  <a:txBody>
                    <a:bodyPr/>
                    <a:lstStyle/>
                    <a:p>
                      <a:endParaRPr lang="en-US"/>
                    </a:p>
                  </a:txBody>
                  <a:tcPr>
                    <a:solidFill>
                      <a:schemeClr val="accent5">
                        <a:lumMod val="40000"/>
                        <a:lumOff val="60000"/>
                      </a:schemeClr>
                    </a:solidFill>
                  </a:tcPr>
                </a:tc>
                <a:tc>
                  <a:txBody>
                    <a:bodyPr/>
                    <a:lstStyle/>
                    <a:p>
                      <a:endParaRPr lang="en-US"/>
                    </a:p>
                  </a:txBody>
                  <a:tcPr>
                    <a:solidFill>
                      <a:schemeClr val="accent5">
                        <a:lumMod val="40000"/>
                        <a:lumOff val="60000"/>
                      </a:schemeClr>
                    </a:solidFill>
                  </a:tcPr>
                </a:tc>
                <a:tc>
                  <a:txBody>
                    <a:bodyPr/>
                    <a:lstStyle/>
                    <a:p>
                      <a:endParaRPr lang="en-US"/>
                    </a:p>
                  </a:txBody>
                  <a:tcPr>
                    <a:solidFill>
                      <a:schemeClr val="accent5">
                        <a:lumMod val="40000"/>
                        <a:lumOff val="60000"/>
                      </a:schemeClr>
                    </a:solidFill>
                  </a:tcPr>
                </a:tc>
                <a:tc>
                  <a:txBody>
                    <a:bodyPr/>
                    <a:lstStyle/>
                    <a:p>
                      <a:endParaRPr lang="en-US"/>
                    </a:p>
                  </a:txBody>
                  <a:tcPr>
                    <a:solidFill>
                      <a:schemeClr val="accent5">
                        <a:lumMod val="40000"/>
                        <a:lumOff val="60000"/>
                      </a:schemeClr>
                    </a:solidFill>
                  </a:tcPr>
                </a:tc>
                <a:tc>
                  <a:txBody>
                    <a:bodyPr/>
                    <a:lstStyle/>
                    <a:p>
                      <a:endParaRPr lang="en-US"/>
                    </a:p>
                  </a:txBody>
                  <a:tcPr>
                    <a:solidFill>
                      <a:schemeClr val="accent5">
                        <a:lumMod val="40000"/>
                        <a:lumOff val="60000"/>
                      </a:schemeClr>
                    </a:solidFill>
                  </a:tcPr>
                </a:tc>
                <a:tc>
                  <a:txBody>
                    <a:bodyPr/>
                    <a:lstStyle/>
                    <a:p>
                      <a:endParaRPr lang="en-US"/>
                    </a:p>
                  </a:txBody>
                  <a:tcPr>
                    <a:solidFill>
                      <a:schemeClr val="accent5">
                        <a:lumMod val="40000"/>
                        <a:lumOff val="60000"/>
                      </a:schemeClr>
                    </a:solidFill>
                  </a:tcPr>
                </a:tc>
                <a:tc>
                  <a:txBody>
                    <a:bodyPr/>
                    <a:lstStyle/>
                    <a:p>
                      <a:endParaRPr lang="en-US"/>
                    </a:p>
                  </a:txBody>
                  <a:tcPr>
                    <a:solidFill>
                      <a:schemeClr val="accent5">
                        <a:lumMod val="40000"/>
                        <a:lumOff val="60000"/>
                      </a:schemeClr>
                    </a:solidFill>
                  </a:tcPr>
                </a:tc>
                <a:tc>
                  <a:txBody>
                    <a:bodyPr/>
                    <a:lstStyle/>
                    <a:p>
                      <a:endParaRPr lang="en-US" dirty="0"/>
                    </a:p>
                  </a:txBody>
                  <a:tcPr>
                    <a:solidFill>
                      <a:schemeClr val="accent5">
                        <a:lumMod val="40000"/>
                        <a:lumOff val="60000"/>
                      </a:schemeClr>
                    </a:solidFill>
                  </a:tcPr>
                </a:tc>
                <a:tc>
                  <a:txBody>
                    <a:bodyPr/>
                    <a:lstStyle/>
                    <a:p>
                      <a:endParaRPr lang="en-US"/>
                    </a:p>
                  </a:txBody>
                  <a:tcPr>
                    <a:solidFill>
                      <a:schemeClr val="accent5">
                        <a:lumMod val="40000"/>
                        <a:lumOff val="60000"/>
                      </a:schemeClr>
                    </a:solidFill>
                  </a:tcPr>
                </a:tc>
                <a:tc>
                  <a:txBody>
                    <a:bodyPr/>
                    <a:lstStyle/>
                    <a:p>
                      <a:endParaRPr lang="en-US"/>
                    </a:p>
                  </a:txBody>
                  <a:tcPr>
                    <a:solidFill>
                      <a:schemeClr val="accent5">
                        <a:lumMod val="40000"/>
                        <a:lumOff val="60000"/>
                      </a:schemeClr>
                    </a:solidFill>
                  </a:tcPr>
                </a:tc>
                <a:tc>
                  <a:txBody>
                    <a:bodyPr/>
                    <a:lstStyle/>
                    <a:p>
                      <a:endParaRPr lang="en-US" dirty="0"/>
                    </a:p>
                  </a:txBody>
                  <a:tcPr>
                    <a:solidFill>
                      <a:schemeClr val="accent5">
                        <a:lumMod val="40000"/>
                        <a:lumOff val="60000"/>
                      </a:schemeClr>
                    </a:solidFill>
                  </a:tcPr>
                </a:tc>
                <a:extLst>
                  <a:ext uri="{0D108BD9-81ED-4DB2-BD59-A6C34878D82A}">
                    <a16:rowId xmlns:a16="http://schemas.microsoft.com/office/drawing/2014/main" val="2037033703"/>
                  </a:ext>
                </a:extLst>
              </a:tr>
              <a:tr h="496806">
                <a:tc>
                  <a:txBody>
                    <a:bodyPr/>
                    <a:lstStyle/>
                    <a:p>
                      <a:endParaRPr lang="en-US"/>
                    </a:p>
                  </a:txBody>
                  <a:tcPr>
                    <a:solidFill>
                      <a:schemeClr val="accent5">
                        <a:lumMod val="40000"/>
                        <a:lumOff val="60000"/>
                      </a:schemeClr>
                    </a:solidFill>
                  </a:tcPr>
                </a:tc>
                <a:tc>
                  <a:txBody>
                    <a:bodyPr/>
                    <a:lstStyle/>
                    <a:p>
                      <a:endParaRPr lang="en-US"/>
                    </a:p>
                  </a:txBody>
                  <a:tcPr>
                    <a:solidFill>
                      <a:schemeClr val="accent5">
                        <a:lumMod val="40000"/>
                        <a:lumOff val="60000"/>
                      </a:schemeClr>
                    </a:solidFill>
                  </a:tcPr>
                </a:tc>
                <a:tc>
                  <a:txBody>
                    <a:bodyPr/>
                    <a:lstStyle/>
                    <a:p>
                      <a:endParaRPr lang="en-US"/>
                    </a:p>
                  </a:txBody>
                  <a:tcPr>
                    <a:solidFill>
                      <a:schemeClr val="accent5">
                        <a:lumMod val="40000"/>
                        <a:lumOff val="60000"/>
                      </a:schemeClr>
                    </a:solidFill>
                  </a:tcPr>
                </a:tc>
                <a:tc>
                  <a:txBody>
                    <a:bodyPr/>
                    <a:lstStyle/>
                    <a:p>
                      <a:endParaRPr lang="en-US"/>
                    </a:p>
                  </a:txBody>
                  <a:tcPr>
                    <a:solidFill>
                      <a:schemeClr val="accent5">
                        <a:lumMod val="40000"/>
                        <a:lumOff val="60000"/>
                      </a:schemeClr>
                    </a:solidFill>
                  </a:tcPr>
                </a:tc>
                <a:tc>
                  <a:txBody>
                    <a:bodyPr/>
                    <a:lstStyle/>
                    <a:p>
                      <a:endParaRPr lang="en-US"/>
                    </a:p>
                  </a:txBody>
                  <a:tcPr>
                    <a:solidFill>
                      <a:schemeClr val="accent5">
                        <a:lumMod val="40000"/>
                        <a:lumOff val="60000"/>
                      </a:schemeClr>
                    </a:solidFill>
                  </a:tcPr>
                </a:tc>
                <a:tc>
                  <a:txBody>
                    <a:bodyPr/>
                    <a:lstStyle/>
                    <a:p>
                      <a:endParaRPr lang="en-US"/>
                    </a:p>
                  </a:txBody>
                  <a:tcPr>
                    <a:solidFill>
                      <a:schemeClr val="accent5">
                        <a:lumMod val="40000"/>
                        <a:lumOff val="60000"/>
                      </a:schemeClr>
                    </a:solidFill>
                  </a:tcPr>
                </a:tc>
                <a:tc>
                  <a:txBody>
                    <a:bodyPr/>
                    <a:lstStyle/>
                    <a:p>
                      <a:endParaRPr lang="en-US"/>
                    </a:p>
                  </a:txBody>
                  <a:tcPr>
                    <a:solidFill>
                      <a:schemeClr val="accent5">
                        <a:lumMod val="40000"/>
                        <a:lumOff val="60000"/>
                      </a:schemeClr>
                    </a:solidFill>
                  </a:tcPr>
                </a:tc>
                <a:tc>
                  <a:txBody>
                    <a:bodyPr/>
                    <a:lstStyle/>
                    <a:p>
                      <a:endParaRPr lang="en-US"/>
                    </a:p>
                  </a:txBody>
                  <a:tcPr>
                    <a:solidFill>
                      <a:schemeClr val="accent5">
                        <a:lumMod val="40000"/>
                        <a:lumOff val="60000"/>
                      </a:schemeClr>
                    </a:solidFill>
                  </a:tcPr>
                </a:tc>
                <a:tc>
                  <a:txBody>
                    <a:bodyPr/>
                    <a:lstStyle/>
                    <a:p>
                      <a:endParaRPr lang="en-US"/>
                    </a:p>
                  </a:txBody>
                  <a:tcPr>
                    <a:solidFill>
                      <a:schemeClr val="accent5">
                        <a:lumMod val="40000"/>
                        <a:lumOff val="60000"/>
                      </a:schemeClr>
                    </a:solidFill>
                  </a:tcPr>
                </a:tc>
                <a:tc>
                  <a:txBody>
                    <a:bodyPr/>
                    <a:lstStyle/>
                    <a:p>
                      <a:endParaRPr lang="en-US"/>
                    </a:p>
                  </a:txBody>
                  <a:tcPr>
                    <a:solidFill>
                      <a:schemeClr val="accent5">
                        <a:lumMod val="40000"/>
                        <a:lumOff val="60000"/>
                      </a:schemeClr>
                    </a:solidFill>
                  </a:tcPr>
                </a:tc>
                <a:tc>
                  <a:txBody>
                    <a:bodyPr/>
                    <a:lstStyle/>
                    <a:p>
                      <a:endParaRPr lang="en-US"/>
                    </a:p>
                  </a:txBody>
                  <a:tcPr>
                    <a:solidFill>
                      <a:schemeClr val="accent5">
                        <a:lumMod val="40000"/>
                        <a:lumOff val="60000"/>
                      </a:schemeClr>
                    </a:solidFill>
                  </a:tcPr>
                </a:tc>
                <a:tc>
                  <a:txBody>
                    <a:bodyPr/>
                    <a:lstStyle/>
                    <a:p>
                      <a:endParaRPr lang="en-US"/>
                    </a:p>
                  </a:txBody>
                  <a:tcPr>
                    <a:solidFill>
                      <a:schemeClr val="accent5">
                        <a:lumMod val="40000"/>
                        <a:lumOff val="60000"/>
                      </a:schemeClr>
                    </a:solidFill>
                  </a:tcPr>
                </a:tc>
                <a:extLst>
                  <a:ext uri="{0D108BD9-81ED-4DB2-BD59-A6C34878D82A}">
                    <a16:rowId xmlns:a16="http://schemas.microsoft.com/office/drawing/2014/main" val="778944506"/>
                  </a:ext>
                </a:extLst>
              </a:tr>
              <a:tr h="496806">
                <a:tc>
                  <a:txBody>
                    <a:bodyPr/>
                    <a:lstStyle/>
                    <a:p>
                      <a:endParaRPr lang="en-US"/>
                    </a:p>
                  </a:txBody>
                  <a:tcPr>
                    <a:solidFill>
                      <a:schemeClr val="accent5">
                        <a:lumMod val="40000"/>
                        <a:lumOff val="60000"/>
                      </a:schemeClr>
                    </a:solidFill>
                  </a:tcPr>
                </a:tc>
                <a:tc>
                  <a:txBody>
                    <a:bodyPr/>
                    <a:lstStyle/>
                    <a:p>
                      <a:endParaRPr lang="en-US"/>
                    </a:p>
                  </a:txBody>
                  <a:tcPr>
                    <a:solidFill>
                      <a:schemeClr val="accent5">
                        <a:lumMod val="40000"/>
                        <a:lumOff val="60000"/>
                      </a:schemeClr>
                    </a:solidFill>
                  </a:tcPr>
                </a:tc>
                <a:tc>
                  <a:txBody>
                    <a:bodyPr/>
                    <a:lstStyle/>
                    <a:p>
                      <a:endParaRPr lang="en-US" dirty="0"/>
                    </a:p>
                  </a:txBody>
                  <a:tcPr>
                    <a:solidFill>
                      <a:schemeClr val="accent5">
                        <a:lumMod val="40000"/>
                        <a:lumOff val="60000"/>
                      </a:schemeClr>
                    </a:solidFill>
                  </a:tcPr>
                </a:tc>
                <a:tc>
                  <a:txBody>
                    <a:bodyPr/>
                    <a:lstStyle/>
                    <a:p>
                      <a:endParaRPr lang="en-US"/>
                    </a:p>
                  </a:txBody>
                  <a:tcPr>
                    <a:solidFill>
                      <a:schemeClr val="accent5">
                        <a:lumMod val="40000"/>
                        <a:lumOff val="60000"/>
                      </a:schemeClr>
                    </a:solidFill>
                  </a:tcPr>
                </a:tc>
                <a:tc>
                  <a:txBody>
                    <a:bodyPr/>
                    <a:lstStyle/>
                    <a:p>
                      <a:endParaRPr lang="en-US"/>
                    </a:p>
                  </a:txBody>
                  <a:tcPr>
                    <a:solidFill>
                      <a:schemeClr val="accent5">
                        <a:lumMod val="40000"/>
                        <a:lumOff val="60000"/>
                      </a:schemeClr>
                    </a:solidFill>
                  </a:tcPr>
                </a:tc>
                <a:tc>
                  <a:txBody>
                    <a:bodyPr/>
                    <a:lstStyle/>
                    <a:p>
                      <a:endParaRPr lang="en-US"/>
                    </a:p>
                  </a:txBody>
                  <a:tcPr>
                    <a:solidFill>
                      <a:schemeClr val="accent5">
                        <a:lumMod val="40000"/>
                        <a:lumOff val="60000"/>
                      </a:schemeClr>
                    </a:solidFill>
                  </a:tcPr>
                </a:tc>
                <a:tc>
                  <a:txBody>
                    <a:bodyPr/>
                    <a:lstStyle/>
                    <a:p>
                      <a:endParaRPr lang="en-US"/>
                    </a:p>
                  </a:txBody>
                  <a:tcPr>
                    <a:solidFill>
                      <a:schemeClr val="accent5">
                        <a:lumMod val="40000"/>
                        <a:lumOff val="60000"/>
                      </a:schemeClr>
                    </a:solidFill>
                  </a:tcPr>
                </a:tc>
                <a:tc>
                  <a:txBody>
                    <a:bodyPr/>
                    <a:lstStyle/>
                    <a:p>
                      <a:endParaRPr lang="en-US"/>
                    </a:p>
                  </a:txBody>
                  <a:tcPr>
                    <a:solidFill>
                      <a:schemeClr val="accent5">
                        <a:lumMod val="40000"/>
                        <a:lumOff val="60000"/>
                      </a:schemeClr>
                    </a:solidFill>
                  </a:tcPr>
                </a:tc>
                <a:tc>
                  <a:txBody>
                    <a:bodyPr/>
                    <a:lstStyle/>
                    <a:p>
                      <a:endParaRPr lang="en-US" dirty="0"/>
                    </a:p>
                  </a:txBody>
                  <a:tcPr>
                    <a:solidFill>
                      <a:schemeClr val="accent5">
                        <a:lumMod val="40000"/>
                        <a:lumOff val="60000"/>
                      </a:schemeClr>
                    </a:solidFill>
                  </a:tcPr>
                </a:tc>
                <a:tc>
                  <a:txBody>
                    <a:bodyPr/>
                    <a:lstStyle/>
                    <a:p>
                      <a:endParaRPr lang="en-US"/>
                    </a:p>
                  </a:txBody>
                  <a:tcPr>
                    <a:solidFill>
                      <a:schemeClr val="accent5">
                        <a:lumMod val="40000"/>
                        <a:lumOff val="60000"/>
                      </a:schemeClr>
                    </a:solidFill>
                  </a:tcPr>
                </a:tc>
                <a:tc>
                  <a:txBody>
                    <a:bodyPr/>
                    <a:lstStyle/>
                    <a:p>
                      <a:endParaRPr lang="en-US"/>
                    </a:p>
                  </a:txBody>
                  <a:tcPr>
                    <a:solidFill>
                      <a:schemeClr val="accent5">
                        <a:lumMod val="40000"/>
                        <a:lumOff val="60000"/>
                      </a:schemeClr>
                    </a:solidFill>
                  </a:tcPr>
                </a:tc>
                <a:tc>
                  <a:txBody>
                    <a:bodyPr/>
                    <a:lstStyle/>
                    <a:p>
                      <a:endParaRPr lang="en-US"/>
                    </a:p>
                  </a:txBody>
                  <a:tcPr>
                    <a:solidFill>
                      <a:schemeClr val="accent5">
                        <a:lumMod val="40000"/>
                        <a:lumOff val="60000"/>
                      </a:schemeClr>
                    </a:solidFill>
                  </a:tcPr>
                </a:tc>
                <a:extLst>
                  <a:ext uri="{0D108BD9-81ED-4DB2-BD59-A6C34878D82A}">
                    <a16:rowId xmlns:a16="http://schemas.microsoft.com/office/drawing/2014/main" val="2798927221"/>
                  </a:ext>
                </a:extLst>
              </a:tr>
              <a:tr h="496806">
                <a:tc>
                  <a:txBody>
                    <a:bodyPr/>
                    <a:lstStyle/>
                    <a:p>
                      <a:endParaRPr lang="en-US" dirty="0"/>
                    </a:p>
                  </a:txBody>
                  <a:tcPr>
                    <a:solidFill>
                      <a:schemeClr val="accent5">
                        <a:lumMod val="40000"/>
                        <a:lumOff val="60000"/>
                      </a:schemeClr>
                    </a:solidFill>
                  </a:tcPr>
                </a:tc>
                <a:tc>
                  <a:txBody>
                    <a:bodyPr/>
                    <a:lstStyle/>
                    <a:p>
                      <a:endParaRPr lang="en-US" dirty="0"/>
                    </a:p>
                  </a:txBody>
                  <a:tcPr>
                    <a:solidFill>
                      <a:schemeClr val="accent5">
                        <a:lumMod val="40000"/>
                        <a:lumOff val="60000"/>
                      </a:schemeClr>
                    </a:solidFill>
                  </a:tcPr>
                </a:tc>
                <a:tc>
                  <a:txBody>
                    <a:bodyPr/>
                    <a:lstStyle/>
                    <a:p>
                      <a:endParaRPr lang="en-US"/>
                    </a:p>
                  </a:txBody>
                  <a:tcPr>
                    <a:solidFill>
                      <a:schemeClr val="accent5">
                        <a:lumMod val="40000"/>
                        <a:lumOff val="60000"/>
                      </a:schemeClr>
                    </a:solidFill>
                  </a:tcPr>
                </a:tc>
                <a:tc>
                  <a:txBody>
                    <a:bodyPr/>
                    <a:lstStyle/>
                    <a:p>
                      <a:endParaRPr lang="en-US"/>
                    </a:p>
                  </a:txBody>
                  <a:tcPr>
                    <a:solidFill>
                      <a:schemeClr val="accent5">
                        <a:lumMod val="40000"/>
                        <a:lumOff val="60000"/>
                      </a:schemeClr>
                    </a:solidFill>
                  </a:tcPr>
                </a:tc>
                <a:tc>
                  <a:txBody>
                    <a:bodyPr/>
                    <a:lstStyle/>
                    <a:p>
                      <a:endParaRPr lang="en-US"/>
                    </a:p>
                  </a:txBody>
                  <a:tcPr>
                    <a:solidFill>
                      <a:schemeClr val="accent5">
                        <a:lumMod val="40000"/>
                        <a:lumOff val="60000"/>
                      </a:schemeClr>
                    </a:solidFill>
                  </a:tcPr>
                </a:tc>
                <a:tc>
                  <a:txBody>
                    <a:bodyPr/>
                    <a:lstStyle/>
                    <a:p>
                      <a:endParaRPr lang="en-US"/>
                    </a:p>
                  </a:txBody>
                  <a:tcPr>
                    <a:solidFill>
                      <a:schemeClr val="accent5">
                        <a:lumMod val="40000"/>
                        <a:lumOff val="60000"/>
                      </a:schemeClr>
                    </a:solidFill>
                  </a:tcPr>
                </a:tc>
                <a:tc>
                  <a:txBody>
                    <a:bodyPr/>
                    <a:lstStyle/>
                    <a:p>
                      <a:endParaRPr lang="en-US"/>
                    </a:p>
                  </a:txBody>
                  <a:tcPr>
                    <a:solidFill>
                      <a:schemeClr val="accent5">
                        <a:lumMod val="40000"/>
                        <a:lumOff val="60000"/>
                      </a:schemeClr>
                    </a:solidFill>
                  </a:tcPr>
                </a:tc>
                <a:tc>
                  <a:txBody>
                    <a:bodyPr/>
                    <a:lstStyle/>
                    <a:p>
                      <a:endParaRPr lang="en-US"/>
                    </a:p>
                  </a:txBody>
                  <a:tcPr>
                    <a:solidFill>
                      <a:schemeClr val="accent5">
                        <a:lumMod val="40000"/>
                        <a:lumOff val="60000"/>
                      </a:schemeClr>
                    </a:solidFill>
                  </a:tcPr>
                </a:tc>
                <a:tc>
                  <a:txBody>
                    <a:bodyPr/>
                    <a:lstStyle/>
                    <a:p>
                      <a:endParaRPr lang="en-US"/>
                    </a:p>
                  </a:txBody>
                  <a:tcPr>
                    <a:solidFill>
                      <a:schemeClr val="accent5">
                        <a:lumMod val="40000"/>
                        <a:lumOff val="60000"/>
                      </a:schemeClr>
                    </a:solidFill>
                  </a:tcPr>
                </a:tc>
                <a:tc>
                  <a:txBody>
                    <a:bodyPr/>
                    <a:lstStyle/>
                    <a:p>
                      <a:endParaRPr lang="en-US"/>
                    </a:p>
                  </a:txBody>
                  <a:tcPr>
                    <a:solidFill>
                      <a:schemeClr val="accent5">
                        <a:lumMod val="40000"/>
                        <a:lumOff val="60000"/>
                      </a:schemeClr>
                    </a:solidFill>
                  </a:tcPr>
                </a:tc>
                <a:tc>
                  <a:txBody>
                    <a:bodyPr/>
                    <a:lstStyle/>
                    <a:p>
                      <a:endParaRPr lang="en-US"/>
                    </a:p>
                  </a:txBody>
                  <a:tcPr>
                    <a:solidFill>
                      <a:schemeClr val="accent5">
                        <a:lumMod val="40000"/>
                        <a:lumOff val="60000"/>
                      </a:schemeClr>
                    </a:solidFill>
                  </a:tcPr>
                </a:tc>
                <a:tc>
                  <a:txBody>
                    <a:bodyPr/>
                    <a:lstStyle/>
                    <a:p>
                      <a:endParaRPr lang="en-US"/>
                    </a:p>
                  </a:txBody>
                  <a:tcPr>
                    <a:solidFill>
                      <a:schemeClr val="accent5">
                        <a:lumMod val="40000"/>
                        <a:lumOff val="60000"/>
                      </a:schemeClr>
                    </a:solidFill>
                  </a:tcPr>
                </a:tc>
                <a:extLst>
                  <a:ext uri="{0D108BD9-81ED-4DB2-BD59-A6C34878D82A}">
                    <a16:rowId xmlns:a16="http://schemas.microsoft.com/office/drawing/2014/main" val="26759491"/>
                  </a:ext>
                </a:extLst>
              </a:tr>
              <a:tr h="484756">
                <a:tc>
                  <a:txBody>
                    <a:bodyPr/>
                    <a:lstStyle/>
                    <a:p>
                      <a:r>
                        <a:rPr lang="en-US" sz="1000" dirty="0"/>
                        <a:t>Jan</a:t>
                      </a:r>
                    </a:p>
                  </a:txBody>
                  <a:tcPr>
                    <a:solidFill>
                      <a:schemeClr val="accent5">
                        <a:lumMod val="40000"/>
                        <a:lumOff val="60000"/>
                      </a:schemeClr>
                    </a:solidFill>
                  </a:tcPr>
                </a:tc>
                <a:tc>
                  <a:txBody>
                    <a:bodyPr/>
                    <a:lstStyle/>
                    <a:p>
                      <a:r>
                        <a:rPr lang="en-US" sz="1000" dirty="0"/>
                        <a:t>Feb</a:t>
                      </a:r>
                    </a:p>
                  </a:txBody>
                  <a:tcPr>
                    <a:solidFill>
                      <a:schemeClr val="accent5">
                        <a:lumMod val="40000"/>
                        <a:lumOff val="60000"/>
                      </a:schemeClr>
                    </a:solidFill>
                  </a:tcPr>
                </a:tc>
                <a:tc>
                  <a:txBody>
                    <a:bodyPr/>
                    <a:lstStyle/>
                    <a:p>
                      <a:r>
                        <a:rPr lang="en-US" sz="1000" dirty="0"/>
                        <a:t>Mar</a:t>
                      </a:r>
                    </a:p>
                  </a:txBody>
                  <a:tcPr>
                    <a:solidFill>
                      <a:schemeClr val="accent5">
                        <a:lumMod val="40000"/>
                        <a:lumOff val="60000"/>
                      </a:schemeClr>
                    </a:solidFill>
                  </a:tcPr>
                </a:tc>
                <a:tc>
                  <a:txBody>
                    <a:bodyPr/>
                    <a:lstStyle/>
                    <a:p>
                      <a:r>
                        <a:rPr lang="en-US" sz="1000" dirty="0"/>
                        <a:t>Apr</a:t>
                      </a:r>
                    </a:p>
                  </a:txBody>
                  <a:tcPr>
                    <a:solidFill>
                      <a:schemeClr val="accent5">
                        <a:lumMod val="40000"/>
                        <a:lumOff val="60000"/>
                      </a:schemeClr>
                    </a:solidFill>
                  </a:tcPr>
                </a:tc>
                <a:tc>
                  <a:txBody>
                    <a:bodyPr/>
                    <a:lstStyle/>
                    <a:p>
                      <a:r>
                        <a:rPr lang="en-US" sz="1000" dirty="0"/>
                        <a:t>May</a:t>
                      </a:r>
                    </a:p>
                  </a:txBody>
                  <a:tcPr>
                    <a:solidFill>
                      <a:schemeClr val="accent5">
                        <a:lumMod val="40000"/>
                        <a:lumOff val="60000"/>
                      </a:schemeClr>
                    </a:solidFill>
                  </a:tcPr>
                </a:tc>
                <a:tc>
                  <a:txBody>
                    <a:bodyPr/>
                    <a:lstStyle/>
                    <a:p>
                      <a:r>
                        <a:rPr lang="en-US" sz="1000" dirty="0"/>
                        <a:t>Jun</a:t>
                      </a:r>
                    </a:p>
                  </a:txBody>
                  <a:tcPr>
                    <a:solidFill>
                      <a:schemeClr val="accent5">
                        <a:lumMod val="40000"/>
                        <a:lumOff val="60000"/>
                      </a:schemeClr>
                    </a:solidFill>
                  </a:tcPr>
                </a:tc>
                <a:tc>
                  <a:txBody>
                    <a:bodyPr/>
                    <a:lstStyle/>
                    <a:p>
                      <a:r>
                        <a:rPr lang="en-US" sz="1000" dirty="0"/>
                        <a:t>Jul</a:t>
                      </a:r>
                    </a:p>
                  </a:txBody>
                  <a:tcPr>
                    <a:solidFill>
                      <a:schemeClr val="accent5">
                        <a:lumMod val="40000"/>
                        <a:lumOff val="60000"/>
                      </a:schemeClr>
                    </a:solidFill>
                  </a:tcPr>
                </a:tc>
                <a:tc>
                  <a:txBody>
                    <a:bodyPr/>
                    <a:lstStyle/>
                    <a:p>
                      <a:r>
                        <a:rPr lang="en-US" sz="1000" dirty="0"/>
                        <a:t>Aug</a:t>
                      </a:r>
                    </a:p>
                  </a:txBody>
                  <a:tcPr>
                    <a:solidFill>
                      <a:schemeClr val="accent5">
                        <a:lumMod val="40000"/>
                        <a:lumOff val="60000"/>
                      </a:schemeClr>
                    </a:solidFill>
                  </a:tcPr>
                </a:tc>
                <a:tc>
                  <a:txBody>
                    <a:bodyPr/>
                    <a:lstStyle/>
                    <a:p>
                      <a:r>
                        <a:rPr lang="en-US" sz="1000" dirty="0"/>
                        <a:t>Sept</a:t>
                      </a:r>
                    </a:p>
                  </a:txBody>
                  <a:tcPr>
                    <a:solidFill>
                      <a:schemeClr val="accent5">
                        <a:lumMod val="40000"/>
                        <a:lumOff val="60000"/>
                      </a:schemeClr>
                    </a:solidFill>
                  </a:tcPr>
                </a:tc>
                <a:tc>
                  <a:txBody>
                    <a:bodyPr/>
                    <a:lstStyle/>
                    <a:p>
                      <a:r>
                        <a:rPr lang="en-US" sz="1000" dirty="0"/>
                        <a:t>Oct</a:t>
                      </a:r>
                    </a:p>
                  </a:txBody>
                  <a:tcPr>
                    <a:solidFill>
                      <a:schemeClr val="accent5">
                        <a:lumMod val="40000"/>
                        <a:lumOff val="60000"/>
                      </a:schemeClr>
                    </a:solidFill>
                  </a:tcPr>
                </a:tc>
                <a:tc>
                  <a:txBody>
                    <a:bodyPr/>
                    <a:lstStyle/>
                    <a:p>
                      <a:r>
                        <a:rPr lang="en-US" sz="1000" dirty="0"/>
                        <a:t>Nov</a:t>
                      </a:r>
                    </a:p>
                  </a:txBody>
                  <a:tcPr>
                    <a:solidFill>
                      <a:schemeClr val="accent5">
                        <a:lumMod val="40000"/>
                        <a:lumOff val="60000"/>
                      </a:schemeClr>
                    </a:solidFill>
                  </a:tcPr>
                </a:tc>
                <a:tc>
                  <a:txBody>
                    <a:bodyPr/>
                    <a:lstStyle/>
                    <a:p>
                      <a:r>
                        <a:rPr lang="en-US" sz="1000" dirty="0"/>
                        <a:t>Dec</a:t>
                      </a:r>
                    </a:p>
                  </a:txBody>
                  <a:tcPr>
                    <a:solidFill>
                      <a:schemeClr val="accent5">
                        <a:lumMod val="40000"/>
                        <a:lumOff val="60000"/>
                      </a:schemeClr>
                    </a:solidFill>
                  </a:tcPr>
                </a:tc>
                <a:extLst>
                  <a:ext uri="{0D108BD9-81ED-4DB2-BD59-A6C34878D82A}">
                    <a16:rowId xmlns:a16="http://schemas.microsoft.com/office/drawing/2014/main" val="1020742041"/>
                  </a:ext>
                </a:extLst>
              </a:tr>
            </a:tbl>
          </a:graphicData>
        </a:graphic>
      </p:graphicFrame>
      <p:sp>
        <p:nvSpPr>
          <p:cNvPr id="61" name="TextBox 60">
            <a:extLst>
              <a:ext uri="{FF2B5EF4-FFF2-40B4-BE49-F238E27FC236}">
                <a16:creationId xmlns:a16="http://schemas.microsoft.com/office/drawing/2014/main" id="{2997E970-3E8C-416E-A84C-18C563A26A6B}"/>
              </a:ext>
            </a:extLst>
          </p:cNvPr>
          <p:cNvSpPr txBox="1"/>
          <p:nvPr/>
        </p:nvSpPr>
        <p:spPr>
          <a:xfrm>
            <a:off x="2667000" y="1600200"/>
            <a:ext cx="3260970" cy="369332"/>
          </a:xfrm>
          <a:prstGeom prst="rect">
            <a:avLst/>
          </a:prstGeom>
          <a:noFill/>
        </p:spPr>
        <p:txBody>
          <a:bodyPr wrap="square" rtlCol="0">
            <a:spAutoFit/>
          </a:bodyPr>
          <a:lstStyle/>
          <a:p>
            <a:r>
              <a:rPr lang="en-US" b="1" dirty="0">
                <a:latin typeface="Comic Sans MS" panose="030F0702030302020204" pitchFamily="66" charset="0"/>
              </a:rPr>
              <a:t>Our Class Birthday Chart!</a:t>
            </a:r>
          </a:p>
        </p:txBody>
      </p:sp>
      <p:pic>
        <p:nvPicPr>
          <p:cNvPr id="64" name="Picture 63">
            <a:extLst>
              <a:ext uri="{FF2B5EF4-FFF2-40B4-BE49-F238E27FC236}">
                <a16:creationId xmlns:a16="http://schemas.microsoft.com/office/drawing/2014/main" id="{1C3DEDF8-0AD8-4AB7-92B5-2B2FB233929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905000" y="5105400"/>
            <a:ext cx="315402" cy="307517"/>
          </a:xfrm>
          <a:prstGeom prst="rect">
            <a:avLst/>
          </a:prstGeom>
        </p:spPr>
      </p:pic>
      <p:pic>
        <p:nvPicPr>
          <p:cNvPr id="65" name="Picture 64">
            <a:extLst>
              <a:ext uri="{FF2B5EF4-FFF2-40B4-BE49-F238E27FC236}">
                <a16:creationId xmlns:a16="http://schemas.microsoft.com/office/drawing/2014/main" id="{62C3D098-7EF9-4407-A7F2-F65F71BE26E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438400" y="5105400"/>
            <a:ext cx="315402" cy="307517"/>
          </a:xfrm>
          <a:prstGeom prst="rect">
            <a:avLst/>
          </a:prstGeom>
        </p:spPr>
      </p:pic>
      <p:pic>
        <p:nvPicPr>
          <p:cNvPr id="66" name="Picture 65">
            <a:extLst>
              <a:ext uri="{FF2B5EF4-FFF2-40B4-BE49-F238E27FC236}">
                <a16:creationId xmlns:a16="http://schemas.microsoft.com/office/drawing/2014/main" id="{AFE827AB-66E8-4C76-B025-047C13C9B42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048000" y="5105400"/>
            <a:ext cx="315402" cy="307517"/>
          </a:xfrm>
          <a:prstGeom prst="rect">
            <a:avLst/>
          </a:prstGeom>
        </p:spPr>
      </p:pic>
      <p:pic>
        <p:nvPicPr>
          <p:cNvPr id="67" name="Picture 66">
            <a:extLst>
              <a:ext uri="{FF2B5EF4-FFF2-40B4-BE49-F238E27FC236}">
                <a16:creationId xmlns:a16="http://schemas.microsoft.com/office/drawing/2014/main" id="{46DE2444-03AF-4E4B-B63B-4B52669A929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657600" y="5105400"/>
            <a:ext cx="315402" cy="307517"/>
          </a:xfrm>
          <a:prstGeom prst="rect">
            <a:avLst/>
          </a:prstGeom>
        </p:spPr>
      </p:pic>
      <p:pic>
        <p:nvPicPr>
          <p:cNvPr id="68" name="Picture 67">
            <a:extLst>
              <a:ext uri="{FF2B5EF4-FFF2-40B4-BE49-F238E27FC236}">
                <a16:creationId xmlns:a16="http://schemas.microsoft.com/office/drawing/2014/main" id="{8750B585-D14C-4F8D-B673-A4BE6C6BE57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267200" y="5105400"/>
            <a:ext cx="315402" cy="307517"/>
          </a:xfrm>
          <a:prstGeom prst="rect">
            <a:avLst/>
          </a:prstGeom>
        </p:spPr>
      </p:pic>
      <p:pic>
        <p:nvPicPr>
          <p:cNvPr id="69" name="Picture 68">
            <a:extLst>
              <a:ext uri="{FF2B5EF4-FFF2-40B4-BE49-F238E27FC236}">
                <a16:creationId xmlns:a16="http://schemas.microsoft.com/office/drawing/2014/main" id="{C87FAC98-C5A0-4369-8993-1A508CF3B9B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800600" y="5105400"/>
            <a:ext cx="315402" cy="307517"/>
          </a:xfrm>
          <a:prstGeom prst="rect">
            <a:avLst/>
          </a:prstGeom>
        </p:spPr>
      </p:pic>
      <p:pic>
        <p:nvPicPr>
          <p:cNvPr id="70" name="Picture 69">
            <a:extLst>
              <a:ext uri="{FF2B5EF4-FFF2-40B4-BE49-F238E27FC236}">
                <a16:creationId xmlns:a16="http://schemas.microsoft.com/office/drawing/2014/main" id="{8B232CA7-6EFF-4E52-9826-04C207DDADB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410200" y="5105400"/>
            <a:ext cx="315402" cy="307517"/>
          </a:xfrm>
          <a:prstGeom prst="rect">
            <a:avLst/>
          </a:prstGeom>
        </p:spPr>
      </p:pic>
      <p:pic>
        <p:nvPicPr>
          <p:cNvPr id="71" name="Picture 70">
            <a:extLst>
              <a:ext uri="{FF2B5EF4-FFF2-40B4-BE49-F238E27FC236}">
                <a16:creationId xmlns:a16="http://schemas.microsoft.com/office/drawing/2014/main" id="{D19E4A4D-F820-476A-B490-62340094958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019800" y="5105400"/>
            <a:ext cx="315402" cy="307517"/>
          </a:xfrm>
          <a:prstGeom prst="rect">
            <a:avLst/>
          </a:prstGeom>
        </p:spPr>
      </p:pic>
      <p:pic>
        <p:nvPicPr>
          <p:cNvPr id="72" name="Picture 71">
            <a:extLst>
              <a:ext uri="{FF2B5EF4-FFF2-40B4-BE49-F238E27FC236}">
                <a16:creationId xmlns:a16="http://schemas.microsoft.com/office/drawing/2014/main" id="{044167EA-7D92-4610-A624-707CA6727FD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553200" y="5105400"/>
            <a:ext cx="315402" cy="307517"/>
          </a:xfrm>
          <a:prstGeom prst="rect">
            <a:avLst/>
          </a:prstGeom>
        </p:spPr>
      </p:pic>
      <p:pic>
        <p:nvPicPr>
          <p:cNvPr id="73" name="Picture 72">
            <a:extLst>
              <a:ext uri="{FF2B5EF4-FFF2-40B4-BE49-F238E27FC236}">
                <a16:creationId xmlns:a16="http://schemas.microsoft.com/office/drawing/2014/main" id="{E1DDAC46-3486-4A8D-8D5C-4E23413C8C7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162800" y="5105400"/>
            <a:ext cx="315402" cy="307517"/>
          </a:xfrm>
          <a:prstGeom prst="rect">
            <a:avLst/>
          </a:prstGeom>
        </p:spPr>
      </p:pic>
      <p:pic>
        <p:nvPicPr>
          <p:cNvPr id="74" name="Picture 73">
            <a:extLst>
              <a:ext uri="{FF2B5EF4-FFF2-40B4-BE49-F238E27FC236}">
                <a16:creationId xmlns:a16="http://schemas.microsoft.com/office/drawing/2014/main" id="{C99D694C-5F23-42C6-8AE0-9767ECEE97A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772400" y="5105400"/>
            <a:ext cx="315402" cy="307517"/>
          </a:xfrm>
          <a:prstGeom prst="rect">
            <a:avLst/>
          </a:prstGeom>
        </p:spPr>
      </p:pic>
      <p:pic>
        <p:nvPicPr>
          <p:cNvPr id="75" name="Picture 74">
            <a:extLst>
              <a:ext uri="{FF2B5EF4-FFF2-40B4-BE49-F238E27FC236}">
                <a16:creationId xmlns:a16="http://schemas.microsoft.com/office/drawing/2014/main" id="{065D13DE-39CD-401F-90BC-C292B530403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905000" y="4648200"/>
            <a:ext cx="315402" cy="307517"/>
          </a:xfrm>
          <a:prstGeom prst="rect">
            <a:avLst/>
          </a:prstGeom>
        </p:spPr>
      </p:pic>
      <p:pic>
        <p:nvPicPr>
          <p:cNvPr id="76" name="Picture 75">
            <a:extLst>
              <a:ext uri="{FF2B5EF4-FFF2-40B4-BE49-F238E27FC236}">
                <a16:creationId xmlns:a16="http://schemas.microsoft.com/office/drawing/2014/main" id="{4C37E357-53B1-4869-8B49-207156EE462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048000" y="4572000"/>
            <a:ext cx="315402" cy="307517"/>
          </a:xfrm>
          <a:prstGeom prst="rect">
            <a:avLst/>
          </a:prstGeom>
        </p:spPr>
      </p:pic>
      <p:pic>
        <p:nvPicPr>
          <p:cNvPr id="77" name="Picture 76">
            <a:extLst>
              <a:ext uri="{FF2B5EF4-FFF2-40B4-BE49-F238E27FC236}">
                <a16:creationId xmlns:a16="http://schemas.microsoft.com/office/drawing/2014/main" id="{FD8CC0CD-1222-4A80-A2C0-7962F2AAD57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048000" y="4114800"/>
            <a:ext cx="315402" cy="307517"/>
          </a:xfrm>
          <a:prstGeom prst="rect">
            <a:avLst/>
          </a:prstGeom>
        </p:spPr>
      </p:pic>
      <p:pic>
        <p:nvPicPr>
          <p:cNvPr id="78" name="Picture 77">
            <a:extLst>
              <a:ext uri="{FF2B5EF4-FFF2-40B4-BE49-F238E27FC236}">
                <a16:creationId xmlns:a16="http://schemas.microsoft.com/office/drawing/2014/main" id="{64D1227B-43A4-431C-B106-5699A7BCC7C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267200" y="4572000"/>
            <a:ext cx="315402" cy="307517"/>
          </a:xfrm>
          <a:prstGeom prst="rect">
            <a:avLst/>
          </a:prstGeom>
        </p:spPr>
      </p:pic>
      <p:pic>
        <p:nvPicPr>
          <p:cNvPr id="79" name="Picture 78">
            <a:extLst>
              <a:ext uri="{FF2B5EF4-FFF2-40B4-BE49-F238E27FC236}">
                <a16:creationId xmlns:a16="http://schemas.microsoft.com/office/drawing/2014/main" id="{95C24672-33D3-449F-A48A-892793227B9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267200" y="4114800"/>
            <a:ext cx="315402" cy="307517"/>
          </a:xfrm>
          <a:prstGeom prst="rect">
            <a:avLst/>
          </a:prstGeom>
        </p:spPr>
      </p:pic>
      <p:pic>
        <p:nvPicPr>
          <p:cNvPr id="80" name="Picture 79">
            <a:extLst>
              <a:ext uri="{FF2B5EF4-FFF2-40B4-BE49-F238E27FC236}">
                <a16:creationId xmlns:a16="http://schemas.microsoft.com/office/drawing/2014/main" id="{6082605A-5F64-4102-B6E1-BC6F98D2314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553200" y="4648200"/>
            <a:ext cx="315402" cy="307517"/>
          </a:xfrm>
          <a:prstGeom prst="rect">
            <a:avLst/>
          </a:prstGeom>
        </p:spPr>
      </p:pic>
      <p:pic>
        <p:nvPicPr>
          <p:cNvPr id="81" name="Picture 80">
            <a:extLst>
              <a:ext uri="{FF2B5EF4-FFF2-40B4-BE49-F238E27FC236}">
                <a16:creationId xmlns:a16="http://schemas.microsoft.com/office/drawing/2014/main" id="{D464F151-5596-438E-8FF3-A7C451B0B50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553200" y="4114800"/>
            <a:ext cx="315402" cy="307517"/>
          </a:xfrm>
          <a:prstGeom prst="rect">
            <a:avLst/>
          </a:prstGeom>
        </p:spPr>
      </p:pic>
      <p:pic>
        <p:nvPicPr>
          <p:cNvPr id="82" name="Picture 81">
            <a:extLst>
              <a:ext uri="{FF2B5EF4-FFF2-40B4-BE49-F238E27FC236}">
                <a16:creationId xmlns:a16="http://schemas.microsoft.com/office/drawing/2014/main" id="{454198CB-B79D-433B-9DE1-40AEF8B2E28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410200" y="4648200"/>
            <a:ext cx="315402" cy="307517"/>
          </a:xfrm>
          <a:prstGeom prst="rect">
            <a:avLst/>
          </a:prstGeom>
        </p:spPr>
      </p:pic>
      <p:pic>
        <p:nvPicPr>
          <p:cNvPr id="83" name="Picture 82">
            <a:extLst>
              <a:ext uri="{FF2B5EF4-FFF2-40B4-BE49-F238E27FC236}">
                <a16:creationId xmlns:a16="http://schemas.microsoft.com/office/drawing/2014/main" id="{3E964261-003F-430B-8E30-9492475C375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553200" y="3657600"/>
            <a:ext cx="315402" cy="307517"/>
          </a:xfrm>
          <a:prstGeom prst="rect">
            <a:avLst/>
          </a:prstGeom>
        </p:spPr>
      </p:pic>
      <p:pic>
        <p:nvPicPr>
          <p:cNvPr id="84" name="Picture 83">
            <a:extLst>
              <a:ext uri="{FF2B5EF4-FFF2-40B4-BE49-F238E27FC236}">
                <a16:creationId xmlns:a16="http://schemas.microsoft.com/office/drawing/2014/main" id="{F2C6F3FB-5D96-434F-B88F-64CB79BAE16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553200" y="3124200"/>
            <a:ext cx="315402" cy="307517"/>
          </a:xfrm>
          <a:prstGeom prst="rect">
            <a:avLst/>
          </a:prstGeom>
        </p:spPr>
      </p:pic>
      <p:pic>
        <p:nvPicPr>
          <p:cNvPr id="86" name="Picture 85">
            <a:extLst>
              <a:ext uri="{FF2B5EF4-FFF2-40B4-BE49-F238E27FC236}">
                <a16:creationId xmlns:a16="http://schemas.microsoft.com/office/drawing/2014/main" id="{E5FE2B10-AB36-4858-8448-3C073792390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295400" y="5105400"/>
            <a:ext cx="315402" cy="307517"/>
          </a:xfrm>
          <a:prstGeom prst="rect">
            <a:avLst/>
          </a:prstGeom>
        </p:spPr>
      </p:pic>
    </p:spTree>
    <p:extLst>
      <p:ext uri="{BB962C8B-B14F-4D97-AF65-F5344CB8AC3E}">
        <p14:creationId xmlns:p14="http://schemas.microsoft.com/office/powerpoint/2010/main" val="121205721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2">
            <a:extLst>
              <a:ext uri="{FF2B5EF4-FFF2-40B4-BE49-F238E27FC236}">
                <a16:creationId xmlns:a16="http://schemas.microsoft.com/office/drawing/2014/main" id="{669D1C0C-AD17-41A2-BD85-36E9C9AD51B6}"/>
              </a:ext>
            </a:extLst>
          </p:cNvPr>
          <p:cNvSpPr>
            <a:spLocks noGrp="1" noChangeArrowheads="1"/>
          </p:cNvSpPr>
          <p:nvPr>
            <p:ph type="title"/>
          </p:nvPr>
        </p:nvSpPr>
        <p:spPr>
          <a:xfrm>
            <a:off x="685800" y="381000"/>
            <a:ext cx="8001000" cy="990600"/>
          </a:xfrm>
        </p:spPr>
        <p:txBody>
          <a:bodyPr/>
          <a:lstStyle/>
          <a:p>
            <a:pPr eaLnBrk="1" hangingPunct="1"/>
            <a:r>
              <a:rPr lang="en-US" altLang="en-US" dirty="0"/>
              <a:t>Stem-and-Leaf Plot</a:t>
            </a:r>
          </a:p>
        </p:txBody>
      </p:sp>
      <p:sp>
        <p:nvSpPr>
          <p:cNvPr id="12" name="Rectangle 3">
            <a:extLst>
              <a:ext uri="{FF2B5EF4-FFF2-40B4-BE49-F238E27FC236}">
                <a16:creationId xmlns:a16="http://schemas.microsoft.com/office/drawing/2014/main" id="{4BDE08EE-1514-48AA-8369-DC271BC3BE05}"/>
              </a:ext>
            </a:extLst>
          </p:cNvPr>
          <p:cNvSpPr txBox="1">
            <a:spLocks noChangeArrowheads="1"/>
          </p:cNvSpPr>
          <p:nvPr/>
        </p:nvSpPr>
        <p:spPr bwMode="auto">
          <a:xfrm>
            <a:off x="762000" y="1371600"/>
            <a:ext cx="7696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182563" indent="-182563" algn="l" rtl="0" eaLnBrk="1" fontAlgn="base" hangingPunct="1">
              <a:spcBef>
                <a:spcPct val="20000"/>
              </a:spcBef>
              <a:spcAft>
                <a:spcPct val="0"/>
              </a:spcAft>
              <a:buClr>
                <a:schemeClr val="accent1"/>
              </a:buClr>
              <a:buSzPct val="85000"/>
              <a:buFont typeface="Arial" charset="0"/>
              <a:buChar char="•"/>
              <a:defRPr sz="2400" kern="1200">
                <a:solidFill>
                  <a:schemeClr val="tx1"/>
                </a:solidFill>
                <a:latin typeface="Calibri" panose="020F0502020204030204" pitchFamily="34" charset="0"/>
                <a:ea typeface="+mn-ea"/>
                <a:cs typeface="+mn-cs"/>
              </a:defRPr>
            </a:lvl1pPr>
            <a:lvl2pPr marL="457200" indent="-182563" algn="l" rtl="0" eaLnBrk="1" fontAlgn="base" hangingPunct="1">
              <a:spcBef>
                <a:spcPct val="20000"/>
              </a:spcBef>
              <a:spcAft>
                <a:spcPct val="0"/>
              </a:spcAft>
              <a:buClr>
                <a:schemeClr val="accent1"/>
              </a:buClr>
              <a:buSzPct val="85000"/>
              <a:buFont typeface="Arial" charset="0"/>
              <a:buChar char="•"/>
              <a:defRPr sz="2000" kern="1200">
                <a:solidFill>
                  <a:schemeClr val="tx1"/>
                </a:solidFill>
                <a:latin typeface="Calibri" panose="020F0502020204030204" pitchFamily="34" charset="0"/>
                <a:ea typeface="+mn-ea"/>
                <a:cs typeface="+mn-cs"/>
              </a:defRPr>
            </a:lvl2pPr>
            <a:lvl3pPr marL="730250" indent="-182563" algn="l" rtl="0" eaLnBrk="1" fontAlgn="base" hangingPunct="1">
              <a:spcBef>
                <a:spcPct val="20000"/>
              </a:spcBef>
              <a:spcAft>
                <a:spcPct val="0"/>
              </a:spcAft>
              <a:buClr>
                <a:schemeClr val="accent1"/>
              </a:buClr>
              <a:buSzPct val="90000"/>
              <a:buFont typeface="Arial" charset="0"/>
              <a:buChar char="•"/>
              <a:defRPr kern="1200">
                <a:solidFill>
                  <a:schemeClr val="tx1"/>
                </a:solidFill>
                <a:latin typeface="Calibri" panose="020F0502020204030204" pitchFamily="34" charset="0"/>
                <a:ea typeface="+mn-ea"/>
                <a:cs typeface="+mn-cs"/>
              </a:defRPr>
            </a:lvl3pPr>
            <a:lvl4pPr marL="1004888" indent="-182563" algn="l" rtl="0" eaLnBrk="1" fontAlgn="base" hangingPunct="1">
              <a:spcBef>
                <a:spcPct val="20000"/>
              </a:spcBef>
              <a:spcAft>
                <a:spcPct val="0"/>
              </a:spcAft>
              <a:buClr>
                <a:schemeClr val="accent1"/>
              </a:buClr>
              <a:buFont typeface="Arial" charset="0"/>
              <a:buChar char="•"/>
              <a:defRPr sz="1600" kern="1200">
                <a:solidFill>
                  <a:schemeClr val="tx1"/>
                </a:solidFill>
                <a:latin typeface="Calibri" panose="020F0502020204030204" pitchFamily="34" charset="0"/>
                <a:ea typeface="+mn-ea"/>
                <a:cs typeface="+mn-cs"/>
              </a:defRPr>
            </a:lvl4pPr>
            <a:lvl5pPr marL="1187450" indent="-136525" algn="l" rtl="0" eaLnBrk="1" fontAlgn="base" hangingPunct="1">
              <a:spcBef>
                <a:spcPct val="20000"/>
              </a:spcBef>
              <a:spcAft>
                <a:spcPct val="0"/>
              </a:spcAft>
              <a:buClr>
                <a:schemeClr val="accent1"/>
              </a:buClr>
              <a:buSzPct val="100000"/>
              <a:buFont typeface="Arial" charset="0"/>
              <a:buChar char="•"/>
              <a:defRPr sz="1400" kern="1200">
                <a:solidFill>
                  <a:schemeClr val="tx1"/>
                </a:solidFill>
                <a:latin typeface="Calibri" panose="020F0502020204030204" pitchFamily="34" charset="0"/>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spcAft>
                <a:spcPts val="600"/>
              </a:spcAft>
              <a:buFont typeface="Arial" charset="0"/>
              <a:buNone/>
            </a:pPr>
            <a:r>
              <a:rPr lang="en-US" altLang="en-US" sz="2600"/>
              <a:t>A stem-and-leaf plot or diagram is similar to a dot plot, but the number line is usually vertical, and digits are used instead of dots.</a:t>
            </a:r>
          </a:p>
          <a:p>
            <a:pPr>
              <a:buFont typeface="Wingdings" panose="05000000000000000000" pitchFamily="2" charset="2"/>
              <a:buNone/>
            </a:pPr>
            <a:r>
              <a:rPr lang="en-US" altLang="en-US" sz="2600"/>
              <a:t>			  5 | 4 6 7 9 </a:t>
            </a:r>
          </a:p>
          <a:p>
            <a:pPr>
              <a:buFont typeface="Wingdings" panose="05000000000000000000" pitchFamily="2" charset="2"/>
              <a:buNone/>
            </a:pPr>
            <a:r>
              <a:rPr lang="en-US" altLang="en-US" sz="2600"/>
              <a:t>  			  6 | 3 4 6 8 8 </a:t>
            </a:r>
          </a:p>
          <a:p>
            <a:pPr>
              <a:buFont typeface="Wingdings" panose="05000000000000000000" pitchFamily="2" charset="2"/>
              <a:buNone/>
            </a:pPr>
            <a:r>
              <a:rPr lang="en-US" altLang="en-US" sz="2600"/>
              <a:t>  			  7 | 2 2 5 6 </a:t>
            </a:r>
          </a:p>
          <a:p>
            <a:pPr>
              <a:buFont typeface="Wingdings" panose="05000000000000000000" pitchFamily="2" charset="2"/>
              <a:buNone/>
            </a:pPr>
            <a:r>
              <a:rPr lang="en-US" altLang="en-US" sz="2600"/>
              <a:t>  			  8 | 1 4 8 </a:t>
            </a:r>
          </a:p>
          <a:p>
            <a:pPr>
              <a:buFont typeface="Wingdings" panose="05000000000000000000" pitchFamily="2" charset="2"/>
              <a:buNone/>
            </a:pPr>
            <a:r>
              <a:rPr lang="en-US" altLang="en-US" sz="2600"/>
              <a:t> 			  9 | </a:t>
            </a:r>
          </a:p>
          <a:p>
            <a:pPr>
              <a:buFont typeface="Wingdings" panose="05000000000000000000" pitchFamily="2" charset="2"/>
              <a:buNone/>
            </a:pPr>
            <a:r>
              <a:rPr lang="en-US" altLang="en-US" sz="2600"/>
              <a:t>			10 | 6 </a:t>
            </a:r>
            <a:endParaRPr lang="en-US" altLang="en-US" sz="2600" dirty="0"/>
          </a:p>
        </p:txBody>
      </p:sp>
      <p:sp>
        <p:nvSpPr>
          <p:cNvPr id="13" name="Text Box 4">
            <a:extLst>
              <a:ext uri="{FF2B5EF4-FFF2-40B4-BE49-F238E27FC236}">
                <a16:creationId xmlns:a16="http://schemas.microsoft.com/office/drawing/2014/main" id="{774C1BEA-E79E-49AC-991D-517ADC0BDE2F}"/>
              </a:ext>
            </a:extLst>
          </p:cNvPr>
          <p:cNvSpPr txBox="1">
            <a:spLocks noChangeArrowheads="1"/>
          </p:cNvSpPr>
          <p:nvPr/>
        </p:nvSpPr>
        <p:spPr bwMode="auto">
          <a:xfrm>
            <a:off x="1371600" y="5791200"/>
            <a:ext cx="1066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50000"/>
              </a:spcBef>
              <a:buClrTx/>
              <a:buSzTx/>
              <a:buFontTx/>
              <a:buNone/>
            </a:pPr>
            <a:r>
              <a:rPr lang="en-US" altLang="en-US" sz="2400" b="1" i="1" dirty="0"/>
              <a:t>STEM </a:t>
            </a:r>
          </a:p>
        </p:txBody>
      </p:sp>
      <p:sp>
        <p:nvSpPr>
          <p:cNvPr id="14" name="AutoShape 5">
            <a:extLst>
              <a:ext uri="{FF2B5EF4-FFF2-40B4-BE49-F238E27FC236}">
                <a16:creationId xmlns:a16="http://schemas.microsoft.com/office/drawing/2014/main" id="{1B303D94-E0DF-4AC9-AD4B-9A734AACE207}"/>
              </a:ext>
            </a:extLst>
          </p:cNvPr>
          <p:cNvSpPr>
            <a:spLocks noChangeArrowheads="1"/>
          </p:cNvSpPr>
          <p:nvPr/>
        </p:nvSpPr>
        <p:spPr bwMode="auto">
          <a:xfrm>
            <a:off x="2667000" y="5562600"/>
            <a:ext cx="381000" cy="762000"/>
          </a:xfrm>
          <a:prstGeom prst="upArrow">
            <a:avLst>
              <a:gd name="adj1" fmla="val 50000"/>
              <a:gd name="adj2" fmla="val 50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15" name="AutoShape 6">
            <a:extLst>
              <a:ext uri="{FF2B5EF4-FFF2-40B4-BE49-F238E27FC236}">
                <a16:creationId xmlns:a16="http://schemas.microsoft.com/office/drawing/2014/main" id="{B7537645-9EC9-4120-8323-5EBAA7047589}"/>
              </a:ext>
            </a:extLst>
          </p:cNvPr>
          <p:cNvSpPr>
            <a:spLocks noChangeArrowheads="1"/>
          </p:cNvSpPr>
          <p:nvPr/>
        </p:nvSpPr>
        <p:spPr bwMode="auto">
          <a:xfrm>
            <a:off x="3200400" y="5562600"/>
            <a:ext cx="381000" cy="762000"/>
          </a:xfrm>
          <a:prstGeom prst="upArrow">
            <a:avLst>
              <a:gd name="adj1" fmla="val 50000"/>
              <a:gd name="adj2" fmla="val 50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16" name="Text Box 7">
            <a:extLst>
              <a:ext uri="{FF2B5EF4-FFF2-40B4-BE49-F238E27FC236}">
                <a16:creationId xmlns:a16="http://schemas.microsoft.com/office/drawing/2014/main" id="{76FCB48B-5570-4C19-927D-CE123E4264DA}"/>
              </a:ext>
            </a:extLst>
          </p:cNvPr>
          <p:cNvSpPr txBox="1">
            <a:spLocks noChangeArrowheads="1"/>
          </p:cNvSpPr>
          <p:nvPr/>
        </p:nvSpPr>
        <p:spPr bwMode="auto">
          <a:xfrm>
            <a:off x="3733800" y="5791200"/>
            <a:ext cx="1447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50000"/>
              </a:spcBef>
              <a:buClrTx/>
              <a:buSzTx/>
              <a:buFontTx/>
              <a:buNone/>
            </a:pPr>
            <a:r>
              <a:rPr lang="en-US" altLang="en-US" sz="2400" b="1" i="1" dirty="0"/>
              <a:t>LEAVES </a:t>
            </a:r>
          </a:p>
        </p:txBody>
      </p:sp>
      <p:sp>
        <p:nvSpPr>
          <p:cNvPr id="17" name="Text Box 8">
            <a:extLst>
              <a:ext uri="{FF2B5EF4-FFF2-40B4-BE49-F238E27FC236}">
                <a16:creationId xmlns:a16="http://schemas.microsoft.com/office/drawing/2014/main" id="{9DEF9D7E-6403-455D-B260-DB38E0685B62}"/>
              </a:ext>
            </a:extLst>
          </p:cNvPr>
          <p:cNvSpPr txBox="1">
            <a:spLocks noChangeArrowheads="1"/>
          </p:cNvSpPr>
          <p:nvPr/>
        </p:nvSpPr>
        <p:spPr bwMode="auto">
          <a:xfrm>
            <a:off x="4953000" y="2776478"/>
            <a:ext cx="3886200" cy="24468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50000"/>
              </a:spcBef>
              <a:buClrTx/>
              <a:buSzTx/>
              <a:buFontTx/>
              <a:buNone/>
            </a:pPr>
            <a:r>
              <a:rPr lang="en-US" altLang="en-US" sz="1800" dirty="0">
                <a:solidFill>
                  <a:schemeClr val="tx2"/>
                </a:solidFill>
              </a:rPr>
              <a:t>Examples:</a:t>
            </a:r>
          </a:p>
          <a:p>
            <a:pPr marL="285750" indent="-285750" eaLnBrk="1" hangingPunct="1">
              <a:spcBef>
                <a:spcPct val="50000"/>
              </a:spcBef>
              <a:buClrTx/>
              <a:buSzTx/>
            </a:pPr>
            <a:r>
              <a:rPr lang="en-US" altLang="en-US" sz="1800" dirty="0">
                <a:solidFill>
                  <a:schemeClr val="tx2"/>
                </a:solidFill>
              </a:rPr>
              <a:t>Stem “5” Leaf “4” means 5.4</a:t>
            </a:r>
          </a:p>
          <a:p>
            <a:pPr marL="285750" indent="-285750" eaLnBrk="1" hangingPunct="1">
              <a:spcBef>
                <a:spcPct val="50000"/>
              </a:spcBef>
              <a:buClrTx/>
              <a:buSzTx/>
            </a:pPr>
            <a:r>
              <a:rPr lang="en-US" altLang="en-US" sz="1800" dirty="0">
                <a:solidFill>
                  <a:schemeClr val="tx2"/>
                </a:solidFill>
              </a:rPr>
              <a:t>Stem “6” Leaf “3” means  6.3</a:t>
            </a:r>
          </a:p>
          <a:p>
            <a:pPr marL="285750" indent="-285750" eaLnBrk="1" hangingPunct="1">
              <a:spcBef>
                <a:spcPct val="50000"/>
              </a:spcBef>
              <a:buClrTx/>
              <a:buSzTx/>
            </a:pPr>
            <a:r>
              <a:rPr lang="en-US" altLang="en-US" sz="1800" dirty="0">
                <a:solidFill>
                  <a:schemeClr val="tx2"/>
                </a:solidFill>
              </a:rPr>
              <a:t>Stem “6” Leaf “4” means 6.4</a:t>
            </a:r>
          </a:p>
          <a:p>
            <a:pPr eaLnBrk="1" hangingPunct="1">
              <a:spcBef>
                <a:spcPct val="50000"/>
              </a:spcBef>
              <a:buClrTx/>
              <a:buSzTx/>
              <a:buNone/>
            </a:pPr>
            <a:endParaRPr lang="en-US" altLang="en-US" sz="1800" dirty="0">
              <a:solidFill>
                <a:schemeClr val="tx2"/>
              </a:solidFill>
            </a:endParaRPr>
          </a:p>
          <a:p>
            <a:pPr eaLnBrk="1" hangingPunct="1">
              <a:spcBef>
                <a:spcPct val="50000"/>
              </a:spcBef>
              <a:buClrTx/>
              <a:buSzTx/>
              <a:buFontTx/>
              <a:buNone/>
            </a:pPr>
            <a:endParaRPr lang="en-US" altLang="en-US" sz="1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dissolve">
                                      <p:cBhvr>
                                        <p:cTn id="7" dur="500"/>
                                        <p:tgtEl>
                                          <p:spTgt spid="13"/>
                                        </p:tgtEl>
                                      </p:cBhvr>
                                    </p:animEffect>
                                  </p:childTnLst>
                                </p:cTn>
                              </p:par>
                              <p:par>
                                <p:cTn id="8" presetID="39" presetClass="entr" presetSubtype="0" accel="10000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 calcmode="lin" valueType="num">
                                      <p:cBhvr>
                                        <p:cTn id="10" dur="500" fill="hold"/>
                                        <p:tgtEl>
                                          <p:spTgt spid="14"/>
                                        </p:tgtEl>
                                        <p:attrNameLst>
                                          <p:attrName>ppt_h</p:attrName>
                                        </p:attrNameLst>
                                      </p:cBhvr>
                                      <p:tavLst>
                                        <p:tav tm="0">
                                          <p:val>
                                            <p:strVal val="#ppt_h/20"/>
                                          </p:val>
                                        </p:tav>
                                        <p:tav tm="50000">
                                          <p:val>
                                            <p:strVal val="#ppt_h/20"/>
                                          </p:val>
                                        </p:tav>
                                        <p:tav tm="100000">
                                          <p:val>
                                            <p:strVal val="#ppt_h"/>
                                          </p:val>
                                        </p:tav>
                                      </p:tavLst>
                                    </p:anim>
                                    <p:anim calcmode="lin" valueType="num">
                                      <p:cBhvr>
                                        <p:cTn id="11" dur="500" fill="hold"/>
                                        <p:tgtEl>
                                          <p:spTgt spid="14"/>
                                        </p:tgtEl>
                                        <p:attrNameLst>
                                          <p:attrName>ppt_w</p:attrName>
                                        </p:attrNameLst>
                                      </p:cBhvr>
                                      <p:tavLst>
                                        <p:tav tm="0">
                                          <p:val>
                                            <p:strVal val="#ppt_w+.3"/>
                                          </p:val>
                                        </p:tav>
                                        <p:tav tm="50000">
                                          <p:val>
                                            <p:strVal val="#ppt_w+.3"/>
                                          </p:val>
                                        </p:tav>
                                        <p:tav tm="100000">
                                          <p:val>
                                            <p:strVal val="#ppt_w"/>
                                          </p:val>
                                        </p:tav>
                                      </p:tavLst>
                                    </p:anim>
                                    <p:anim calcmode="lin" valueType="num">
                                      <p:cBhvr>
                                        <p:cTn id="12" dur="500" fill="hold"/>
                                        <p:tgtEl>
                                          <p:spTgt spid="14"/>
                                        </p:tgtEl>
                                        <p:attrNameLst>
                                          <p:attrName>ppt_x</p:attrName>
                                        </p:attrNameLst>
                                      </p:cBhvr>
                                      <p:tavLst>
                                        <p:tav tm="0">
                                          <p:val>
                                            <p:strVal val="#ppt_x-.3"/>
                                          </p:val>
                                        </p:tav>
                                        <p:tav tm="50000">
                                          <p:val>
                                            <p:strVal val="#ppt_x"/>
                                          </p:val>
                                        </p:tav>
                                        <p:tav tm="100000">
                                          <p:val>
                                            <p:strVal val="#ppt_x"/>
                                          </p:val>
                                        </p:tav>
                                      </p:tavLst>
                                    </p:anim>
                                    <p:anim calcmode="lin" valueType="num">
                                      <p:cBhvr>
                                        <p:cTn id="13"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dissolve">
                                      <p:cBhvr>
                                        <p:cTn id="18" dur="500"/>
                                        <p:tgtEl>
                                          <p:spTgt spid="16"/>
                                        </p:tgtEl>
                                      </p:cBhvr>
                                    </p:animEffect>
                                  </p:childTnLst>
                                </p:cTn>
                              </p:par>
                              <p:par>
                                <p:cTn id="19" presetID="39" presetClass="entr" presetSubtype="0" accel="10000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anim calcmode="lin" valueType="num">
                                      <p:cBhvr>
                                        <p:cTn id="21" dur="500" fill="hold"/>
                                        <p:tgtEl>
                                          <p:spTgt spid="15"/>
                                        </p:tgtEl>
                                        <p:attrNameLst>
                                          <p:attrName>ppt_h</p:attrName>
                                        </p:attrNameLst>
                                      </p:cBhvr>
                                      <p:tavLst>
                                        <p:tav tm="0">
                                          <p:val>
                                            <p:strVal val="#ppt_h/20"/>
                                          </p:val>
                                        </p:tav>
                                        <p:tav tm="50000">
                                          <p:val>
                                            <p:strVal val="#ppt_h/20"/>
                                          </p:val>
                                        </p:tav>
                                        <p:tav tm="100000">
                                          <p:val>
                                            <p:strVal val="#ppt_h"/>
                                          </p:val>
                                        </p:tav>
                                      </p:tavLst>
                                    </p:anim>
                                    <p:anim calcmode="lin" valueType="num">
                                      <p:cBhvr>
                                        <p:cTn id="22" dur="500" fill="hold"/>
                                        <p:tgtEl>
                                          <p:spTgt spid="15"/>
                                        </p:tgtEl>
                                        <p:attrNameLst>
                                          <p:attrName>ppt_w</p:attrName>
                                        </p:attrNameLst>
                                      </p:cBhvr>
                                      <p:tavLst>
                                        <p:tav tm="0">
                                          <p:val>
                                            <p:strVal val="#ppt_w+.3"/>
                                          </p:val>
                                        </p:tav>
                                        <p:tav tm="50000">
                                          <p:val>
                                            <p:strVal val="#ppt_w+.3"/>
                                          </p:val>
                                        </p:tav>
                                        <p:tav tm="100000">
                                          <p:val>
                                            <p:strVal val="#ppt_w"/>
                                          </p:val>
                                        </p:tav>
                                      </p:tavLst>
                                    </p:anim>
                                    <p:anim calcmode="lin" valueType="num">
                                      <p:cBhvr>
                                        <p:cTn id="23" dur="500" fill="hold"/>
                                        <p:tgtEl>
                                          <p:spTgt spid="15"/>
                                        </p:tgtEl>
                                        <p:attrNameLst>
                                          <p:attrName>ppt_x</p:attrName>
                                        </p:attrNameLst>
                                      </p:cBhvr>
                                      <p:tavLst>
                                        <p:tav tm="0">
                                          <p:val>
                                            <p:strVal val="#ppt_x-.3"/>
                                          </p:val>
                                        </p:tav>
                                        <p:tav tm="50000">
                                          <p:val>
                                            <p:strVal val="#ppt_x"/>
                                          </p:val>
                                        </p:tav>
                                        <p:tav tm="100000">
                                          <p:val>
                                            <p:strVal val="#ppt_x"/>
                                          </p:val>
                                        </p:tav>
                                      </p:tavLst>
                                    </p:anim>
                                    <p:anim calcmode="lin" valueType="num">
                                      <p:cBhvr>
                                        <p:cTn id="24" dur="5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animBg="1"/>
      <p:bldP spid="15" grpId="0" animBg="1"/>
      <p:bldP spid="16"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a:extLst>
              <a:ext uri="{FF2B5EF4-FFF2-40B4-BE49-F238E27FC236}">
                <a16:creationId xmlns:a16="http://schemas.microsoft.com/office/drawing/2014/main" id="{4A649BF0-EFBF-4D64-B375-19943C9AE489}"/>
              </a:ext>
            </a:extLst>
          </p:cNvPr>
          <p:cNvSpPr>
            <a:spLocks noGrp="1" noChangeArrowheads="1"/>
          </p:cNvSpPr>
          <p:nvPr>
            <p:ph type="title"/>
          </p:nvPr>
        </p:nvSpPr>
        <p:spPr>
          <a:xfrm>
            <a:off x="762000" y="457200"/>
            <a:ext cx="7924800" cy="990600"/>
          </a:xfrm>
        </p:spPr>
        <p:txBody>
          <a:bodyPr/>
          <a:lstStyle/>
          <a:p>
            <a:pPr eaLnBrk="1" hangingPunct="1"/>
            <a:r>
              <a:rPr lang="en-US" altLang="en-US" dirty="0"/>
              <a:t>Circle Graphs or Pie Charts</a:t>
            </a:r>
          </a:p>
        </p:txBody>
      </p:sp>
      <p:sp>
        <p:nvSpPr>
          <p:cNvPr id="10" name="Rectangle 3">
            <a:extLst>
              <a:ext uri="{FF2B5EF4-FFF2-40B4-BE49-F238E27FC236}">
                <a16:creationId xmlns:a16="http://schemas.microsoft.com/office/drawing/2014/main" id="{844378AC-0D38-4598-8D5C-85B8DF5A7C13}"/>
              </a:ext>
            </a:extLst>
          </p:cNvPr>
          <p:cNvSpPr txBox="1">
            <a:spLocks noChangeArrowheads="1"/>
          </p:cNvSpPr>
          <p:nvPr/>
        </p:nvSpPr>
        <p:spPr bwMode="auto">
          <a:xfrm>
            <a:off x="762000" y="1371600"/>
            <a:ext cx="79248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182563" indent="-182563" algn="l" rtl="0" eaLnBrk="1" fontAlgn="base" hangingPunct="1">
              <a:spcBef>
                <a:spcPct val="20000"/>
              </a:spcBef>
              <a:spcAft>
                <a:spcPct val="0"/>
              </a:spcAft>
              <a:buClr>
                <a:schemeClr val="accent1"/>
              </a:buClr>
              <a:buSzPct val="85000"/>
              <a:buFont typeface="Arial" charset="0"/>
              <a:buChar char="•"/>
              <a:defRPr sz="2400" kern="1200">
                <a:solidFill>
                  <a:schemeClr val="tx1"/>
                </a:solidFill>
                <a:latin typeface="Calibri" panose="020F0502020204030204" pitchFamily="34" charset="0"/>
                <a:ea typeface="+mn-ea"/>
                <a:cs typeface="+mn-cs"/>
              </a:defRPr>
            </a:lvl1pPr>
            <a:lvl2pPr marL="457200" indent="-182563" algn="l" rtl="0" eaLnBrk="1" fontAlgn="base" hangingPunct="1">
              <a:spcBef>
                <a:spcPct val="20000"/>
              </a:spcBef>
              <a:spcAft>
                <a:spcPct val="0"/>
              </a:spcAft>
              <a:buClr>
                <a:schemeClr val="accent1"/>
              </a:buClr>
              <a:buSzPct val="85000"/>
              <a:buFont typeface="Arial" charset="0"/>
              <a:buChar char="•"/>
              <a:defRPr sz="2000" kern="1200">
                <a:solidFill>
                  <a:schemeClr val="tx1"/>
                </a:solidFill>
                <a:latin typeface="Calibri" panose="020F0502020204030204" pitchFamily="34" charset="0"/>
                <a:ea typeface="+mn-ea"/>
                <a:cs typeface="+mn-cs"/>
              </a:defRPr>
            </a:lvl2pPr>
            <a:lvl3pPr marL="730250" indent="-182563" algn="l" rtl="0" eaLnBrk="1" fontAlgn="base" hangingPunct="1">
              <a:spcBef>
                <a:spcPct val="20000"/>
              </a:spcBef>
              <a:spcAft>
                <a:spcPct val="0"/>
              </a:spcAft>
              <a:buClr>
                <a:schemeClr val="accent1"/>
              </a:buClr>
              <a:buSzPct val="90000"/>
              <a:buFont typeface="Arial" charset="0"/>
              <a:buChar char="•"/>
              <a:defRPr kern="1200">
                <a:solidFill>
                  <a:schemeClr val="tx1"/>
                </a:solidFill>
                <a:latin typeface="Calibri" panose="020F0502020204030204" pitchFamily="34" charset="0"/>
                <a:ea typeface="+mn-ea"/>
                <a:cs typeface="+mn-cs"/>
              </a:defRPr>
            </a:lvl3pPr>
            <a:lvl4pPr marL="1004888" indent="-182563" algn="l" rtl="0" eaLnBrk="1" fontAlgn="base" hangingPunct="1">
              <a:spcBef>
                <a:spcPct val="20000"/>
              </a:spcBef>
              <a:spcAft>
                <a:spcPct val="0"/>
              </a:spcAft>
              <a:buClr>
                <a:schemeClr val="accent1"/>
              </a:buClr>
              <a:buFont typeface="Arial" charset="0"/>
              <a:buChar char="•"/>
              <a:defRPr sz="1600" kern="1200">
                <a:solidFill>
                  <a:schemeClr val="tx1"/>
                </a:solidFill>
                <a:latin typeface="Calibri" panose="020F0502020204030204" pitchFamily="34" charset="0"/>
                <a:ea typeface="+mn-ea"/>
                <a:cs typeface="+mn-cs"/>
              </a:defRPr>
            </a:lvl4pPr>
            <a:lvl5pPr marL="1187450" indent="-136525" algn="l" rtl="0" eaLnBrk="1" fontAlgn="base" hangingPunct="1">
              <a:spcBef>
                <a:spcPct val="20000"/>
              </a:spcBef>
              <a:spcAft>
                <a:spcPct val="0"/>
              </a:spcAft>
              <a:buClr>
                <a:schemeClr val="accent1"/>
              </a:buClr>
              <a:buSzPct val="100000"/>
              <a:buFont typeface="Arial" charset="0"/>
              <a:buChar char="•"/>
              <a:defRPr sz="1400" kern="1200">
                <a:solidFill>
                  <a:schemeClr val="tx1"/>
                </a:solidFill>
                <a:latin typeface="Calibri" panose="020F0502020204030204" pitchFamily="34" charset="0"/>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buFont typeface="Arial" charset="0"/>
              <a:buNone/>
            </a:pPr>
            <a:r>
              <a:rPr lang="en-US" altLang="en-US" sz="3200"/>
              <a:t>Circle graphs represent categorical data as percentages.</a:t>
            </a:r>
          </a:p>
          <a:p>
            <a:endParaRPr lang="en-US" altLang="en-US"/>
          </a:p>
          <a:p>
            <a:endParaRPr lang="en-US" altLang="en-US" dirty="0"/>
          </a:p>
        </p:txBody>
      </p:sp>
      <p:pic>
        <p:nvPicPr>
          <p:cNvPr id="11" name="Picture 10">
            <a:extLst>
              <a:ext uri="{FF2B5EF4-FFF2-40B4-BE49-F238E27FC236}">
                <a16:creationId xmlns:a16="http://schemas.microsoft.com/office/drawing/2014/main" id="{ECE74BF4-61BD-4CA1-A2E4-4F027842B8B3}"/>
              </a:ext>
            </a:extLst>
          </p:cNvPr>
          <p:cNvPicPr>
            <a:picLocks noChangeAspect="1"/>
          </p:cNvPicPr>
          <p:nvPr/>
        </p:nvPicPr>
        <p:blipFill>
          <a:blip r:embed="rId3" cstate="print"/>
          <a:stretch>
            <a:fillRect/>
          </a:stretch>
        </p:blipFill>
        <p:spPr>
          <a:xfrm>
            <a:off x="2279705" y="3064913"/>
            <a:ext cx="4584589" cy="2755631"/>
          </a:xfrm>
          <a:prstGeom prst="rect">
            <a:avLst/>
          </a:prstGeom>
        </p:spPr>
      </p:pic>
      <p:pic>
        <p:nvPicPr>
          <p:cNvPr id="12" name="Picture 11">
            <a:extLst>
              <a:ext uri="{FF2B5EF4-FFF2-40B4-BE49-F238E27FC236}">
                <a16:creationId xmlns:a16="http://schemas.microsoft.com/office/drawing/2014/main" id="{7A502C24-E948-4DA6-AA49-4DCE422986D2}"/>
              </a:ext>
            </a:extLst>
          </p:cNvPr>
          <p:cNvPicPr>
            <a:picLocks noChangeAspect="1"/>
          </p:cNvPicPr>
          <p:nvPr/>
        </p:nvPicPr>
        <p:blipFill>
          <a:blip r:embed="rId4" cstate="print"/>
          <a:stretch>
            <a:fillRect/>
          </a:stretch>
        </p:blipFill>
        <p:spPr>
          <a:xfrm>
            <a:off x="1104899" y="2507303"/>
            <a:ext cx="6934200" cy="3893497"/>
          </a:xfrm>
          <a:prstGeom prst="rect">
            <a:avLst/>
          </a:prstGeom>
        </p:spPr>
      </p:pic>
      <p:sp>
        <p:nvSpPr>
          <p:cNvPr id="13" name="TextBox 12">
            <a:extLst>
              <a:ext uri="{FF2B5EF4-FFF2-40B4-BE49-F238E27FC236}">
                <a16:creationId xmlns:a16="http://schemas.microsoft.com/office/drawing/2014/main" id="{B76B63DC-5BAA-4D77-BDD6-1B9AE8CF582D}"/>
              </a:ext>
            </a:extLst>
          </p:cNvPr>
          <p:cNvSpPr txBox="1"/>
          <p:nvPr/>
        </p:nvSpPr>
        <p:spPr>
          <a:xfrm>
            <a:off x="6858000" y="6400800"/>
            <a:ext cx="1524000" cy="215444"/>
          </a:xfrm>
          <a:prstGeom prst="rect">
            <a:avLst/>
          </a:prstGeom>
          <a:noFill/>
        </p:spPr>
        <p:txBody>
          <a:bodyPr wrap="square" rtlCol="0">
            <a:spAutoFit/>
          </a:bodyPr>
          <a:lstStyle/>
          <a:p>
            <a:r>
              <a:rPr lang="en-US" sz="800" dirty="0">
                <a:latin typeface="Calibri" panose="020F0502020204030204" pitchFamily="34" charset="0"/>
              </a:rPr>
              <a:t>Courtesy of Cal Poly Pomona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xit" presetSubtype="32" fill="hold" nodeType="clickEffect">
                                  <p:stCondLst>
                                    <p:cond delay="0"/>
                                  </p:stCondLst>
                                  <p:childTnLst>
                                    <p:animEffect transition="out" filter="circle(out)">
                                      <p:cBhvr>
                                        <p:cTn id="6" dur="2000"/>
                                        <p:tgtEl>
                                          <p:spTgt spid="12"/>
                                        </p:tgtEl>
                                      </p:cBhvr>
                                    </p:animEffect>
                                    <p:set>
                                      <p:cBhvr>
                                        <p:cTn id="7" dur="1" fill="hold">
                                          <p:stCondLst>
                                            <p:cond delay="1999"/>
                                          </p:stCondLst>
                                        </p:cTn>
                                        <p:tgtEl>
                                          <p:spTgt spid="12"/>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25"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decel="50000" fill="hold">
                                          <p:stCondLst>
                                            <p:cond delay="0"/>
                                          </p:stCondLst>
                                        </p:cTn>
                                        <p:tgtEl>
                                          <p:spTgt spid="11"/>
                                        </p:tgtEl>
                                        <p:attrNameLst>
                                          <p:attrName>style.rotation</p:attrName>
                                        </p:attrNameLst>
                                      </p:cBhvr>
                                      <p:tavLst>
                                        <p:tav tm="0">
                                          <p:val>
                                            <p:fltVal val="-90"/>
                                          </p:val>
                                        </p:tav>
                                        <p:tav tm="100000">
                                          <p:val>
                                            <p:fltVal val="0"/>
                                          </p:val>
                                        </p:tav>
                                      </p:tavLst>
                                    </p:anim>
                                    <p:anim calcmode="lin" valueType="num">
                                      <p:cBhvr>
                                        <p:cTn id="13" dur="500" decel="50000" fill="hold">
                                          <p:stCondLst>
                                            <p:cond delay="0"/>
                                          </p:stCondLst>
                                        </p:cTn>
                                        <p:tgtEl>
                                          <p:spTgt spid="11"/>
                                        </p:tgtEl>
                                        <p:attrNameLst>
                                          <p:attrName>ppt_w</p:attrName>
                                        </p:attrNameLst>
                                      </p:cBhvr>
                                      <p:tavLst>
                                        <p:tav tm="0">
                                          <p:val>
                                            <p:strVal val="#ppt_w"/>
                                          </p:val>
                                        </p:tav>
                                        <p:tav tm="100000">
                                          <p:val>
                                            <p:strVal val="#ppt_w*.05"/>
                                          </p:val>
                                        </p:tav>
                                      </p:tavLst>
                                    </p:anim>
                                    <p:anim calcmode="lin" valueType="num">
                                      <p:cBhvr>
                                        <p:cTn id="14" dur="500" accel="50000" fill="hold">
                                          <p:stCondLst>
                                            <p:cond delay="500"/>
                                          </p:stCondLst>
                                        </p:cTn>
                                        <p:tgtEl>
                                          <p:spTgt spid="11"/>
                                        </p:tgtEl>
                                        <p:attrNameLst>
                                          <p:attrName>ppt_w</p:attrName>
                                        </p:attrNameLst>
                                      </p:cBhvr>
                                      <p:tavLst>
                                        <p:tav tm="0">
                                          <p:val>
                                            <p:strVal val="#ppt_w*.05"/>
                                          </p:val>
                                        </p:tav>
                                        <p:tav tm="100000">
                                          <p:val>
                                            <p:strVal val="#ppt_w"/>
                                          </p:val>
                                        </p:tav>
                                      </p:tavLst>
                                    </p:anim>
                                    <p:anim calcmode="lin" valueType="num">
                                      <p:cBhvr>
                                        <p:cTn id="15" dur="1000" fill="hold"/>
                                        <p:tgtEl>
                                          <p:spTgt spid="11"/>
                                        </p:tgtEl>
                                        <p:attrNameLst>
                                          <p:attrName>ppt_h</p:attrName>
                                        </p:attrNameLst>
                                      </p:cBhvr>
                                      <p:tavLst>
                                        <p:tav tm="0">
                                          <p:val>
                                            <p:strVal val="#ppt_h"/>
                                          </p:val>
                                        </p:tav>
                                        <p:tav tm="100000">
                                          <p:val>
                                            <p:strVal val="#ppt_h"/>
                                          </p:val>
                                        </p:tav>
                                      </p:tavLst>
                                    </p:anim>
                                    <p:anim calcmode="lin" valueType="num">
                                      <p:cBhvr>
                                        <p:cTn id="16" dur="500" decel="50000" fill="hold">
                                          <p:stCondLst>
                                            <p:cond delay="0"/>
                                          </p:stCondLst>
                                        </p:cTn>
                                        <p:tgtEl>
                                          <p:spTgt spid="11"/>
                                        </p:tgtEl>
                                        <p:attrNameLst>
                                          <p:attrName>ppt_x</p:attrName>
                                        </p:attrNameLst>
                                      </p:cBhvr>
                                      <p:tavLst>
                                        <p:tav tm="0">
                                          <p:val>
                                            <p:strVal val="#ppt_x+.4"/>
                                          </p:val>
                                        </p:tav>
                                        <p:tav tm="100000">
                                          <p:val>
                                            <p:strVal val="#ppt_x"/>
                                          </p:val>
                                        </p:tav>
                                      </p:tavLst>
                                    </p:anim>
                                    <p:anim calcmode="lin" valueType="num">
                                      <p:cBhvr>
                                        <p:cTn id="17" dur="500" decel="50000" fill="hold">
                                          <p:stCondLst>
                                            <p:cond delay="0"/>
                                          </p:stCondLst>
                                        </p:cTn>
                                        <p:tgtEl>
                                          <p:spTgt spid="11"/>
                                        </p:tgtEl>
                                        <p:attrNameLst>
                                          <p:attrName>ppt_y</p:attrName>
                                        </p:attrNameLst>
                                      </p:cBhvr>
                                      <p:tavLst>
                                        <p:tav tm="0">
                                          <p:val>
                                            <p:strVal val="#ppt_y-.2"/>
                                          </p:val>
                                        </p:tav>
                                        <p:tav tm="100000">
                                          <p:val>
                                            <p:strVal val="#ppt_y+.1"/>
                                          </p:val>
                                        </p:tav>
                                      </p:tavLst>
                                    </p:anim>
                                    <p:anim calcmode="lin" valueType="num">
                                      <p:cBhvr>
                                        <p:cTn id="18" dur="500" accel="50000" fill="hold">
                                          <p:stCondLst>
                                            <p:cond delay="500"/>
                                          </p:stCondLst>
                                        </p:cTn>
                                        <p:tgtEl>
                                          <p:spTgt spid="11"/>
                                        </p:tgtEl>
                                        <p:attrNameLst>
                                          <p:attrName>ppt_y</p:attrName>
                                        </p:attrNameLst>
                                      </p:cBhvr>
                                      <p:tavLst>
                                        <p:tav tm="0">
                                          <p:val>
                                            <p:strVal val="#ppt_y+.1"/>
                                          </p:val>
                                        </p:tav>
                                        <p:tav tm="100000">
                                          <p:val>
                                            <p:strVal val="#ppt_y"/>
                                          </p:val>
                                        </p:tav>
                                      </p:tavLst>
                                    </p:anim>
                                    <p:animEffect transition="in" filter="fade">
                                      <p:cBhvr>
                                        <p:cTn id="19" dur="1000" decel="50000">
                                          <p:stCondLst>
                                            <p:cond delay="0"/>
                                          </p:stCondLst>
                                        </p:cTn>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33400" y="762000"/>
            <a:ext cx="8153400" cy="533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5843" name="Rectangle 1"/>
          <p:cNvSpPr>
            <a:spLocks noChangeArrowheads="1"/>
          </p:cNvSpPr>
          <p:nvPr/>
        </p:nvSpPr>
        <p:spPr bwMode="auto">
          <a:xfrm>
            <a:off x="2438400" y="6172200"/>
            <a:ext cx="624688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sz="1800" dirty="0">
                <a:hlinkClick r:id="rId4"/>
              </a:rPr>
              <a:t>Link to web site: https://nces.ed.gov/nceskids/createagraph/</a:t>
            </a:r>
            <a:endParaRPr lang="en-US" altLang="en-US" sz="1800" dirty="0"/>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a:xfrm>
            <a:off x="685800" y="533400"/>
            <a:ext cx="8001000" cy="990600"/>
          </a:xfrm>
        </p:spPr>
        <p:txBody>
          <a:bodyPr/>
          <a:lstStyle/>
          <a:p>
            <a:pPr eaLnBrk="1" hangingPunct="1"/>
            <a:r>
              <a:rPr lang="en-US" altLang="en-US" dirty="0"/>
              <a:t>Let’s Learn by Doing!</a:t>
            </a:r>
          </a:p>
        </p:txBody>
      </p:sp>
      <p:sp>
        <p:nvSpPr>
          <p:cNvPr id="36867" name="Content Placeholder 2"/>
          <p:cNvSpPr>
            <a:spLocks noGrp="1"/>
          </p:cNvSpPr>
          <p:nvPr>
            <p:ph idx="1"/>
          </p:nvPr>
        </p:nvSpPr>
        <p:spPr>
          <a:xfrm>
            <a:off x="685800" y="1600200"/>
            <a:ext cx="7924800" cy="4876800"/>
          </a:xfrm>
        </p:spPr>
        <p:txBody>
          <a:bodyPr/>
          <a:lstStyle/>
          <a:p>
            <a:pPr marL="365760" indent="-365760" eaLnBrk="1" hangingPunct="1">
              <a:spcBef>
                <a:spcPts val="1200"/>
              </a:spcBef>
            </a:pPr>
            <a:r>
              <a:rPr lang="en-US" altLang="en-US" sz="3200" dirty="0"/>
              <a:t>Is it OK to text on a cell phone while you’re driving?</a:t>
            </a:r>
          </a:p>
          <a:p>
            <a:pPr marL="365760" indent="-365760" eaLnBrk="1" hangingPunct="1">
              <a:spcBef>
                <a:spcPts val="1200"/>
              </a:spcBef>
            </a:pPr>
            <a:r>
              <a:rPr lang="en-US" altLang="en-US" sz="3200" dirty="0"/>
              <a:t>What if we wanted to see how distraction affects reaction time? </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Content Placeholder 2"/>
          <p:cNvSpPr>
            <a:spLocks noGrp="1"/>
          </p:cNvSpPr>
          <p:nvPr>
            <p:ph idx="1"/>
          </p:nvPr>
        </p:nvSpPr>
        <p:spPr>
          <a:xfrm>
            <a:off x="609600" y="1447800"/>
            <a:ext cx="8229600" cy="4876800"/>
          </a:xfrm>
        </p:spPr>
        <p:txBody>
          <a:bodyPr/>
          <a:lstStyle/>
          <a:p>
            <a:pPr marL="0" indent="0">
              <a:buNone/>
            </a:pPr>
            <a:r>
              <a:rPr lang="en-GB" altLang="en-US" sz="3200" dirty="0"/>
              <a:t>In this experiment, you and a partner will test reaction time by catching a falling ruler with and without a distraction. </a:t>
            </a:r>
          </a:p>
          <a:p>
            <a:endParaRPr lang="en-US" altLang="en-US" dirty="0"/>
          </a:p>
        </p:txBody>
      </p:sp>
      <p:pic>
        <p:nvPicPr>
          <p:cNvPr id="37892" name="Picture 2" descr="http://www.clker.com/cliparts/a/3/b/4/1206564683243345793sarxos_Ruller.svg.hi.png"/>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1371600" y="3276600"/>
            <a:ext cx="6516688" cy="311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rot="1100909">
            <a:off x="5717050" y="6211603"/>
            <a:ext cx="1253378" cy="215444"/>
          </a:xfrm>
          <a:prstGeom prst="rect">
            <a:avLst/>
          </a:prstGeom>
          <a:noFill/>
        </p:spPr>
        <p:txBody>
          <a:bodyPr wrap="square" rtlCol="0">
            <a:spAutoFit/>
          </a:bodyPr>
          <a:lstStyle/>
          <a:p>
            <a:r>
              <a:rPr lang="en-US" sz="800" dirty="0">
                <a:latin typeface="Calibri" panose="020F0502020204030204" pitchFamily="34" charset="0"/>
              </a:rPr>
              <a:t>Courtesy of Pixabay.com</a:t>
            </a:r>
          </a:p>
        </p:txBody>
      </p:sp>
      <p:sp>
        <p:nvSpPr>
          <p:cNvPr id="6" name="Title 5"/>
          <p:cNvSpPr>
            <a:spLocks noGrp="1"/>
          </p:cNvSpPr>
          <p:nvPr>
            <p:ph type="title"/>
          </p:nvPr>
        </p:nvSpPr>
        <p:spPr>
          <a:xfrm>
            <a:off x="609600" y="457200"/>
            <a:ext cx="8001000" cy="990600"/>
          </a:xfrm>
        </p:spPr>
        <p:txBody>
          <a:bodyPr/>
          <a:lstStyle/>
          <a:p>
            <a:r>
              <a:rPr lang="en-US" dirty="0"/>
              <a:t>Investigation: Catch a Falling Ruler</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371600"/>
            <a:ext cx="8229600" cy="5181600"/>
          </a:xfrm>
        </p:spPr>
        <p:txBody>
          <a:bodyPr>
            <a:normAutofit fontScale="85000" lnSpcReduction="10000"/>
          </a:bodyPr>
          <a:lstStyle/>
          <a:p>
            <a:pPr marL="514350" indent="-514350">
              <a:buNone/>
              <a:defRPr/>
            </a:pPr>
            <a:r>
              <a:rPr lang="en-GB" sz="2500" b="1" dirty="0"/>
              <a:t>Instructions:</a:t>
            </a:r>
          </a:p>
          <a:p>
            <a:pPr marL="274320" indent="-274320">
              <a:lnSpc>
                <a:spcPct val="120000"/>
              </a:lnSpc>
              <a:spcBef>
                <a:spcPts val="600"/>
              </a:spcBef>
              <a:buFont typeface="+mj-lt"/>
              <a:buAutoNum type="arabicPeriod"/>
              <a:defRPr/>
            </a:pPr>
            <a:r>
              <a:rPr lang="en-GB" sz="2500" b="1" dirty="0"/>
              <a:t>Partner 1: </a:t>
            </a:r>
            <a:r>
              <a:rPr lang="en-GB" sz="2500" dirty="0"/>
              <a:t>Hold the ruler </a:t>
            </a:r>
            <a:r>
              <a:rPr lang="en-GB" sz="2500" b="1" dirty="0"/>
              <a:t>near the 30-cm mark </a:t>
            </a:r>
            <a:r>
              <a:rPr lang="en-GB" sz="2500" dirty="0"/>
              <a:t>and let it hang vertically. </a:t>
            </a:r>
          </a:p>
          <a:p>
            <a:pPr marL="274320" indent="-274320">
              <a:lnSpc>
                <a:spcPct val="120000"/>
              </a:lnSpc>
              <a:spcBef>
                <a:spcPts val="600"/>
              </a:spcBef>
              <a:buFont typeface="+mj-lt"/>
              <a:buAutoNum type="arabicPeriod"/>
              <a:defRPr/>
            </a:pPr>
            <a:r>
              <a:rPr lang="en-GB" sz="2500" b="1" dirty="0"/>
              <a:t>Partner 2: </a:t>
            </a:r>
            <a:r>
              <a:rPr lang="en-GB" sz="2500" dirty="0"/>
              <a:t>Place your thumb and index finger on either side of the </a:t>
            </a:r>
            <a:br>
              <a:rPr lang="en-GB" sz="2500" dirty="0"/>
            </a:br>
            <a:r>
              <a:rPr lang="en-GB" sz="2500" dirty="0"/>
              <a:t>0-cm mark </a:t>
            </a:r>
            <a:r>
              <a:rPr lang="en-GB" sz="2500" b="1" dirty="0"/>
              <a:t>without touching the ruler</a:t>
            </a:r>
            <a:r>
              <a:rPr lang="en-GB" sz="2500" dirty="0"/>
              <a:t>.  </a:t>
            </a:r>
            <a:r>
              <a:rPr lang="en-GB" sz="2500" b="1" dirty="0"/>
              <a:t> </a:t>
            </a:r>
            <a:endParaRPr lang="en-US" sz="2500" b="1" dirty="0"/>
          </a:p>
          <a:p>
            <a:pPr marL="274320" indent="-274320">
              <a:lnSpc>
                <a:spcPct val="120000"/>
              </a:lnSpc>
              <a:spcBef>
                <a:spcPts val="600"/>
              </a:spcBef>
              <a:buFont typeface="+mj-lt"/>
              <a:buAutoNum type="arabicPeriod"/>
              <a:defRPr/>
            </a:pPr>
            <a:r>
              <a:rPr lang="en-GB" sz="2500" b="1" dirty="0"/>
              <a:t>Partner 1: </a:t>
            </a:r>
            <a:r>
              <a:rPr lang="en-GB" sz="2500" dirty="0"/>
              <a:t>Without warning, let the ruler go. (</a:t>
            </a:r>
            <a:r>
              <a:rPr lang="en-GB" sz="2500" b="1" dirty="0"/>
              <a:t>Hint: </a:t>
            </a:r>
            <a:r>
              <a:rPr lang="en-GB" sz="2500" dirty="0"/>
              <a:t>To prevent Partner 2 from anticipating when you’ll drop the ruler, vary the timing.)</a:t>
            </a:r>
          </a:p>
          <a:p>
            <a:pPr marL="274320" indent="-274320">
              <a:lnSpc>
                <a:spcPct val="120000"/>
              </a:lnSpc>
              <a:spcBef>
                <a:spcPts val="600"/>
              </a:spcBef>
              <a:buFont typeface="+mj-lt"/>
              <a:buAutoNum type="arabicPeriod"/>
              <a:defRPr/>
            </a:pPr>
            <a:r>
              <a:rPr lang="en-GB" sz="2500" b="1" dirty="0"/>
              <a:t>Partner 2: </a:t>
            </a:r>
            <a:r>
              <a:rPr lang="en-GB" sz="2500" dirty="0"/>
              <a:t>Try to catch it as quickly as possible when it drops. </a:t>
            </a:r>
            <a:endParaRPr lang="en-US" sz="2500" dirty="0"/>
          </a:p>
          <a:p>
            <a:pPr marL="274320" indent="-274320">
              <a:lnSpc>
                <a:spcPct val="120000"/>
              </a:lnSpc>
              <a:spcBef>
                <a:spcPts val="600"/>
              </a:spcBef>
              <a:buFont typeface="+mj-lt"/>
              <a:buAutoNum type="arabicPeriod"/>
              <a:defRPr/>
            </a:pPr>
            <a:r>
              <a:rPr lang="en-GB" sz="2500" b="1" dirty="0"/>
              <a:t>Partner 1: </a:t>
            </a:r>
            <a:r>
              <a:rPr lang="en-GB" sz="2500" dirty="0"/>
              <a:t>Measure just above the first finger where Partner 2 caught the ruler and record the data in your notebook.</a:t>
            </a:r>
            <a:endParaRPr lang="en-US" sz="2500" dirty="0"/>
          </a:p>
          <a:p>
            <a:pPr marL="274320" indent="-274320">
              <a:lnSpc>
                <a:spcPct val="120000"/>
              </a:lnSpc>
              <a:spcBef>
                <a:spcPts val="600"/>
              </a:spcBef>
              <a:buFont typeface="+mj-lt"/>
              <a:buAutoNum type="arabicPeriod"/>
              <a:defRPr/>
            </a:pPr>
            <a:r>
              <a:rPr lang="en-GB" sz="2500" dirty="0"/>
              <a:t>Perform the test 10 times with Partner 1 dropping the ruler and Partner 2 catching it. Then calculate and record the mean average of the 10 drops. </a:t>
            </a:r>
          </a:p>
          <a:p>
            <a:pPr marL="274320" indent="-274320">
              <a:lnSpc>
                <a:spcPct val="120000"/>
              </a:lnSpc>
              <a:spcBef>
                <a:spcPts val="600"/>
              </a:spcBef>
              <a:buFont typeface="+mj-lt"/>
              <a:buAutoNum type="arabicPeriod"/>
              <a:defRPr/>
            </a:pPr>
            <a:r>
              <a:rPr lang="en-GB" sz="2500" dirty="0"/>
              <a:t>Then switch roles. (Partner 2 drops the ruler, and Partner 1 catches it.)</a:t>
            </a:r>
            <a:endParaRPr lang="en-US" sz="2500" dirty="0"/>
          </a:p>
        </p:txBody>
      </p:sp>
      <p:sp>
        <p:nvSpPr>
          <p:cNvPr id="4" name="Title 3"/>
          <p:cNvSpPr>
            <a:spLocks noGrp="1"/>
          </p:cNvSpPr>
          <p:nvPr>
            <p:ph type="title"/>
          </p:nvPr>
        </p:nvSpPr>
        <p:spPr>
          <a:xfrm>
            <a:off x="533400" y="457200"/>
            <a:ext cx="8153400" cy="990600"/>
          </a:xfrm>
        </p:spPr>
        <p:txBody>
          <a:bodyPr/>
          <a:lstStyle/>
          <a:p>
            <a:r>
              <a:rPr lang="en-US" dirty="0"/>
              <a:t>Investigation: Catch a Falling Ruler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3"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
                                        <p:tgtEl>
                                          <p:spTgt spid="3">
                                            <p:txEl>
                                              <p:pRg st="0" end="0"/>
                                            </p:txEl>
                                          </p:spTgt>
                                        </p:tgtEl>
                                      </p:cBhvr>
                                    </p:animEffect>
                                    <p:anim calcmode="lin" valueType="num">
                                      <p:cBhvr>
                                        <p:cTn id="8" dur="4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400" fill="hold"/>
                                        <p:tgtEl>
                                          <p:spTgt spid="3">
                                            <p:txEl>
                                              <p:pRg st="0" end="0"/>
                                            </p:txEl>
                                          </p:spTgt>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3">
                                            <p:txEl>
                                              <p:pRg st="0" end="0"/>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3">
                                            <p:txEl>
                                              <p:pRg st="0" end="0"/>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43" presetClass="entr" presetSubtype="0" fill="hold" grpId="0"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100"/>
                                        <p:tgtEl>
                                          <p:spTgt spid="3">
                                            <p:txEl>
                                              <p:pRg st="1" end="1"/>
                                            </p:txEl>
                                          </p:spTgt>
                                        </p:tgtEl>
                                      </p:cBhvr>
                                    </p:animEffect>
                                    <p:anim calcmode="lin" valueType="num">
                                      <p:cBhvr>
                                        <p:cTn id="17" dur="4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8" dur="400" fill="hold"/>
                                        <p:tgtEl>
                                          <p:spTgt spid="3">
                                            <p:txEl>
                                              <p:pRg st="1" end="1"/>
                                            </p:txEl>
                                          </p:spTgt>
                                        </p:tgtEl>
                                        <p:attrNameLst>
                                          <p:attrName>ppt_y</p:attrName>
                                        </p:attrNameLst>
                                      </p:cBhvr>
                                      <p:tavLst>
                                        <p:tav tm="0">
                                          <p:val>
                                            <p:strVal val="#ppt_y+0.31"/>
                                          </p:val>
                                        </p:tav>
                                        <p:tav tm="100000">
                                          <p:val>
                                            <p:strVal val="#ppt_y+0.31"/>
                                          </p:val>
                                        </p:tav>
                                      </p:tavLst>
                                    </p:anim>
                                    <p:anim calcmode="lin" valueType="num">
                                      <p:cBhvr>
                                        <p:cTn id="19" dur="600" decel="50000" fill="hold">
                                          <p:stCondLst>
                                            <p:cond delay="400"/>
                                          </p:stCondLst>
                                        </p:cTn>
                                        <p:tgtEl>
                                          <p:spTgt spid="3">
                                            <p:txEl>
                                              <p:pRg st="1" end="1"/>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0" dur="600" decel="50000" fill="hold">
                                          <p:stCondLst>
                                            <p:cond delay="400"/>
                                          </p:stCondLst>
                                        </p:cTn>
                                        <p:tgtEl>
                                          <p:spTgt spid="3">
                                            <p:txEl>
                                              <p:pRg st="1" end="1"/>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3" presetClass="entr" presetSubtype="0"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fade">
                                      <p:cBhvr>
                                        <p:cTn id="25" dur="100"/>
                                        <p:tgtEl>
                                          <p:spTgt spid="3">
                                            <p:txEl>
                                              <p:pRg st="2" end="2"/>
                                            </p:txEl>
                                          </p:spTgt>
                                        </p:tgtEl>
                                      </p:cBhvr>
                                    </p:animEffect>
                                    <p:anim calcmode="lin" valueType="num">
                                      <p:cBhvr>
                                        <p:cTn id="26" dur="4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7" dur="400" fill="hold"/>
                                        <p:tgtEl>
                                          <p:spTgt spid="3">
                                            <p:txEl>
                                              <p:pRg st="2" end="2"/>
                                            </p:txEl>
                                          </p:spTgt>
                                        </p:tgtEl>
                                        <p:attrNameLst>
                                          <p:attrName>ppt_y</p:attrName>
                                        </p:attrNameLst>
                                      </p:cBhvr>
                                      <p:tavLst>
                                        <p:tav tm="0">
                                          <p:val>
                                            <p:strVal val="#ppt_y+0.31"/>
                                          </p:val>
                                        </p:tav>
                                        <p:tav tm="100000">
                                          <p:val>
                                            <p:strVal val="#ppt_y+0.31"/>
                                          </p:val>
                                        </p:tav>
                                      </p:tavLst>
                                    </p:anim>
                                    <p:anim calcmode="lin" valueType="num">
                                      <p:cBhvr>
                                        <p:cTn id="28" dur="600" decel="50000" fill="hold">
                                          <p:stCondLst>
                                            <p:cond delay="400"/>
                                          </p:stCondLst>
                                        </p:cTn>
                                        <p:tgtEl>
                                          <p:spTgt spid="3">
                                            <p:txEl>
                                              <p:pRg st="2" end="2"/>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9" dur="600" decel="50000" fill="hold">
                                          <p:stCondLst>
                                            <p:cond delay="400"/>
                                          </p:stCondLst>
                                        </p:cTn>
                                        <p:tgtEl>
                                          <p:spTgt spid="3">
                                            <p:txEl>
                                              <p:pRg st="2" end="2"/>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30" fill="hold" nodeType="clickPar">
                      <p:stCondLst>
                        <p:cond delay="indefinite"/>
                      </p:stCondLst>
                      <p:childTnLst>
                        <p:par>
                          <p:cTn id="31" fill="hold" nodeType="withGroup">
                            <p:stCondLst>
                              <p:cond delay="0"/>
                            </p:stCondLst>
                            <p:childTnLst>
                              <p:par>
                                <p:cTn id="32" presetID="43" presetClass="entr" presetSubtype="0" fill="hold" grpId="0" nodeType="clickEffect">
                                  <p:stCondLst>
                                    <p:cond delay="0"/>
                                  </p:stCondLst>
                                  <p:childTnLst>
                                    <p:set>
                                      <p:cBhvr>
                                        <p:cTn id="33" dur="1" fill="hold">
                                          <p:stCondLst>
                                            <p:cond delay="0"/>
                                          </p:stCondLst>
                                        </p:cTn>
                                        <p:tgtEl>
                                          <p:spTgt spid="3">
                                            <p:txEl>
                                              <p:pRg st="3" end="3"/>
                                            </p:txEl>
                                          </p:spTgt>
                                        </p:tgtEl>
                                        <p:attrNameLst>
                                          <p:attrName>style.visibility</p:attrName>
                                        </p:attrNameLst>
                                      </p:cBhvr>
                                      <p:to>
                                        <p:strVal val="visible"/>
                                      </p:to>
                                    </p:set>
                                    <p:animEffect transition="in" filter="fade">
                                      <p:cBhvr>
                                        <p:cTn id="34" dur="100"/>
                                        <p:tgtEl>
                                          <p:spTgt spid="3">
                                            <p:txEl>
                                              <p:pRg st="3" end="3"/>
                                            </p:txEl>
                                          </p:spTgt>
                                        </p:tgtEl>
                                      </p:cBhvr>
                                    </p:animEffect>
                                    <p:anim calcmode="lin" valueType="num">
                                      <p:cBhvr>
                                        <p:cTn id="35" dur="4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6" dur="400" fill="hold"/>
                                        <p:tgtEl>
                                          <p:spTgt spid="3">
                                            <p:txEl>
                                              <p:pRg st="3" end="3"/>
                                            </p:txEl>
                                          </p:spTgt>
                                        </p:tgtEl>
                                        <p:attrNameLst>
                                          <p:attrName>ppt_y</p:attrName>
                                        </p:attrNameLst>
                                      </p:cBhvr>
                                      <p:tavLst>
                                        <p:tav tm="0">
                                          <p:val>
                                            <p:strVal val="#ppt_y+0.31"/>
                                          </p:val>
                                        </p:tav>
                                        <p:tav tm="100000">
                                          <p:val>
                                            <p:strVal val="#ppt_y+0.31"/>
                                          </p:val>
                                        </p:tav>
                                      </p:tavLst>
                                    </p:anim>
                                    <p:anim calcmode="lin" valueType="num">
                                      <p:cBhvr>
                                        <p:cTn id="37" dur="600" decel="50000" fill="hold">
                                          <p:stCondLst>
                                            <p:cond delay="400"/>
                                          </p:stCondLst>
                                        </p:cTn>
                                        <p:tgtEl>
                                          <p:spTgt spid="3">
                                            <p:txEl>
                                              <p:pRg st="3" end="3"/>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38" dur="600" decel="50000" fill="hold">
                                          <p:stCondLst>
                                            <p:cond delay="400"/>
                                          </p:stCondLst>
                                        </p:cTn>
                                        <p:tgtEl>
                                          <p:spTgt spid="3">
                                            <p:txEl>
                                              <p:pRg st="3" end="3"/>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3" presetClass="entr" presetSubtype="0" fill="hold" grpId="0" nodeType="clickEffect">
                                  <p:stCondLst>
                                    <p:cond delay="0"/>
                                  </p:stCondLst>
                                  <p:childTnLst>
                                    <p:set>
                                      <p:cBhvr>
                                        <p:cTn id="42" dur="1" fill="hold">
                                          <p:stCondLst>
                                            <p:cond delay="0"/>
                                          </p:stCondLst>
                                        </p:cTn>
                                        <p:tgtEl>
                                          <p:spTgt spid="3">
                                            <p:txEl>
                                              <p:pRg st="4" end="4"/>
                                            </p:txEl>
                                          </p:spTgt>
                                        </p:tgtEl>
                                        <p:attrNameLst>
                                          <p:attrName>style.visibility</p:attrName>
                                        </p:attrNameLst>
                                      </p:cBhvr>
                                      <p:to>
                                        <p:strVal val="visible"/>
                                      </p:to>
                                    </p:set>
                                    <p:animEffect transition="in" filter="fade">
                                      <p:cBhvr>
                                        <p:cTn id="43" dur="100"/>
                                        <p:tgtEl>
                                          <p:spTgt spid="3">
                                            <p:txEl>
                                              <p:pRg st="4" end="4"/>
                                            </p:txEl>
                                          </p:spTgt>
                                        </p:tgtEl>
                                      </p:cBhvr>
                                    </p:animEffect>
                                    <p:anim calcmode="lin" valueType="num">
                                      <p:cBhvr>
                                        <p:cTn id="44" dur="4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5" dur="400" fill="hold"/>
                                        <p:tgtEl>
                                          <p:spTgt spid="3">
                                            <p:txEl>
                                              <p:pRg st="4" end="4"/>
                                            </p:txEl>
                                          </p:spTgt>
                                        </p:tgtEl>
                                        <p:attrNameLst>
                                          <p:attrName>ppt_y</p:attrName>
                                        </p:attrNameLst>
                                      </p:cBhvr>
                                      <p:tavLst>
                                        <p:tav tm="0">
                                          <p:val>
                                            <p:strVal val="#ppt_y+0.31"/>
                                          </p:val>
                                        </p:tav>
                                        <p:tav tm="100000">
                                          <p:val>
                                            <p:strVal val="#ppt_y+0.31"/>
                                          </p:val>
                                        </p:tav>
                                      </p:tavLst>
                                    </p:anim>
                                    <p:anim calcmode="lin" valueType="num">
                                      <p:cBhvr>
                                        <p:cTn id="46" dur="600" decel="50000" fill="hold">
                                          <p:stCondLst>
                                            <p:cond delay="400"/>
                                          </p:stCondLst>
                                        </p:cTn>
                                        <p:tgtEl>
                                          <p:spTgt spid="3">
                                            <p:txEl>
                                              <p:pRg st="4" end="4"/>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47" dur="600" decel="50000" fill="hold">
                                          <p:stCondLst>
                                            <p:cond delay="400"/>
                                          </p:stCondLst>
                                        </p:cTn>
                                        <p:tgtEl>
                                          <p:spTgt spid="3">
                                            <p:txEl>
                                              <p:pRg st="4" end="4"/>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48" fill="hold" nodeType="clickPar">
                      <p:stCondLst>
                        <p:cond delay="indefinite"/>
                      </p:stCondLst>
                      <p:childTnLst>
                        <p:par>
                          <p:cTn id="49" fill="hold" nodeType="withGroup">
                            <p:stCondLst>
                              <p:cond delay="0"/>
                            </p:stCondLst>
                            <p:childTnLst>
                              <p:par>
                                <p:cTn id="50" presetID="43" presetClass="entr" presetSubtype="0" fill="hold" grpId="0" nodeType="clickEffect">
                                  <p:stCondLst>
                                    <p:cond delay="0"/>
                                  </p:stCondLst>
                                  <p:childTnLst>
                                    <p:set>
                                      <p:cBhvr>
                                        <p:cTn id="51" dur="1" fill="hold">
                                          <p:stCondLst>
                                            <p:cond delay="0"/>
                                          </p:stCondLst>
                                        </p:cTn>
                                        <p:tgtEl>
                                          <p:spTgt spid="3">
                                            <p:txEl>
                                              <p:pRg st="5" end="5"/>
                                            </p:txEl>
                                          </p:spTgt>
                                        </p:tgtEl>
                                        <p:attrNameLst>
                                          <p:attrName>style.visibility</p:attrName>
                                        </p:attrNameLst>
                                      </p:cBhvr>
                                      <p:to>
                                        <p:strVal val="visible"/>
                                      </p:to>
                                    </p:set>
                                    <p:animEffect transition="in" filter="fade">
                                      <p:cBhvr>
                                        <p:cTn id="52" dur="100"/>
                                        <p:tgtEl>
                                          <p:spTgt spid="3">
                                            <p:txEl>
                                              <p:pRg st="5" end="5"/>
                                            </p:txEl>
                                          </p:spTgt>
                                        </p:tgtEl>
                                      </p:cBhvr>
                                    </p:animEffect>
                                    <p:anim calcmode="lin" valueType="num">
                                      <p:cBhvr>
                                        <p:cTn id="53" dur="4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54" dur="400" fill="hold"/>
                                        <p:tgtEl>
                                          <p:spTgt spid="3">
                                            <p:txEl>
                                              <p:pRg st="5" end="5"/>
                                            </p:txEl>
                                          </p:spTgt>
                                        </p:tgtEl>
                                        <p:attrNameLst>
                                          <p:attrName>ppt_y</p:attrName>
                                        </p:attrNameLst>
                                      </p:cBhvr>
                                      <p:tavLst>
                                        <p:tav tm="0">
                                          <p:val>
                                            <p:strVal val="#ppt_y+0.31"/>
                                          </p:val>
                                        </p:tav>
                                        <p:tav tm="100000">
                                          <p:val>
                                            <p:strVal val="#ppt_y+0.31"/>
                                          </p:val>
                                        </p:tav>
                                      </p:tavLst>
                                    </p:anim>
                                    <p:anim calcmode="lin" valueType="num">
                                      <p:cBhvr>
                                        <p:cTn id="55" dur="600" decel="50000" fill="hold">
                                          <p:stCondLst>
                                            <p:cond delay="400"/>
                                          </p:stCondLst>
                                        </p:cTn>
                                        <p:tgtEl>
                                          <p:spTgt spid="3">
                                            <p:txEl>
                                              <p:pRg st="5" end="5"/>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56" dur="600" decel="50000" fill="hold">
                                          <p:stCondLst>
                                            <p:cond delay="400"/>
                                          </p:stCondLst>
                                        </p:cTn>
                                        <p:tgtEl>
                                          <p:spTgt spid="3">
                                            <p:txEl>
                                              <p:pRg st="5" end="5"/>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43" presetClass="entr" presetSubtype="0" fill="hold" grpId="0" nodeType="clickEffect">
                                  <p:stCondLst>
                                    <p:cond delay="0"/>
                                  </p:stCondLst>
                                  <p:childTnLst>
                                    <p:set>
                                      <p:cBhvr>
                                        <p:cTn id="60" dur="1" fill="hold">
                                          <p:stCondLst>
                                            <p:cond delay="0"/>
                                          </p:stCondLst>
                                        </p:cTn>
                                        <p:tgtEl>
                                          <p:spTgt spid="3">
                                            <p:txEl>
                                              <p:pRg st="6" end="6"/>
                                            </p:txEl>
                                          </p:spTgt>
                                        </p:tgtEl>
                                        <p:attrNameLst>
                                          <p:attrName>style.visibility</p:attrName>
                                        </p:attrNameLst>
                                      </p:cBhvr>
                                      <p:to>
                                        <p:strVal val="visible"/>
                                      </p:to>
                                    </p:set>
                                    <p:animEffect transition="in" filter="fade">
                                      <p:cBhvr>
                                        <p:cTn id="61" dur="100"/>
                                        <p:tgtEl>
                                          <p:spTgt spid="3">
                                            <p:txEl>
                                              <p:pRg st="6" end="6"/>
                                            </p:txEl>
                                          </p:spTgt>
                                        </p:tgtEl>
                                      </p:cBhvr>
                                    </p:animEffect>
                                    <p:anim calcmode="lin" valueType="num">
                                      <p:cBhvr>
                                        <p:cTn id="62" dur="4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63" dur="400" fill="hold"/>
                                        <p:tgtEl>
                                          <p:spTgt spid="3">
                                            <p:txEl>
                                              <p:pRg st="6" end="6"/>
                                            </p:txEl>
                                          </p:spTgt>
                                        </p:tgtEl>
                                        <p:attrNameLst>
                                          <p:attrName>ppt_y</p:attrName>
                                        </p:attrNameLst>
                                      </p:cBhvr>
                                      <p:tavLst>
                                        <p:tav tm="0">
                                          <p:val>
                                            <p:strVal val="#ppt_y+0.31"/>
                                          </p:val>
                                        </p:tav>
                                        <p:tav tm="100000">
                                          <p:val>
                                            <p:strVal val="#ppt_y+0.31"/>
                                          </p:val>
                                        </p:tav>
                                      </p:tavLst>
                                    </p:anim>
                                    <p:anim calcmode="lin" valueType="num">
                                      <p:cBhvr>
                                        <p:cTn id="64" dur="600" decel="50000" fill="hold">
                                          <p:stCondLst>
                                            <p:cond delay="400"/>
                                          </p:stCondLst>
                                        </p:cTn>
                                        <p:tgtEl>
                                          <p:spTgt spid="3">
                                            <p:txEl>
                                              <p:pRg st="6" end="6"/>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65" dur="600" decel="50000" fill="hold">
                                          <p:stCondLst>
                                            <p:cond delay="400"/>
                                          </p:stCondLst>
                                        </p:cTn>
                                        <p:tgtEl>
                                          <p:spTgt spid="3">
                                            <p:txEl>
                                              <p:pRg st="6" end="6"/>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66" fill="hold" nodeType="clickPar">
                      <p:stCondLst>
                        <p:cond delay="indefinite"/>
                      </p:stCondLst>
                      <p:childTnLst>
                        <p:par>
                          <p:cTn id="67" fill="hold" nodeType="withGroup">
                            <p:stCondLst>
                              <p:cond delay="0"/>
                            </p:stCondLst>
                            <p:childTnLst>
                              <p:par>
                                <p:cTn id="68" presetID="43" presetClass="entr" presetSubtype="0" fill="hold" grpId="0" nodeType="clickEffect">
                                  <p:stCondLst>
                                    <p:cond delay="0"/>
                                  </p:stCondLst>
                                  <p:childTnLst>
                                    <p:set>
                                      <p:cBhvr>
                                        <p:cTn id="69" dur="1" fill="hold">
                                          <p:stCondLst>
                                            <p:cond delay="0"/>
                                          </p:stCondLst>
                                        </p:cTn>
                                        <p:tgtEl>
                                          <p:spTgt spid="3">
                                            <p:txEl>
                                              <p:pRg st="7" end="7"/>
                                            </p:txEl>
                                          </p:spTgt>
                                        </p:tgtEl>
                                        <p:attrNameLst>
                                          <p:attrName>style.visibility</p:attrName>
                                        </p:attrNameLst>
                                      </p:cBhvr>
                                      <p:to>
                                        <p:strVal val="visible"/>
                                      </p:to>
                                    </p:set>
                                    <p:animEffect transition="in" filter="fade">
                                      <p:cBhvr>
                                        <p:cTn id="70" dur="100"/>
                                        <p:tgtEl>
                                          <p:spTgt spid="3">
                                            <p:txEl>
                                              <p:pRg st="7" end="7"/>
                                            </p:txEl>
                                          </p:spTgt>
                                        </p:tgtEl>
                                      </p:cBhvr>
                                    </p:animEffect>
                                    <p:anim calcmode="lin" valueType="num">
                                      <p:cBhvr>
                                        <p:cTn id="71" dur="4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72" dur="400" fill="hold"/>
                                        <p:tgtEl>
                                          <p:spTgt spid="3">
                                            <p:txEl>
                                              <p:pRg st="7" end="7"/>
                                            </p:txEl>
                                          </p:spTgt>
                                        </p:tgtEl>
                                        <p:attrNameLst>
                                          <p:attrName>ppt_y</p:attrName>
                                        </p:attrNameLst>
                                      </p:cBhvr>
                                      <p:tavLst>
                                        <p:tav tm="0">
                                          <p:val>
                                            <p:strVal val="#ppt_y+0.31"/>
                                          </p:val>
                                        </p:tav>
                                        <p:tav tm="100000">
                                          <p:val>
                                            <p:strVal val="#ppt_y+0.31"/>
                                          </p:val>
                                        </p:tav>
                                      </p:tavLst>
                                    </p:anim>
                                    <p:anim calcmode="lin" valueType="num">
                                      <p:cBhvr>
                                        <p:cTn id="73" dur="600" decel="50000" fill="hold">
                                          <p:stCondLst>
                                            <p:cond delay="400"/>
                                          </p:stCondLst>
                                        </p:cTn>
                                        <p:tgtEl>
                                          <p:spTgt spid="3">
                                            <p:txEl>
                                              <p:pRg st="7" end="7"/>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74" dur="600" decel="50000" fill="hold">
                                          <p:stCondLst>
                                            <p:cond delay="400"/>
                                          </p:stCondLst>
                                        </p:cTn>
                                        <p:tgtEl>
                                          <p:spTgt spid="3">
                                            <p:txEl>
                                              <p:pRg st="7" end="7"/>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a:xfrm>
            <a:off x="609600" y="533400"/>
            <a:ext cx="8077200" cy="990600"/>
          </a:xfrm>
        </p:spPr>
        <p:txBody>
          <a:bodyPr/>
          <a:lstStyle/>
          <a:p>
            <a:r>
              <a:rPr lang="en-US" altLang="en-US" dirty="0"/>
              <a:t>Discuss the Results</a:t>
            </a:r>
          </a:p>
        </p:txBody>
      </p:sp>
      <p:sp>
        <p:nvSpPr>
          <p:cNvPr id="3" name="Content Placeholder 2"/>
          <p:cNvSpPr>
            <a:spLocks noGrp="1"/>
          </p:cNvSpPr>
          <p:nvPr>
            <p:ph idx="1"/>
          </p:nvPr>
        </p:nvSpPr>
        <p:spPr>
          <a:xfrm>
            <a:off x="609600" y="1600200"/>
            <a:ext cx="8077200" cy="4876800"/>
          </a:xfrm>
        </p:spPr>
        <p:txBody>
          <a:bodyPr/>
          <a:lstStyle/>
          <a:p>
            <a:pPr marL="365760" indent="-365760">
              <a:spcBef>
                <a:spcPts val="1200"/>
              </a:spcBef>
            </a:pPr>
            <a:r>
              <a:rPr lang="en-US" altLang="en-US" sz="3200" dirty="0"/>
              <a:t>Compare your mean averages for each set of 10 drops with and without distraction.  </a:t>
            </a:r>
          </a:p>
          <a:p>
            <a:pPr marL="365760" indent="-365760">
              <a:spcBef>
                <a:spcPts val="1200"/>
              </a:spcBef>
            </a:pPr>
            <a:r>
              <a:rPr lang="en-US" altLang="en-US" sz="3200" dirty="0"/>
              <a:t>Discuss your findings with another pair.</a:t>
            </a:r>
          </a:p>
          <a:p>
            <a:pPr marL="365760" indent="-365760">
              <a:spcBef>
                <a:spcPts val="1200"/>
              </a:spcBef>
            </a:pPr>
            <a:r>
              <a:rPr lang="en-US" altLang="en-US" sz="3200" b="1" dirty="0"/>
              <a:t>Question: </a:t>
            </a:r>
            <a:r>
              <a:rPr lang="en-US" altLang="en-US" sz="3200" dirty="0"/>
              <a:t>What type of graph or chart would you use to display your data?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a:extLst>
              <a:ext uri="{FF2B5EF4-FFF2-40B4-BE49-F238E27FC236}">
                <a16:creationId xmlns:a16="http://schemas.microsoft.com/office/drawing/2014/main" id="{F44E4F08-66C0-4628-A1A9-DF8A46D084F3}"/>
              </a:ext>
            </a:extLst>
          </p:cNvPr>
          <p:cNvGraphicFramePr/>
          <p:nvPr>
            <p:extLst>
              <p:ext uri="{D42A27DB-BD31-4B8C-83A1-F6EECF244321}">
                <p14:modId xmlns:p14="http://schemas.microsoft.com/office/powerpoint/2010/main" val="1908412878"/>
              </p:ext>
            </p:extLst>
          </p:nvPr>
        </p:nvGraphicFramePr>
        <p:xfrm>
          <a:off x="838200" y="1524000"/>
          <a:ext cx="7467600" cy="4978400"/>
        </p:xfrm>
        <a:graphic>
          <a:graphicData uri="http://schemas.openxmlformats.org/drawingml/2006/chart">
            <c:chart xmlns:c="http://schemas.openxmlformats.org/drawingml/2006/chart" xmlns:r="http://schemas.openxmlformats.org/officeDocument/2006/relationships" r:id="rId3"/>
          </a:graphicData>
        </a:graphic>
      </p:graphicFrame>
      <p:sp>
        <p:nvSpPr>
          <p:cNvPr id="7" name="Title 1">
            <a:extLst>
              <a:ext uri="{FF2B5EF4-FFF2-40B4-BE49-F238E27FC236}">
                <a16:creationId xmlns:a16="http://schemas.microsoft.com/office/drawing/2014/main" id="{9B715841-30A0-4707-A166-A0CF71C625DD}"/>
              </a:ext>
            </a:extLst>
          </p:cNvPr>
          <p:cNvSpPr>
            <a:spLocks noGrp="1"/>
          </p:cNvSpPr>
          <p:nvPr>
            <p:ph type="title"/>
          </p:nvPr>
        </p:nvSpPr>
        <p:spPr>
          <a:xfrm>
            <a:off x="762000" y="533400"/>
            <a:ext cx="7924800" cy="990600"/>
          </a:xfrm>
        </p:spPr>
        <p:txBody>
          <a:bodyPr/>
          <a:lstStyle/>
          <a:p>
            <a:r>
              <a:rPr lang="en-US" altLang="en-US" dirty="0"/>
              <a:t>Sample Data Display</a:t>
            </a:r>
          </a:p>
        </p:txBody>
      </p:sp>
      <p:sp>
        <p:nvSpPr>
          <p:cNvPr id="8" name="TextBox 7">
            <a:extLst>
              <a:ext uri="{FF2B5EF4-FFF2-40B4-BE49-F238E27FC236}">
                <a16:creationId xmlns:a16="http://schemas.microsoft.com/office/drawing/2014/main" id="{90A4A37D-C05C-4DBB-962B-96DB77BE1CA5}"/>
              </a:ext>
            </a:extLst>
          </p:cNvPr>
          <p:cNvSpPr txBox="1"/>
          <p:nvPr/>
        </p:nvSpPr>
        <p:spPr>
          <a:xfrm>
            <a:off x="7666383" y="6515652"/>
            <a:ext cx="1447800" cy="215444"/>
          </a:xfrm>
          <a:prstGeom prst="rect">
            <a:avLst/>
          </a:prstGeom>
          <a:noFill/>
        </p:spPr>
        <p:txBody>
          <a:bodyPr wrap="square" rtlCol="0">
            <a:spAutoFit/>
          </a:bodyPr>
          <a:lstStyle/>
          <a:p>
            <a:r>
              <a:rPr lang="en-US" sz="800" dirty="0">
                <a:latin typeface="Calibri" panose="020F0502020204030204" pitchFamily="34" charset="0"/>
                <a:cs typeface="Calibri" panose="020F0502020204030204" pitchFamily="34" charset="0"/>
              </a:rPr>
              <a:t>Courtesy of Cal Poly Pomona</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382000" cy="1447800"/>
          </a:xfrm>
        </p:spPr>
        <p:txBody>
          <a:bodyPr>
            <a:noAutofit/>
          </a:bodyPr>
          <a:lstStyle/>
          <a:p>
            <a:r>
              <a:rPr lang="en-US" dirty="0"/>
              <a:t>The CERA Framework for Constructing Scientific Explanations</a:t>
            </a:r>
          </a:p>
        </p:txBody>
      </p:sp>
      <p:sp>
        <p:nvSpPr>
          <p:cNvPr id="3" name="Content Placeholder 2"/>
          <p:cNvSpPr>
            <a:spLocks noGrp="1"/>
          </p:cNvSpPr>
          <p:nvPr>
            <p:ph idx="1"/>
          </p:nvPr>
        </p:nvSpPr>
        <p:spPr>
          <a:xfrm>
            <a:off x="533400" y="1981200"/>
            <a:ext cx="8382000" cy="4191000"/>
          </a:xfrm>
        </p:spPr>
        <p:txBody>
          <a:bodyPr/>
          <a:lstStyle/>
          <a:p>
            <a:pPr marL="365760" indent="-365760">
              <a:buFont typeface="Arial" pitchFamily="34" charset="0"/>
              <a:buChar char="•"/>
            </a:pPr>
            <a:r>
              <a:rPr lang="en-US" sz="3200" dirty="0"/>
              <a:t>Next, we’ll watch video clip of a 3rd-grade teacher instructing students how to construct scientific explanations.</a:t>
            </a:r>
          </a:p>
          <a:p>
            <a:pPr marL="365760" indent="-365760">
              <a:spcBef>
                <a:spcPts val="1200"/>
              </a:spcBef>
              <a:buFont typeface="Arial" pitchFamily="34" charset="0"/>
              <a:buChar char="•"/>
            </a:pPr>
            <a:r>
              <a:rPr lang="en-US" sz="3200" dirty="0"/>
              <a:t>Think about ideas this clip gives you for helping your students learn to construct scientific explanations by making a claim, supporting it with evidence and reasoning, and considering alternative explanations and strategies (CERA). </a:t>
            </a:r>
          </a:p>
        </p:txBody>
      </p:sp>
      <p:sp>
        <p:nvSpPr>
          <p:cNvPr id="4" name="TextBox 3"/>
          <p:cNvSpPr txBox="1"/>
          <p:nvPr/>
        </p:nvSpPr>
        <p:spPr>
          <a:xfrm>
            <a:off x="4495800" y="6248400"/>
            <a:ext cx="4267200" cy="369332"/>
          </a:xfrm>
          <a:prstGeom prst="rect">
            <a:avLst/>
          </a:prstGeom>
          <a:noFill/>
        </p:spPr>
        <p:txBody>
          <a:bodyPr wrap="square" rtlCol="0">
            <a:spAutoFit/>
          </a:bodyPr>
          <a:lstStyle/>
          <a:p>
            <a:r>
              <a:rPr lang="en-US" dirty="0">
                <a:solidFill>
                  <a:srgbClr val="0070C0"/>
                </a:solidFill>
              </a:rPr>
              <a:t>Link to </a:t>
            </a:r>
            <a:r>
              <a:rPr lang="en-US" i="1" dirty="0">
                <a:solidFill>
                  <a:srgbClr val="0070C0"/>
                </a:solidFill>
                <a:hlinkClick r:id="rId3"/>
              </a:rPr>
              <a:t>Introducing the CER</a:t>
            </a:r>
            <a:r>
              <a:rPr lang="en-US" i="1" dirty="0">
                <a:solidFill>
                  <a:srgbClr val="0070C0"/>
                </a:solidFill>
              </a:rPr>
              <a:t> </a:t>
            </a:r>
            <a:r>
              <a:rPr lang="en-US" dirty="0">
                <a:solidFill>
                  <a:srgbClr val="0070C0"/>
                </a:solidFill>
              </a:rPr>
              <a:t>video clip.</a:t>
            </a:r>
            <a:endParaRPr lang="en-US" i="1" dirty="0">
              <a:solidFill>
                <a:srgbClr val="0070C0"/>
              </a:solidFill>
            </a:endParaRPr>
          </a:p>
        </p:txBody>
      </p:sp>
    </p:spTree>
    <p:extLst>
      <p:ext uri="{BB962C8B-B14F-4D97-AF65-F5344CB8AC3E}">
        <p14:creationId xmlns:p14="http://schemas.microsoft.com/office/powerpoint/2010/main" val="250211864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a:xfrm>
            <a:off x="762000" y="533400"/>
            <a:ext cx="7924800" cy="990600"/>
          </a:xfrm>
        </p:spPr>
        <p:txBody>
          <a:bodyPr/>
          <a:lstStyle/>
          <a:p>
            <a:r>
              <a:rPr lang="en-US" altLang="en-US" dirty="0"/>
              <a:t>Interpreting Data</a:t>
            </a:r>
          </a:p>
        </p:txBody>
      </p:sp>
      <p:graphicFrame>
        <p:nvGraphicFramePr>
          <p:cNvPr id="4" name="Content Placeholder 3"/>
          <p:cNvGraphicFramePr>
            <a:graphicFrameLocks noGrp="1"/>
          </p:cNvGraphicFramePr>
          <p:nvPr>
            <p:ph idx="1"/>
            <p:extLst/>
          </p:nvPr>
        </p:nvGraphicFramePr>
        <p:xfrm>
          <a:off x="609600" y="1600200"/>
          <a:ext cx="7924800" cy="46482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Content Placeholder 2"/>
          <p:cNvSpPr>
            <a:spLocks noGrp="1"/>
          </p:cNvSpPr>
          <p:nvPr>
            <p:ph idx="1"/>
          </p:nvPr>
        </p:nvSpPr>
        <p:spPr>
          <a:xfrm>
            <a:off x="685800" y="1447800"/>
            <a:ext cx="8229600" cy="4876800"/>
          </a:xfrm>
        </p:spPr>
        <p:txBody>
          <a:bodyPr/>
          <a:lstStyle/>
          <a:p>
            <a:pPr>
              <a:buNone/>
            </a:pPr>
            <a:r>
              <a:rPr lang="en-GB" altLang="en-US" sz="3000" dirty="0"/>
              <a:t>Do reaction times vary </a:t>
            </a:r>
            <a:r>
              <a:rPr lang="en-US" sz="3200" dirty="0"/>
              <a:t>…</a:t>
            </a:r>
            <a:endParaRPr lang="en-US" altLang="en-US" sz="3000" dirty="0"/>
          </a:p>
          <a:p>
            <a:pPr marL="731520" indent="-365760" eaLnBrk="1" hangingPunct="1">
              <a:spcBef>
                <a:spcPts val="1200"/>
              </a:spcBef>
            </a:pPr>
            <a:r>
              <a:rPr lang="en-GB" altLang="en-US" sz="3000" dirty="0"/>
              <a:t>for people of different ages (children versus adults)?</a:t>
            </a:r>
            <a:endParaRPr lang="en-US" altLang="en-US" sz="3000" dirty="0"/>
          </a:p>
          <a:p>
            <a:pPr marL="731520" indent="-365760" eaLnBrk="1" hangingPunct="1">
              <a:spcBef>
                <a:spcPts val="600"/>
              </a:spcBef>
            </a:pPr>
            <a:r>
              <a:rPr lang="en-GB" altLang="en-US" sz="3000" dirty="0"/>
              <a:t>if you use your dominant hand versus your </a:t>
            </a:r>
            <a:r>
              <a:rPr lang="en-GB" altLang="en-US" sz="3000" dirty="0" err="1"/>
              <a:t>nondominant</a:t>
            </a:r>
            <a:r>
              <a:rPr lang="en-GB" altLang="en-US" sz="3000" dirty="0"/>
              <a:t> hand?</a:t>
            </a:r>
            <a:endParaRPr lang="en-US" altLang="en-US" sz="3000" dirty="0"/>
          </a:p>
          <a:p>
            <a:pPr marL="731520" indent="-365760" eaLnBrk="1" hangingPunct="1">
              <a:spcBef>
                <a:spcPts val="600"/>
              </a:spcBef>
            </a:pPr>
            <a:r>
              <a:rPr lang="en-GB" altLang="en-US" sz="3000" dirty="0"/>
              <a:t>if you’re alert or tired? </a:t>
            </a:r>
            <a:endParaRPr lang="en-US" altLang="en-US" sz="3000" dirty="0"/>
          </a:p>
          <a:p>
            <a:pPr marL="731520" indent="-365760" eaLnBrk="1" hangingPunct="1">
              <a:spcBef>
                <a:spcPts val="600"/>
              </a:spcBef>
            </a:pPr>
            <a:r>
              <a:rPr lang="en-GB" altLang="en-US" sz="3000" dirty="0"/>
              <a:t>for men or women?</a:t>
            </a:r>
            <a:endParaRPr lang="en-US" altLang="en-US" sz="3000" dirty="0"/>
          </a:p>
          <a:p>
            <a:pPr marL="731520" indent="-365760" eaLnBrk="1" hangingPunct="1">
              <a:spcBef>
                <a:spcPts val="600"/>
              </a:spcBef>
            </a:pPr>
            <a:r>
              <a:rPr lang="en-GB" altLang="en-US" sz="3000" dirty="0"/>
              <a:t>depending on your mood?</a:t>
            </a:r>
            <a:endParaRPr lang="en-US" altLang="en-US" sz="3000" dirty="0"/>
          </a:p>
          <a:p>
            <a:pPr marL="731520" indent="-365760" eaLnBrk="1" hangingPunct="1">
              <a:spcBef>
                <a:spcPts val="600"/>
              </a:spcBef>
            </a:pPr>
            <a:r>
              <a:rPr lang="en-GB" altLang="en-US" sz="3000" dirty="0"/>
              <a:t>after an alcoholic drink?  </a:t>
            </a:r>
            <a:endParaRPr lang="en-US" altLang="en-US" sz="3000" dirty="0"/>
          </a:p>
          <a:p>
            <a:pPr eaLnBrk="1" hangingPunct="1"/>
            <a:endParaRPr lang="en-US" altLang="en-US" dirty="0"/>
          </a:p>
        </p:txBody>
      </p:sp>
      <p:sp>
        <p:nvSpPr>
          <p:cNvPr id="4" name="Title 3"/>
          <p:cNvSpPr>
            <a:spLocks noGrp="1"/>
          </p:cNvSpPr>
          <p:nvPr>
            <p:ph type="title"/>
          </p:nvPr>
        </p:nvSpPr>
        <p:spPr>
          <a:xfrm>
            <a:off x="609600" y="381000"/>
            <a:ext cx="8001000" cy="990600"/>
          </a:xfrm>
        </p:spPr>
        <p:txBody>
          <a:bodyPr/>
          <a:lstStyle/>
          <a:p>
            <a:r>
              <a:rPr lang="en-US" dirty="0"/>
              <a:t>Curiosity Zone</a:t>
            </a: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a:xfrm>
            <a:off x="609600" y="533400"/>
            <a:ext cx="8077200" cy="990600"/>
          </a:xfrm>
        </p:spPr>
        <p:txBody>
          <a:bodyPr/>
          <a:lstStyle/>
          <a:p>
            <a:pPr eaLnBrk="1" hangingPunct="1"/>
            <a:r>
              <a:rPr lang="en-US" altLang="en-US" dirty="0"/>
              <a:t>Math-Science Relationships</a:t>
            </a:r>
          </a:p>
        </p:txBody>
      </p:sp>
      <p:sp>
        <p:nvSpPr>
          <p:cNvPr id="45059" name="Content Placeholder 2"/>
          <p:cNvSpPr>
            <a:spLocks noGrp="1"/>
          </p:cNvSpPr>
          <p:nvPr>
            <p:ph idx="1"/>
          </p:nvPr>
        </p:nvSpPr>
        <p:spPr>
          <a:xfrm>
            <a:off x="609600" y="1600200"/>
            <a:ext cx="8077200" cy="4876800"/>
          </a:xfrm>
        </p:spPr>
        <p:txBody>
          <a:bodyPr/>
          <a:lstStyle/>
          <a:p>
            <a:pPr marL="365760" indent="-365760" eaLnBrk="1" hangingPunct="1">
              <a:spcBef>
                <a:spcPts val="1200"/>
              </a:spcBef>
            </a:pPr>
            <a:r>
              <a:rPr lang="en-US" altLang="en-US" sz="3200" dirty="0"/>
              <a:t>Where do you see opportunities to display data in the Weather and Seasons lessons?</a:t>
            </a:r>
          </a:p>
          <a:p>
            <a:pPr marL="365760" indent="-365760" eaLnBrk="1" hangingPunct="1">
              <a:spcBef>
                <a:spcPts val="1200"/>
              </a:spcBef>
            </a:pPr>
            <a:r>
              <a:rPr lang="en-US" altLang="en-US" sz="3200" dirty="0"/>
              <a:t>What are some challenges for kindergartners  in using and interpreting graphical data?</a:t>
            </a:r>
          </a:p>
        </p:txBody>
      </p:sp>
    </p:spTree>
    <p:extLst>
      <p:ext uri="{BB962C8B-B14F-4D97-AF65-F5344CB8AC3E}">
        <p14:creationId xmlns:p14="http://schemas.microsoft.com/office/powerpoint/2010/main" val="300010878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8153400" cy="990600"/>
          </a:xfrm>
        </p:spPr>
        <p:txBody>
          <a:bodyPr>
            <a:normAutofit fontScale="90000"/>
          </a:bodyPr>
          <a:lstStyle/>
          <a:p>
            <a:r>
              <a:rPr lang="en-US" dirty="0"/>
              <a:t>Reflect: Content Deepening Focus Question 2</a:t>
            </a:r>
          </a:p>
        </p:txBody>
      </p:sp>
      <p:sp>
        <p:nvSpPr>
          <p:cNvPr id="3" name="Content Placeholder 2"/>
          <p:cNvSpPr>
            <a:spLocks noGrp="1"/>
          </p:cNvSpPr>
          <p:nvPr>
            <p:ph idx="1"/>
          </p:nvPr>
        </p:nvSpPr>
        <p:spPr>
          <a:xfrm>
            <a:off x="533400" y="1600200"/>
            <a:ext cx="8153400" cy="4876800"/>
          </a:xfrm>
        </p:spPr>
        <p:txBody>
          <a:bodyPr>
            <a:normAutofit/>
          </a:bodyPr>
          <a:lstStyle/>
          <a:p>
            <a:pPr marL="0" lvl="0" indent="0">
              <a:buNone/>
            </a:pPr>
            <a:r>
              <a:rPr lang="en-US" sz="3200" dirty="0"/>
              <a:t>Why do we use graphs?</a:t>
            </a:r>
          </a:p>
          <a:p>
            <a:endParaRPr lang="en-US" dirty="0"/>
          </a:p>
        </p:txBody>
      </p:sp>
    </p:spTree>
    <p:extLst>
      <p:ext uri="{BB962C8B-B14F-4D97-AF65-F5344CB8AC3E}">
        <p14:creationId xmlns:p14="http://schemas.microsoft.com/office/powerpoint/2010/main" val="389177087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609600" y="457200"/>
            <a:ext cx="8077200" cy="990600"/>
          </a:xfrm>
        </p:spPr>
        <p:txBody>
          <a:bodyPr/>
          <a:lstStyle/>
          <a:p>
            <a:pPr eaLnBrk="1" hangingPunct="1"/>
            <a:r>
              <a:rPr lang="en-US" dirty="0"/>
              <a:t>Today’s Focus Questions </a:t>
            </a:r>
          </a:p>
        </p:txBody>
      </p:sp>
      <p:sp>
        <p:nvSpPr>
          <p:cNvPr id="9219" name="Rectangle 3"/>
          <p:cNvSpPr>
            <a:spLocks noGrp="1" noChangeArrowheads="1"/>
          </p:cNvSpPr>
          <p:nvPr>
            <p:ph type="body" idx="1"/>
          </p:nvPr>
        </p:nvSpPr>
        <p:spPr>
          <a:xfrm>
            <a:off x="609600" y="1447800"/>
            <a:ext cx="8229600" cy="5029200"/>
          </a:xfrm>
          <a:extLst/>
        </p:spPr>
        <p:txBody>
          <a:bodyPr/>
          <a:lstStyle/>
          <a:p>
            <a:pPr marL="365760" indent="-365760" eaLnBrk="1" hangingPunct="1">
              <a:defRPr/>
            </a:pPr>
            <a:r>
              <a:rPr lang="en-US" sz="3200" dirty="0"/>
              <a:t>Why is it necessary to engage students in using and applying new science ideas in a variety of ways and contexts? </a:t>
            </a:r>
          </a:p>
          <a:p>
            <a:pPr marL="365760" indent="-365760" eaLnBrk="1" hangingPunct="1">
              <a:spcBef>
                <a:spcPts val="600"/>
              </a:spcBef>
              <a:defRPr/>
            </a:pPr>
            <a:r>
              <a:rPr lang="en-US" sz="3200" dirty="0"/>
              <a:t>How will the Student Thinking Lens strategies help you teach the lessons on weather and seasons?</a:t>
            </a:r>
          </a:p>
          <a:p>
            <a:pPr marL="365760" indent="-365760" eaLnBrk="1" hangingPunct="1">
              <a:spcBef>
                <a:spcPts val="600"/>
              </a:spcBef>
              <a:defRPr/>
            </a:pPr>
            <a:r>
              <a:rPr lang="en-US" sz="3200" dirty="0"/>
              <a:t>Why isn’t weather the same everywhere all of the time?</a:t>
            </a:r>
          </a:p>
          <a:p>
            <a:pPr marL="365760" indent="-365760">
              <a:spcBef>
                <a:spcPts val="600"/>
              </a:spcBef>
            </a:pPr>
            <a:r>
              <a:rPr lang="en-US" sz="3200" dirty="0"/>
              <a:t>Why do we use graphs?</a:t>
            </a:r>
          </a:p>
          <a:p>
            <a:pPr marL="365760" indent="-365760">
              <a:spcBef>
                <a:spcPts val="0"/>
              </a:spcBef>
              <a:buNone/>
            </a:pPr>
            <a:endParaRPr lang="en-US" sz="3000" dirty="0"/>
          </a:p>
          <a:p>
            <a:pPr eaLnBrk="1" hangingPunct="1">
              <a:defRPr/>
            </a:pPr>
            <a:endParaRPr lang="en-US" dirty="0"/>
          </a:p>
          <a:p>
            <a:pPr marL="0" indent="0" eaLnBrk="1" hangingPunct="1">
              <a:buNone/>
              <a:defRPr/>
            </a:pPr>
            <a:endParaRPr lang="en-US" sz="2800" dirty="0"/>
          </a:p>
          <a:p>
            <a:pPr marL="0" indent="0" eaLnBrk="1" hangingPunct="1">
              <a:buNone/>
              <a:defRPr/>
            </a:pPr>
            <a:endParaRPr lang="en-US" sz="2800" dirty="0"/>
          </a:p>
          <a:p>
            <a:pPr marL="0" indent="0" eaLnBrk="1" hangingPunct="1">
              <a:buNone/>
              <a:defRPr/>
            </a:pPr>
            <a:endParaRPr lang="en-US" sz="2800" dirty="0"/>
          </a:p>
          <a:p>
            <a:pPr marL="0" indent="0">
              <a:spcBef>
                <a:spcPts val="0"/>
              </a:spcBef>
              <a:spcAft>
                <a:spcPts val="0"/>
              </a:spcAft>
              <a:buFontTx/>
              <a:buNone/>
              <a:tabLst>
                <a:tab pos="457200" algn="l"/>
              </a:tabLst>
              <a:defRPr/>
            </a:pPr>
            <a:endParaRPr lang="en-US" sz="2800" dirty="0">
              <a:highlight>
                <a:srgbClr val="FFFF00"/>
              </a:highlight>
              <a:ea typeface="Times New Roman"/>
              <a:cs typeface="Arial" pitchFamily="34" charset="0"/>
            </a:endParaRPr>
          </a:p>
          <a:p>
            <a:pPr marL="514350" indent="-514350" eaLnBrk="1" hangingPunct="1">
              <a:buFontTx/>
              <a:buAutoNum type="arabicPeriod"/>
              <a:defRPr/>
            </a:pPr>
            <a:endParaRPr lang="en-US" sz="2800" dirty="0"/>
          </a:p>
          <a:p>
            <a:pPr marL="0" indent="0" eaLnBrk="1" hangingPunct="1">
              <a:buFontTx/>
              <a:buNone/>
              <a:defRPr/>
            </a:pPr>
            <a:endParaRPr lang="en-US" sz="2800" dirty="0"/>
          </a:p>
        </p:txBody>
      </p:sp>
    </p:spTree>
    <p:extLst>
      <p:ext uri="{BB962C8B-B14F-4D97-AF65-F5344CB8AC3E}">
        <p14:creationId xmlns:p14="http://schemas.microsoft.com/office/powerpoint/2010/main" val="2414329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21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21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21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81000"/>
            <a:ext cx="7772400" cy="990600"/>
          </a:xfrm>
        </p:spPr>
        <p:txBody>
          <a:bodyPr/>
          <a:lstStyle/>
          <a:p>
            <a:r>
              <a:rPr lang="en-US" dirty="0"/>
              <a:t>Let’s Summarize!</a:t>
            </a:r>
          </a:p>
        </p:txBody>
      </p:sp>
      <p:sp>
        <p:nvSpPr>
          <p:cNvPr id="3" name="Content Placeholder 2"/>
          <p:cNvSpPr>
            <a:spLocks noGrp="1"/>
          </p:cNvSpPr>
          <p:nvPr>
            <p:ph idx="1"/>
          </p:nvPr>
        </p:nvSpPr>
        <p:spPr>
          <a:xfrm>
            <a:off x="609600" y="1295399"/>
            <a:ext cx="7620000" cy="5257801"/>
          </a:xfrm>
        </p:spPr>
        <p:txBody>
          <a:bodyPr>
            <a:normAutofit fontScale="92500"/>
          </a:bodyPr>
          <a:lstStyle/>
          <a:p>
            <a:pPr marL="0" indent="0">
              <a:buNone/>
            </a:pPr>
            <a:r>
              <a:rPr lang="en-US" sz="3200" b="1" dirty="0"/>
              <a:t>Lesson Analysis Strategy 6</a:t>
            </a:r>
          </a:p>
          <a:p>
            <a:pPr marL="548640" indent="-365760">
              <a:spcBef>
                <a:spcPts val="600"/>
              </a:spcBef>
              <a:buFont typeface="Arial" pitchFamily="34" charset="0"/>
              <a:buChar char="•"/>
            </a:pPr>
            <a:r>
              <a:rPr lang="en-US" sz="3200" dirty="0"/>
              <a:t>What new understandings did you develop?</a:t>
            </a:r>
          </a:p>
          <a:p>
            <a:pPr marL="548640" indent="-365760">
              <a:spcBef>
                <a:spcPts val="600"/>
              </a:spcBef>
              <a:buFont typeface="Arial" pitchFamily="34" charset="0"/>
              <a:buChar char="•"/>
            </a:pPr>
            <a:r>
              <a:rPr lang="en-US" sz="3200" dirty="0"/>
              <a:t>What do you still have questions about?</a:t>
            </a:r>
          </a:p>
          <a:p>
            <a:pPr marL="0" indent="0">
              <a:spcBef>
                <a:spcPts val="1200"/>
              </a:spcBef>
              <a:buNone/>
            </a:pPr>
            <a:r>
              <a:rPr lang="en-US" sz="3200" b="1" dirty="0"/>
              <a:t>Lesson Plans Review</a:t>
            </a:r>
            <a:endParaRPr lang="en-US" sz="3200" dirty="0"/>
          </a:p>
          <a:p>
            <a:pPr marL="548640" indent="-365760">
              <a:spcBef>
                <a:spcPts val="600"/>
              </a:spcBef>
            </a:pPr>
            <a:r>
              <a:rPr lang="en-US" sz="3200" dirty="0"/>
              <a:t>What new insight(s) did you gain?</a:t>
            </a:r>
          </a:p>
          <a:p>
            <a:pPr marL="548640" indent="-365760"/>
            <a:r>
              <a:rPr lang="en-US" sz="3200" dirty="0"/>
              <a:t>What do you still have questions about?</a:t>
            </a:r>
          </a:p>
          <a:p>
            <a:pPr marL="0" indent="0">
              <a:spcBef>
                <a:spcPts val="1200"/>
              </a:spcBef>
              <a:buNone/>
            </a:pPr>
            <a:r>
              <a:rPr lang="en-US" sz="3200" b="1" dirty="0"/>
              <a:t>Content Deepening</a:t>
            </a:r>
            <a:endParaRPr lang="en-US" sz="3200" dirty="0"/>
          </a:p>
          <a:p>
            <a:pPr marL="548640" indent="-365760">
              <a:spcBef>
                <a:spcPts val="600"/>
              </a:spcBef>
              <a:buFont typeface="Arial" pitchFamily="34" charset="0"/>
              <a:buChar char="•"/>
            </a:pPr>
            <a:r>
              <a:rPr lang="en-US" sz="3200" dirty="0"/>
              <a:t>What did you learn?</a:t>
            </a:r>
          </a:p>
          <a:p>
            <a:pPr marL="548640" indent="-365760">
              <a:spcBef>
                <a:spcPts val="600"/>
              </a:spcBef>
              <a:buFont typeface="Arial" pitchFamily="34" charset="0"/>
              <a:buChar char="•"/>
            </a:pPr>
            <a:r>
              <a:rPr lang="en-US" sz="3200" dirty="0"/>
              <a:t>What do you still have questions about?</a:t>
            </a:r>
          </a:p>
          <a:p>
            <a:pPr marL="0" indent="0">
              <a:buNone/>
            </a:pPr>
            <a:endParaRPr lang="en-US" dirty="0"/>
          </a:p>
          <a:p>
            <a:pPr marL="0" indent="0">
              <a:buNone/>
            </a:pPr>
            <a:endParaRPr lang="en-US" b="1" dirty="0"/>
          </a:p>
          <a:p>
            <a:pPr marL="0" indent="0">
              <a:buNone/>
            </a:pPr>
            <a:endParaRPr lang="en-US" b="1" dirty="0"/>
          </a:p>
        </p:txBody>
      </p:sp>
    </p:spTree>
    <p:extLst>
      <p:ext uri="{BB962C8B-B14F-4D97-AF65-F5344CB8AC3E}">
        <p14:creationId xmlns:p14="http://schemas.microsoft.com/office/powerpoint/2010/main" val="225118324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533400" y="457200"/>
            <a:ext cx="8153400" cy="990600"/>
          </a:xfrm>
        </p:spPr>
        <p:txBody>
          <a:bodyPr/>
          <a:lstStyle/>
          <a:p>
            <a:r>
              <a:rPr lang="en-US" dirty="0"/>
              <a:t>Homework</a:t>
            </a:r>
          </a:p>
        </p:txBody>
      </p:sp>
      <p:sp>
        <p:nvSpPr>
          <p:cNvPr id="3" name="Content Placeholder 2"/>
          <p:cNvSpPr>
            <a:spLocks noGrp="1"/>
          </p:cNvSpPr>
          <p:nvPr>
            <p:ph idx="1"/>
          </p:nvPr>
        </p:nvSpPr>
        <p:spPr>
          <a:xfrm>
            <a:off x="533400" y="1447800"/>
            <a:ext cx="8153400" cy="4800600"/>
          </a:xfrm>
        </p:spPr>
        <p:txBody>
          <a:bodyPr/>
          <a:lstStyle/>
          <a:p>
            <a:pPr marL="365760" indent="-365760">
              <a:spcBef>
                <a:spcPts val="0"/>
              </a:spcBef>
              <a:spcAft>
                <a:spcPts val="600"/>
              </a:spcAft>
              <a:buFont typeface="+mj-lt"/>
              <a:buAutoNum type="arabicPeriod"/>
              <a:defRPr/>
            </a:pPr>
            <a:r>
              <a:rPr lang="en-US" sz="3000" dirty="0"/>
              <a:t>Read in the </a:t>
            </a:r>
            <a:r>
              <a:rPr lang="en-US" sz="3000" dirty="0" err="1"/>
              <a:t>STeLLA</a:t>
            </a:r>
            <a:r>
              <a:rPr lang="en-US" sz="3000" dirty="0"/>
              <a:t> strategies booklet: </a:t>
            </a:r>
          </a:p>
          <a:p>
            <a:pPr marL="685800" lvl="1" indent="-274320">
              <a:spcBef>
                <a:spcPts val="0"/>
              </a:spcBef>
              <a:spcAft>
                <a:spcPts val="600"/>
              </a:spcAft>
              <a:buFont typeface="Arial" pitchFamily="34" charset="0"/>
              <a:buChar char="•"/>
              <a:defRPr/>
            </a:pPr>
            <a:r>
              <a:rPr lang="en-US" sz="3000" dirty="0"/>
              <a:t>Student Ideas and Science Ideas Defined</a:t>
            </a:r>
          </a:p>
          <a:p>
            <a:pPr marL="685800" lvl="1" indent="-274320">
              <a:spcBef>
                <a:spcPts val="0"/>
              </a:spcBef>
              <a:spcAft>
                <a:spcPts val="600"/>
              </a:spcAft>
              <a:buFont typeface="Arial" pitchFamily="34" charset="0"/>
              <a:buChar char="•"/>
              <a:defRPr/>
            </a:pPr>
            <a:r>
              <a:rPr lang="en-US" sz="3000" dirty="0"/>
              <a:t>Introduction to the Science Content Storyline Lens</a:t>
            </a:r>
          </a:p>
          <a:p>
            <a:pPr marL="685800" lvl="1" indent="-274320">
              <a:spcBef>
                <a:spcPts val="0"/>
              </a:spcBef>
              <a:spcAft>
                <a:spcPts val="300"/>
              </a:spcAft>
              <a:buFont typeface="Arial" pitchFamily="34" charset="0"/>
              <a:buChar char="•"/>
              <a:defRPr/>
            </a:pPr>
            <a:r>
              <a:rPr lang="en-US" sz="3000" dirty="0"/>
              <a:t>Science Content Storyline Lens, </a:t>
            </a:r>
            <a:r>
              <a:rPr lang="en-US" sz="3000" dirty="0" err="1"/>
              <a:t>STeLLA</a:t>
            </a:r>
            <a:r>
              <a:rPr lang="en-US" sz="3000" dirty="0"/>
              <a:t> Strategy A: Identify One Main Learning Goal</a:t>
            </a:r>
          </a:p>
          <a:p>
            <a:pPr marL="365760" indent="-365760">
              <a:spcBef>
                <a:spcPts val="1200"/>
              </a:spcBef>
              <a:spcAft>
                <a:spcPts val="0"/>
              </a:spcAft>
              <a:buFont typeface="+mj-lt"/>
              <a:buAutoNum type="arabicPeriod"/>
              <a:defRPr/>
            </a:pPr>
            <a:r>
              <a:rPr lang="en-US" sz="3000" dirty="0"/>
              <a:t>Complete strategy-A column on the Coherent Science Content Storyline Strategies Z-fold summary chart (front binder pocket).</a:t>
            </a:r>
          </a:p>
          <a:p>
            <a:pPr marL="0" indent="0">
              <a:spcAft>
                <a:spcPts val="1200"/>
              </a:spcAft>
              <a:buFontTx/>
              <a:buNone/>
              <a:defRPr/>
            </a:pPr>
            <a:endParaRPr lang="en-US" sz="1800" dirty="0"/>
          </a:p>
          <a:p>
            <a:pPr marL="0" indent="0">
              <a:spcAft>
                <a:spcPts val="1200"/>
              </a:spcAft>
              <a:buFontTx/>
              <a:buNone/>
              <a:defRPr/>
            </a:pPr>
            <a:endParaRPr lang="en-US" sz="2800" dirty="0"/>
          </a:p>
        </p:txBody>
      </p:sp>
    </p:spTree>
    <p:extLst>
      <p:ext uri="{BB962C8B-B14F-4D97-AF65-F5344CB8AC3E}">
        <p14:creationId xmlns:p14="http://schemas.microsoft.com/office/powerpoint/2010/main" val="352061147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normAutofit/>
          </a:bodyPr>
          <a:lstStyle/>
          <a:p>
            <a:pPr eaLnBrk="1" hangingPunct="1"/>
            <a:r>
              <a:rPr lang="en-US" dirty="0"/>
              <a:t>Reflections on Today’s Session</a:t>
            </a:r>
          </a:p>
        </p:txBody>
      </p:sp>
      <p:sp>
        <p:nvSpPr>
          <p:cNvPr id="28675" name="Rectangle 3"/>
          <p:cNvSpPr>
            <a:spLocks noGrp="1" noChangeArrowheads="1"/>
          </p:cNvSpPr>
          <p:nvPr>
            <p:ph idx="1"/>
          </p:nvPr>
        </p:nvSpPr>
        <p:spPr>
          <a:xfrm>
            <a:off x="457200" y="1447800"/>
            <a:ext cx="8382000" cy="5105400"/>
          </a:xfrm>
        </p:spPr>
        <p:txBody>
          <a:bodyPr>
            <a:normAutofit fontScale="92500" lnSpcReduction="10000"/>
          </a:bodyPr>
          <a:lstStyle/>
          <a:p>
            <a:pPr marL="0" indent="0">
              <a:buNone/>
            </a:pPr>
            <a:r>
              <a:rPr lang="en-US" sz="3200" dirty="0"/>
              <a:t>Complete the Daily Reflections sheet (handout 4.9 in PD program binder).</a:t>
            </a:r>
          </a:p>
          <a:p>
            <a:pPr marL="365760" indent="-365760">
              <a:spcBef>
                <a:spcPts val="1200"/>
              </a:spcBef>
              <a:buFont typeface="+mj-lt"/>
              <a:buAutoNum type="arabicPeriod"/>
            </a:pPr>
            <a:r>
              <a:rPr lang="en-US" sz="3200" dirty="0"/>
              <a:t>This weekend you bump into a friend who knew you were attending </a:t>
            </a:r>
            <a:r>
              <a:rPr lang="en-US" sz="3200" dirty="0" err="1"/>
              <a:t>RESPeCT</a:t>
            </a:r>
            <a:r>
              <a:rPr lang="en-US" sz="3200" dirty="0"/>
              <a:t> this week. What would you say you’ve learned about the </a:t>
            </a:r>
            <a:r>
              <a:rPr lang="en-US" sz="3200" dirty="0" err="1"/>
              <a:t>STeLLA</a:t>
            </a:r>
            <a:r>
              <a:rPr lang="en-US" sz="3200" dirty="0"/>
              <a:t> Student Thinking Lens strategies and their potential impact on your teaching practice and/or student learning?</a:t>
            </a:r>
          </a:p>
          <a:p>
            <a:pPr marL="365760" indent="-365760">
              <a:spcBef>
                <a:spcPts val="1200"/>
              </a:spcBef>
              <a:buFont typeface="+mj-lt"/>
              <a:buAutoNum type="arabicPeriod"/>
            </a:pPr>
            <a:r>
              <a:rPr lang="en-US" sz="3200" dirty="0"/>
              <a:t>What do you understand better about weather and seasons after this week’s session? What helped clarify your understanding?</a:t>
            </a:r>
          </a:p>
          <a:p>
            <a:endParaRPr lang="en-US" dirty="0"/>
          </a:p>
          <a:p>
            <a:pPr marL="0" indent="0">
              <a:buNone/>
            </a:pPr>
            <a:endParaRPr lang="en-US" sz="2200" dirty="0"/>
          </a:p>
          <a:p>
            <a:endParaRPr lang="en-US" sz="2400" dirty="0"/>
          </a:p>
          <a:p>
            <a:pPr marL="457200" indent="-457200" eaLnBrk="1" hangingPunct="1"/>
            <a:endParaRPr lang="en-US" sz="2400" dirty="0"/>
          </a:p>
        </p:txBody>
      </p:sp>
    </p:spTree>
    <p:extLst>
      <p:ext uri="{BB962C8B-B14F-4D97-AF65-F5344CB8AC3E}">
        <p14:creationId xmlns:p14="http://schemas.microsoft.com/office/powerpoint/2010/main" val="425099878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5714" name="Rectangle 2"/>
          <p:cNvSpPr>
            <a:spLocks noGrp="1" noChangeArrowheads="1"/>
          </p:cNvSpPr>
          <p:nvPr>
            <p:ph type="title"/>
          </p:nvPr>
        </p:nvSpPr>
        <p:spPr>
          <a:xfrm>
            <a:off x="457200" y="381000"/>
            <a:ext cx="8229600" cy="990600"/>
          </a:xfrm>
        </p:spPr>
        <p:txBody>
          <a:bodyPr>
            <a:normAutofit fontScale="90000"/>
          </a:bodyPr>
          <a:lstStyle/>
          <a:p>
            <a:pPr eaLnBrk="1" fontAlgn="auto" hangingPunct="1">
              <a:spcAft>
                <a:spcPts val="0"/>
              </a:spcAft>
              <a:defRPr/>
            </a:pPr>
            <a:br>
              <a:rPr lang="en-US" dirty="0"/>
            </a:br>
            <a:r>
              <a:rPr lang="en-US" sz="4200" dirty="0"/>
              <a:t>Norms for Working Together: The Basics</a:t>
            </a:r>
            <a:br>
              <a:rPr lang="en-US" sz="4400" dirty="0"/>
            </a:br>
            <a:endParaRPr lang="en-US" sz="4400" dirty="0"/>
          </a:p>
        </p:txBody>
      </p:sp>
      <p:sp>
        <p:nvSpPr>
          <p:cNvPr id="115715" name="Rectangle 3"/>
          <p:cNvSpPr>
            <a:spLocks noGrp="1" noChangeArrowheads="1"/>
          </p:cNvSpPr>
          <p:nvPr>
            <p:ph idx="1"/>
          </p:nvPr>
        </p:nvSpPr>
        <p:spPr>
          <a:xfrm>
            <a:off x="533400" y="2323073"/>
            <a:ext cx="8229600" cy="4525962"/>
          </a:xfrm>
        </p:spPr>
        <p:txBody>
          <a:bodyPr rtlCol="0">
            <a:normAutofit lnSpcReduction="10000"/>
          </a:bodyPr>
          <a:lstStyle/>
          <a:p>
            <a:pPr marL="0" indent="0" eaLnBrk="1" fontAlgn="auto" hangingPunct="1">
              <a:spcAft>
                <a:spcPts val="0"/>
              </a:spcAft>
              <a:buFont typeface="Arial" pitchFamily="34" charset="0"/>
              <a:buNone/>
              <a:defRPr/>
            </a:pPr>
            <a:r>
              <a:rPr lang="en-US" sz="2800" b="1" dirty="0"/>
              <a:t>The Basics</a:t>
            </a:r>
          </a:p>
          <a:p>
            <a:pPr marL="342900" marR="0" lvl="0" indent="-342900">
              <a:spcBef>
                <a:spcPts val="600"/>
              </a:spcBef>
              <a:spcAft>
                <a:spcPts val="0"/>
              </a:spcAft>
              <a:buFont typeface="Symbol"/>
              <a:buChar char=""/>
            </a:pPr>
            <a:r>
              <a:rPr lang="en-US" sz="2800" dirty="0">
                <a:solidFill>
                  <a:srgbClr val="292934"/>
                </a:solidFill>
              </a:rPr>
              <a:t>Arrive prepared and on time; stay for the duration; return from breaks on time.</a:t>
            </a:r>
            <a:endParaRPr lang="en-US" sz="2800" dirty="0"/>
          </a:p>
          <a:p>
            <a:pPr marL="342900" marR="0" lvl="0" indent="-342900">
              <a:spcBef>
                <a:spcPts val="600"/>
              </a:spcBef>
              <a:spcAft>
                <a:spcPts val="0"/>
              </a:spcAft>
              <a:buFont typeface="Symbol"/>
              <a:buChar char=""/>
            </a:pPr>
            <a:r>
              <a:rPr lang="en-US" sz="2800" dirty="0">
                <a:solidFill>
                  <a:srgbClr val="292934"/>
                </a:solidFill>
              </a:rPr>
              <a:t>Remain attentive, thoughtful, and respectful; engage and be present.</a:t>
            </a:r>
            <a:endParaRPr lang="en-US" sz="2800" dirty="0"/>
          </a:p>
          <a:p>
            <a:pPr marL="342900" marR="0" lvl="0" indent="-342900">
              <a:spcBef>
                <a:spcPts val="600"/>
              </a:spcBef>
              <a:spcAft>
                <a:spcPts val="0"/>
              </a:spcAft>
              <a:buFont typeface="Symbol"/>
              <a:buChar char=""/>
            </a:pPr>
            <a:r>
              <a:rPr lang="en-US" sz="2800" dirty="0">
                <a:solidFill>
                  <a:srgbClr val="292934"/>
                </a:solidFill>
              </a:rPr>
              <a:t>Eliminate interruptions (turn off cell phones, email, and other electronic devices; avoid sidebar conversations).</a:t>
            </a:r>
            <a:endParaRPr lang="en-US" sz="2800" dirty="0"/>
          </a:p>
          <a:p>
            <a:pPr marL="342900" marR="0" lvl="0" indent="-342900">
              <a:spcBef>
                <a:spcPts val="600"/>
              </a:spcBef>
              <a:spcAft>
                <a:spcPts val="0"/>
              </a:spcAft>
              <a:buFont typeface="Symbol"/>
              <a:buChar char=""/>
            </a:pPr>
            <a:r>
              <a:rPr lang="en-US" sz="2800" dirty="0">
                <a:solidFill>
                  <a:srgbClr val="292934"/>
                </a:solidFill>
              </a:rPr>
              <a:t>Make room for everyone to participate (monitor your floor time).</a:t>
            </a:r>
            <a:endParaRPr lang="en-US" sz="2800" dirty="0"/>
          </a:p>
          <a:p>
            <a:pPr marL="182880" indent="-182880" eaLnBrk="1" fontAlgn="auto" hangingPunct="1">
              <a:spcAft>
                <a:spcPts val="0"/>
              </a:spcAft>
              <a:buFont typeface="Arial" pitchFamily="34" charset="0"/>
              <a:buChar char="•"/>
              <a:defRPr/>
            </a:pPr>
            <a:endParaRPr lang="en-US" dirty="0"/>
          </a:p>
        </p:txBody>
      </p:sp>
      <p:sp>
        <p:nvSpPr>
          <p:cNvPr id="48133" name="TextBox 1"/>
          <p:cNvSpPr txBox="1">
            <a:spLocks noChangeArrowheads="1"/>
          </p:cNvSpPr>
          <p:nvPr/>
        </p:nvSpPr>
        <p:spPr bwMode="auto">
          <a:xfrm>
            <a:off x="533400" y="1219200"/>
            <a:ext cx="82296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r>
              <a:rPr lang="en-US" altLang="en-US" sz="2800" b="1" dirty="0">
                <a:solidFill>
                  <a:srgbClr val="000000"/>
                </a:solidFill>
                <a:latin typeface="Calibri" panose="020F0502020204030204" pitchFamily="34" charset="0"/>
              </a:rPr>
              <a:t>Purpose: </a:t>
            </a:r>
            <a:r>
              <a:rPr lang="en-US" altLang="en-US" sz="2800" dirty="0">
                <a:solidFill>
                  <a:srgbClr val="000000"/>
                </a:solidFill>
                <a:latin typeface="Calibri" panose="020F0502020204030204" pitchFamily="34" charset="0"/>
              </a:rPr>
              <a:t>Build trust and develop a productive study group for all participants.</a:t>
            </a:r>
          </a:p>
        </p:txBody>
      </p:sp>
    </p:spTree>
    <p:extLst>
      <p:ext uri="{BB962C8B-B14F-4D97-AF65-F5344CB8AC3E}">
        <p14:creationId xmlns:p14="http://schemas.microsoft.com/office/powerpoint/2010/main" val="1903378053"/>
      </p:ext>
    </p:extLst>
  </p:cSld>
  <p:clrMapOvr>
    <a:masterClrMapping/>
  </p:clrMapOvr>
  <p:transition/>
</p:sld>
</file>

<file path=ppt/slides/slide7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5714" name="Rectangle 2"/>
          <p:cNvSpPr>
            <a:spLocks noGrp="1" noChangeArrowheads="1"/>
          </p:cNvSpPr>
          <p:nvPr>
            <p:ph type="title"/>
          </p:nvPr>
        </p:nvSpPr>
        <p:spPr>
          <a:xfrm>
            <a:off x="457200" y="381000"/>
            <a:ext cx="8229600" cy="990600"/>
          </a:xfrm>
        </p:spPr>
        <p:txBody>
          <a:bodyPr>
            <a:normAutofit fontScale="90000"/>
          </a:bodyPr>
          <a:lstStyle/>
          <a:p>
            <a:pPr eaLnBrk="1" fontAlgn="auto" hangingPunct="1">
              <a:spcAft>
                <a:spcPts val="0"/>
              </a:spcAft>
              <a:defRPr/>
            </a:pPr>
            <a:br>
              <a:rPr lang="en-US" dirty="0"/>
            </a:br>
            <a:r>
              <a:rPr lang="en-US" sz="4200" dirty="0"/>
              <a:t>Norms for Working Together: The Heart</a:t>
            </a:r>
            <a:br>
              <a:rPr lang="en-US" sz="4400" dirty="0"/>
            </a:br>
            <a:endParaRPr lang="en-US" sz="4400" dirty="0"/>
          </a:p>
        </p:txBody>
      </p:sp>
      <p:sp>
        <p:nvSpPr>
          <p:cNvPr id="115715" name="Rectangle 3"/>
          <p:cNvSpPr>
            <a:spLocks noGrp="1" noChangeArrowheads="1"/>
          </p:cNvSpPr>
          <p:nvPr>
            <p:ph idx="1"/>
          </p:nvPr>
        </p:nvSpPr>
        <p:spPr>
          <a:xfrm>
            <a:off x="457200" y="2371165"/>
            <a:ext cx="8382000" cy="4334435"/>
          </a:xfrm>
        </p:spPr>
        <p:txBody>
          <a:bodyPr rtlCol="0">
            <a:normAutofit fontScale="77500" lnSpcReduction="20000"/>
          </a:bodyPr>
          <a:lstStyle/>
          <a:p>
            <a:pPr marL="0" indent="0" eaLnBrk="1" fontAlgn="auto" hangingPunct="1">
              <a:spcAft>
                <a:spcPts val="0"/>
              </a:spcAft>
              <a:buFont typeface="Arial" pitchFamily="34" charset="0"/>
              <a:buNone/>
              <a:defRPr/>
            </a:pPr>
            <a:r>
              <a:rPr lang="en-US" sz="3300" b="1" dirty="0"/>
              <a:t>The Heart of </a:t>
            </a:r>
            <a:r>
              <a:rPr lang="en-US" sz="3300" b="1" dirty="0" err="1"/>
              <a:t>RESPeCT</a:t>
            </a:r>
            <a:r>
              <a:rPr lang="en-US" sz="3300" b="1" dirty="0"/>
              <a:t> Lesson Analysis and Content </a:t>
            </a:r>
            <a:br>
              <a:rPr lang="en-US" sz="3300" b="1" dirty="0"/>
            </a:br>
            <a:r>
              <a:rPr lang="en-US" sz="3300" b="1" dirty="0"/>
              <a:t>Deepening</a:t>
            </a:r>
          </a:p>
          <a:p>
            <a:pPr marL="342900" marR="0" lvl="0" indent="-342900">
              <a:lnSpc>
                <a:spcPct val="110000"/>
              </a:lnSpc>
              <a:spcBef>
                <a:spcPts val="600"/>
              </a:spcBef>
              <a:spcAft>
                <a:spcPts val="0"/>
              </a:spcAft>
              <a:buFont typeface="Symbol"/>
              <a:buChar char=""/>
            </a:pPr>
            <a:r>
              <a:rPr lang="en-US" sz="3300" dirty="0">
                <a:solidFill>
                  <a:srgbClr val="292934"/>
                </a:solidFill>
              </a:rPr>
              <a:t>Keep the goal in mind: analysis of teaching to improve student learning.  </a:t>
            </a:r>
            <a:endParaRPr lang="en-US" sz="3300" dirty="0"/>
          </a:p>
          <a:p>
            <a:pPr marL="342900" marR="0" lvl="0" indent="-342900">
              <a:lnSpc>
                <a:spcPct val="110000"/>
              </a:lnSpc>
              <a:spcBef>
                <a:spcPts val="600"/>
              </a:spcBef>
              <a:spcAft>
                <a:spcPts val="0"/>
              </a:spcAft>
              <a:buFont typeface="Symbol"/>
              <a:buChar char=""/>
            </a:pPr>
            <a:r>
              <a:rPr lang="en-US" sz="3300" dirty="0">
                <a:solidFill>
                  <a:srgbClr val="292934"/>
                </a:solidFill>
              </a:rPr>
              <a:t>Share your ideas, uncertainties, confusion, disagreements, questions, and good humor. All points of view are welcome.</a:t>
            </a:r>
            <a:endParaRPr lang="en-US" sz="3300" dirty="0"/>
          </a:p>
          <a:p>
            <a:pPr marL="342900" marR="0" lvl="0" indent="-342900">
              <a:lnSpc>
                <a:spcPct val="110000"/>
              </a:lnSpc>
              <a:spcBef>
                <a:spcPts val="600"/>
              </a:spcBef>
              <a:spcAft>
                <a:spcPts val="0"/>
              </a:spcAft>
              <a:buFont typeface="Symbol"/>
              <a:buChar char=""/>
            </a:pPr>
            <a:r>
              <a:rPr lang="en-US" sz="3300" dirty="0">
                <a:solidFill>
                  <a:srgbClr val="292934"/>
                </a:solidFill>
              </a:rPr>
              <a:t>Expect and ask questions to deepen everyone’s learning; be constructively challenging.</a:t>
            </a:r>
            <a:endParaRPr lang="en-US" sz="3300" dirty="0"/>
          </a:p>
          <a:p>
            <a:pPr marL="342900" marR="0" lvl="0" indent="-342900">
              <a:lnSpc>
                <a:spcPct val="110000"/>
              </a:lnSpc>
              <a:spcBef>
                <a:spcPts val="600"/>
              </a:spcBef>
              <a:spcAft>
                <a:spcPts val="0"/>
              </a:spcAft>
              <a:buFont typeface="Symbol"/>
              <a:buChar char=""/>
            </a:pPr>
            <a:r>
              <a:rPr lang="en-US" sz="3300" dirty="0">
                <a:solidFill>
                  <a:srgbClr val="292934"/>
                </a:solidFill>
              </a:rPr>
              <a:t>Listen carefully; seek to understand other participants’ points of view.</a:t>
            </a:r>
            <a:endParaRPr lang="en-US" sz="3300" dirty="0"/>
          </a:p>
          <a:p>
            <a:pPr marL="182880" indent="-182880" eaLnBrk="1" fontAlgn="auto" hangingPunct="1">
              <a:spcAft>
                <a:spcPts val="0"/>
              </a:spcAft>
              <a:buFont typeface="Arial" pitchFamily="34" charset="0"/>
              <a:buChar char="•"/>
              <a:defRPr/>
            </a:pPr>
            <a:endParaRPr lang="en-US" dirty="0"/>
          </a:p>
        </p:txBody>
      </p:sp>
      <p:sp>
        <p:nvSpPr>
          <p:cNvPr id="48133" name="TextBox 1"/>
          <p:cNvSpPr txBox="1">
            <a:spLocks noChangeArrowheads="1"/>
          </p:cNvSpPr>
          <p:nvPr/>
        </p:nvSpPr>
        <p:spPr bwMode="auto">
          <a:xfrm>
            <a:off x="457200" y="1219200"/>
            <a:ext cx="8543365"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r>
              <a:rPr lang="en-US" altLang="en-US" sz="2800" b="1" dirty="0">
                <a:solidFill>
                  <a:srgbClr val="000000"/>
                </a:solidFill>
                <a:latin typeface="Calibri" panose="020F0502020204030204" pitchFamily="34" charset="0"/>
              </a:rPr>
              <a:t>Purpose: </a:t>
            </a:r>
            <a:r>
              <a:rPr lang="en-US" altLang="en-US" sz="2800" dirty="0">
                <a:solidFill>
                  <a:srgbClr val="000000"/>
                </a:solidFill>
                <a:latin typeface="Calibri" panose="020F0502020204030204" pitchFamily="34" charset="0"/>
              </a:rPr>
              <a:t>Build trust and develop a productive study group for all participants.</a:t>
            </a:r>
          </a:p>
        </p:txBody>
      </p:sp>
    </p:spTree>
    <p:extLst>
      <p:ext uri="{BB962C8B-B14F-4D97-AF65-F5344CB8AC3E}">
        <p14:creationId xmlns:p14="http://schemas.microsoft.com/office/powerpoint/2010/main" val="2036906653"/>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457200" y="533400"/>
            <a:ext cx="8229600" cy="838200"/>
          </a:xfrm>
        </p:spPr>
        <p:txBody>
          <a:bodyPr>
            <a:normAutofit fontScale="90000"/>
          </a:bodyPr>
          <a:lstStyle/>
          <a:p>
            <a:pPr eaLnBrk="1" hangingPunct="1"/>
            <a:br>
              <a:rPr lang="en-US" sz="3200" dirty="0"/>
            </a:br>
            <a:r>
              <a:rPr lang="en-US" sz="4400" dirty="0"/>
              <a:t>Introducing STL Strategy 6</a:t>
            </a:r>
            <a:br>
              <a:rPr lang="en-US" sz="3100" dirty="0"/>
            </a:br>
            <a:endParaRPr lang="en-US" sz="3100" dirty="0"/>
          </a:p>
        </p:txBody>
      </p:sp>
      <p:sp>
        <p:nvSpPr>
          <p:cNvPr id="17411" name="Rectangle 3"/>
          <p:cNvSpPr>
            <a:spLocks noGrp="1" noChangeArrowheads="1"/>
          </p:cNvSpPr>
          <p:nvPr>
            <p:ph type="body" idx="1"/>
          </p:nvPr>
        </p:nvSpPr>
        <p:spPr>
          <a:xfrm>
            <a:off x="457200" y="1524000"/>
            <a:ext cx="8229600" cy="4525963"/>
          </a:xfrm>
        </p:spPr>
        <p:txBody>
          <a:bodyPr/>
          <a:lstStyle/>
          <a:p>
            <a:pPr marL="0" indent="0" eaLnBrk="1" hangingPunct="1">
              <a:spcAft>
                <a:spcPts val="1200"/>
              </a:spcAft>
              <a:buNone/>
            </a:pPr>
            <a:r>
              <a:rPr lang="en-US" sz="3200" dirty="0"/>
              <a:t>Engage students in using and applying new science ideas in a variety of ways and contexts.</a:t>
            </a:r>
          </a:p>
          <a:p>
            <a:pPr marL="777240" indent="-411480" eaLnBrk="1" hangingPunct="1">
              <a:spcBef>
                <a:spcPts val="1800"/>
              </a:spcBef>
              <a:spcAft>
                <a:spcPts val="1200"/>
              </a:spcAft>
              <a:buFont typeface="+mj-lt"/>
              <a:buAutoNum type="arabicPeriod"/>
            </a:pPr>
            <a:r>
              <a:rPr lang="en-US" sz="3200" dirty="0"/>
              <a:t>What are the purpose and key features of this strategy?</a:t>
            </a:r>
          </a:p>
          <a:p>
            <a:pPr marL="777240" indent="-411480" eaLnBrk="1" hangingPunct="1">
              <a:spcBef>
                <a:spcPts val="0"/>
              </a:spcBef>
              <a:spcAft>
                <a:spcPts val="0"/>
              </a:spcAft>
              <a:buFont typeface="+mj-lt"/>
              <a:buAutoNum type="arabicPeriod"/>
            </a:pPr>
            <a:r>
              <a:rPr lang="en-US" sz="3200" dirty="0"/>
              <a:t>Why do you think use-and-apply questions or activities are often shortchanged in science teaching?</a:t>
            </a:r>
          </a:p>
          <a:p>
            <a:pPr eaLnBrk="1" hangingPunct="1"/>
            <a:endParaRPr lang="en-US" dirty="0"/>
          </a:p>
        </p:txBody>
      </p:sp>
    </p:spTree>
    <p:extLst>
      <p:ext uri="{BB962C8B-B14F-4D97-AF65-F5344CB8AC3E}">
        <p14:creationId xmlns:p14="http://schemas.microsoft.com/office/powerpoint/2010/main" val="7037674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4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41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41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33400"/>
            <a:ext cx="8077200" cy="990600"/>
          </a:xfrm>
        </p:spPr>
        <p:txBody>
          <a:bodyPr/>
          <a:lstStyle/>
          <a:p>
            <a:r>
              <a:rPr lang="en-US" dirty="0"/>
              <a:t>Lesson Analysis: Focus Question 1</a:t>
            </a:r>
          </a:p>
        </p:txBody>
      </p:sp>
      <p:sp>
        <p:nvSpPr>
          <p:cNvPr id="3" name="Content Placeholder 2"/>
          <p:cNvSpPr>
            <a:spLocks noGrp="1"/>
          </p:cNvSpPr>
          <p:nvPr>
            <p:ph idx="1"/>
          </p:nvPr>
        </p:nvSpPr>
        <p:spPr>
          <a:xfrm>
            <a:off x="609600" y="1600200"/>
            <a:ext cx="8077200" cy="4876800"/>
          </a:xfrm>
        </p:spPr>
        <p:txBody>
          <a:bodyPr/>
          <a:lstStyle/>
          <a:p>
            <a:pPr marL="0" lvl="0" indent="0">
              <a:spcBef>
                <a:spcPts val="0"/>
              </a:spcBef>
              <a:buNone/>
            </a:pPr>
            <a:r>
              <a:rPr lang="en-US" sz="3200" dirty="0"/>
              <a:t>Why is it necessary to engage students in using and applying new science ideas in a variety of ways and contexts?</a:t>
            </a:r>
            <a:endParaRPr lang="en-US"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RESPeCT Template">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themeOverride>
</file>

<file path=ppt/theme/themeOverride2.xml><?xml version="1.0" encoding="utf-8"?>
<a:themeOverride xmlns:a="http://schemas.openxmlformats.org/drawingml/2006/main">
  <a:clrScheme name="Network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Networ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15019</TotalTime>
  <Words>8832</Words>
  <Application>Microsoft Office PowerPoint</Application>
  <PresentationFormat>On-screen Show (4:3)</PresentationFormat>
  <Paragraphs>992</Paragraphs>
  <Slides>79</Slides>
  <Notes>79</Notes>
  <HiddenSlides>2</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79</vt:i4>
      </vt:variant>
    </vt:vector>
  </HeadingPairs>
  <TitlesOfParts>
    <vt:vector size="87" baseType="lpstr">
      <vt:lpstr>Arial</vt:lpstr>
      <vt:lpstr>Calibri</vt:lpstr>
      <vt:lpstr>Comic Sans MS</vt:lpstr>
      <vt:lpstr>Lucida Sans Unicode</vt:lpstr>
      <vt:lpstr>Symbol</vt:lpstr>
      <vt:lpstr>Wingdings</vt:lpstr>
      <vt:lpstr>Clarity</vt:lpstr>
      <vt:lpstr>RESPeCT Template</vt:lpstr>
      <vt:lpstr>RESPeCT PD pROGRAM</vt:lpstr>
      <vt:lpstr>Agenda for Day 4</vt:lpstr>
      <vt:lpstr>Trends in Reflections</vt:lpstr>
      <vt:lpstr>Today’s Focus Questions </vt:lpstr>
      <vt:lpstr>PowerPoint Presentation</vt:lpstr>
      <vt:lpstr>The Importance of Engaging Students in Constructing Scientific Explanations</vt:lpstr>
      <vt:lpstr>The CERA Framework for Constructing Scientific Explanations</vt:lpstr>
      <vt:lpstr> Introducing STL Strategy 6 </vt:lpstr>
      <vt:lpstr>Lesson Analysis: Focus Question 1</vt:lpstr>
      <vt:lpstr>Lesson Analysis: Review Lesson Context</vt:lpstr>
      <vt:lpstr>Lesson Analysis: Identify Strategy 6</vt:lpstr>
      <vt:lpstr>Lesson Analysis: Analyze Strategy 6 and Reflect</vt:lpstr>
      <vt:lpstr>Check Your Understanding of Strategy 6</vt:lpstr>
      <vt:lpstr>Reflect: Lesson Analysis Focus Question 1</vt:lpstr>
      <vt:lpstr>Lesson Analysis: Focus Question 2</vt:lpstr>
      <vt:lpstr>PowerPoint Presentation</vt:lpstr>
      <vt:lpstr>Review: Student Thinking Lens Strategies</vt:lpstr>
      <vt:lpstr>Lesson Analysis: Review Lesson Context</vt:lpstr>
      <vt:lpstr>Lesson Analysis: Identify Student Thinking Lens Strategies</vt:lpstr>
      <vt:lpstr>PowerPoint Presentation</vt:lpstr>
      <vt:lpstr>The RESPeCT Lesson Plans as a Study Tool: Part 1</vt:lpstr>
      <vt:lpstr>The RESPeCT Lesson Plans as a Study Tool: Part 2</vt:lpstr>
      <vt:lpstr>Lesson Plan Conversation</vt:lpstr>
      <vt:lpstr>STL Strategies Highlighted in Weather and Seasons Lessons</vt:lpstr>
      <vt:lpstr>Weather and seasons</vt:lpstr>
      <vt:lpstr>PowerPoint Presentation</vt:lpstr>
      <vt:lpstr> Unit Central Questions </vt:lpstr>
      <vt:lpstr>Content Deepening: Focus Question 1</vt:lpstr>
      <vt:lpstr>What Causes Temperature Variations?</vt:lpstr>
      <vt:lpstr>PowerPoint Presentation</vt:lpstr>
      <vt:lpstr>PowerPoint Presentation</vt:lpstr>
      <vt:lpstr>Investigation: Climb to Cold</vt:lpstr>
      <vt:lpstr>What about the Three Cities?</vt:lpstr>
      <vt:lpstr>Use and Apply What You’ve Learned </vt:lpstr>
      <vt:lpstr>Reflect: Content Deepening Focus Question 1</vt:lpstr>
      <vt:lpstr> Unit Central Questions </vt:lpstr>
      <vt:lpstr>Presenting Data</vt:lpstr>
      <vt:lpstr>Content Deepening: Focus Question 2</vt:lpstr>
      <vt:lpstr>What Do You Know about Graphs?</vt:lpstr>
      <vt:lpstr>What Does This Graph Depict?</vt:lpstr>
      <vt:lpstr>What Does Statistics Involve?</vt:lpstr>
      <vt:lpstr>Scenario 1: Ice-Cream Sales</vt:lpstr>
      <vt:lpstr>Scenario 2: Churches and Crime</vt:lpstr>
      <vt:lpstr>Deceptive Displays</vt:lpstr>
      <vt:lpstr>Deceptive Displays</vt:lpstr>
      <vt:lpstr>Deceptive Displays</vt:lpstr>
      <vt:lpstr>PowerPoint Presentation</vt:lpstr>
      <vt:lpstr>Three Big Problems</vt:lpstr>
      <vt:lpstr>The Challenger Disaster</vt:lpstr>
      <vt:lpstr>The Challenger Disaster</vt:lpstr>
      <vt:lpstr>The Challenger Disaster</vt:lpstr>
      <vt:lpstr>PowerPoint Presentation</vt:lpstr>
      <vt:lpstr>The Best Way to Display Data</vt:lpstr>
      <vt:lpstr>Types of Graphs</vt:lpstr>
      <vt:lpstr>Histograms</vt:lpstr>
      <vt:lpstr>Bar Graphs</vt:lpstr>
      <vt:lpstr>Line Graphs</vt:lpstr>
      <vt:lpstr>Scatter Plots</vt:lpstr>
      <vt:lpstr>Line Plots</vt:lpstr>
      <vt:lpstr>What Do Line Plots Help Us See?</vt:lpstr>
      <vt:lpstr>Picture Graphs (Pictographs) </vt:lpstr>
      <vt:lpstr>Stem-and-Leaf Plot</vt:lpstr>
      <vt:lpstr>Circle Graphs or Pie Charts</vt:lpstr>
      <vt:lpstr>PowerPoint Presentation</vt:lpstr>
      <vt:lpstr>Let’s Learn by Doing!</vt:lpstr>
      <vt:lpstr>Investigation: Catch a Falling Ruler</vt:lpstr>
      <vt:lpstr>Investigation: Catch a Falling Ruler</vt:lpstr>
      <vt:lpstr>Discuss the Results</vt:lpstr>
      <vt:lpstr>Sample Data Display</vt:lpstr>
      <vt:lpstr>Interpreting Data</vt:lpstr>
      <vt:lpstr>Curiosity Zone</vt:lpstr>
      <vt:lpstr>Math-Science Relationships</vt:lpstr>
      <vt:lpstr>Reflect: Content Deepening Focus Question 2</vt:lpstr>
      <vt:lpstr>Today’s Focus Questions </vt:lpstr>
      <vt:lpstr>Let’s Summarize!</vt:lpstr>
      <vt:lpstr>Homework</vt:lpstr>
      <vt:lpstr>Reflections on Today’s Session</vt:lpstr>
      <vt:lpstr> Norms for Working Together: The Basics </vt:lpstr>
      <vt:lpstr> Norms for Working Together: The Heart </vt:lpstr>
    </vt:vector>
  </TitlesOfParts>
  <Company>BSCS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Paul Numedahl</dc:creator>
  <cp:lastModifiedBy>Mai Ngoc Tran</cp:lastModifiedBy>
  <cp:revision>744</cp:revision>
  <cp:lastPrinted>2016-06-21T16:04:36Z</cp:lastPrinted>
  <dcterms:created xsi:type="dcterms:W3CDTF">2014-06-10T18:20:14Z</dcterms:created>
  <dcterms:modified xsi:type="dcterms:W3CDTF">2020-02-05T16:40:11Z</dcterms:modified>
</cp:coreProperties>
</file>