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494" r:id="rId2"/>
    <p:sldId id="496" r:id="rId3"/>
    <p:sldId id="492" r:id="rId4"/>
    <p:sldId id="364" r:id="rId5"/>
    <p:sldId id="456" r:id="rId6"/>
    <p:sldId id="457" r:id="rId7"/>
    <p:sldId id="458" r:id="rId8"/>
    <p:sldId id="478" r:id="rId9"/>
    <p:sldId id="479" r:id="rId10"/>
    <p:sldId id="495" r:id="rId11"/>
    <p:sldId id="480" r:id="rId12"/>
    <p:sldId id="481" r:id="rId13"/>
    <p:sldId id="463" r:id="rId14"/>
    <p:sldId id="497" r:id="rId15"/>
    <p:sldId id="498" r:id="rId16"/>
    <p:sldId id="461" r:id="rId17"/>
    <p:sldId id="499" r:id="rId18"/>
    <p:sldId id="396" r:id="rId19"/>
    <p:sldId id="465" r:id="rId20"/>
    <p:sldId id="399" r:id="rId21"/>
    <p:sldId id="403" r:id="rId22"/>
    <p:sldId id="404" r:id="rId23"/>
    <p:sldId id="405" r:id="rId24"/>
    <p:sldId id="486" r:id="rId25"/>
    <p:sldId id="500" r:id="rId26"/>
    <p:sldId id="462" r:id="rId27"/>
    <p:sldId id="489" r:id="rId28"/>
    <p:sldId id="501" r:id="rId29"/>
    <p:sldId id="502" r:id="rId30"/>
    <p:sldId id="44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Luce" initials="SL" lastIdx="1" clrIdx="0"/>
  <p:cmAuthor id="1" name="Justine Newell" initials="JN" lastIdx="50" clrIdx="1"/>
  <p:cmAuthor id="2" name="Brooke Bourdélat-Parks" initials="BB" lastIdx="1" clrIdx="2"/>
  <p:cmAuthor id="3" name="Deb  Smith"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84" autoAdjust="0"/>
  </p:normalViewPr>
  <p:slideViewPr>
    <p:cSldViewPr>
      <p:cViewPr varScale="1">
        <p:scale>
          <a:sx n="97" d="100"/>
          <a:sy n="97" d="100"/>
        </p:scale>
        <p:origin x="101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126BC3-45A4-49FC-AC59-8DB99E9BE45B}" type="datetimeFigureOut">
              <a:rPr lang="en-US" smtClean="0"/>
              <a:pPr/>
              <a:t>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2CAB7-1962-4001-869A-E2B8927D83DA}" type="slidenum">
              <a:rPr lang="en-US" smtClean="0"/>
              <a:pPr/>
              <a:t>‹#›</a:t>
            </a:fld>
            <a:endParaRPr lang="en-US"/>
          </a:p>
        </p:txBody>
      </p:sp>
    </p:spTree>
    <p:extLst>
      <p:ext uri="{BB962C8B-B14F-4D97-AF65-F5344CB8AC3E}">
        <p14:creationId xmlns:p14="http://schemas.microsoft.com/office/powerpoint/2010/main" val="349337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rwPaUma6R_k"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5Yl1EW9dTP8"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giyuBCghZZ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83" indent="-285724" eaLnBrk="0" hangingPunct="0">
              <a:spcBef>
                <a:spcPct val="30000"/>
              </a:spcBef>
              <a:defRPr sz="1200">
                <a:solidFill>
                  <a:schemeClr val="tx1"/>
                </a:solidFill>
                <a:latin typeface="Arial" charset="0"/>
              </a:defRPr>
            </a:lvl2pPr>
            <a:lvl3pPr marL="1142898" indent="-228580" eaLnBrk="0" hangingPunct="0">
              <a:spcBef>
                <a:spcPct val="30000"/>
              </a:spcBef>
              <a:defRPr sz="1200">
                <a:solidFill>
                  <a:schemeClr val="tx1"/>
                </a:solidFill>
                <a:latin typeface="Arial" charset="0"/>
              </a:defRPr>
            </a:lvl3pPr>
            <a:lvl4pPr marL="1600057" indent="-228580" eaLnBrk="0" hangingPunct="0">
              <a:spcBef>
                <a:spcPct val="30000"/>
              </a:spcBef>
              <a:defRPr sz="1200">
                <a:solidFill>
                  <a:schemeClr val="tx1"/>
                </a:solidFill>
                <a:latin typeface="Arial" charset="0"/>
              </a:defRPr>
            </a:lvl4pPr>
            <a:lvl5pPr marL="2057217" indent="-228580" eaLnBrk="0" hangingPunct="0">
              <a:spcBef>
                <a:spcPct val="30000"/>
              </a:spcBef>
              <a:defRPr sz="1200">
                <a:solidFill>
                  <a:schemeClr val="tx1"/>
                </a:solidFill>
                <a:latin typeface="Arial" charset="0"/>
              </a:defRPr>
            </a:lvl5pPr>
            <a:lvl6pPr marL="2514376" indent="-228580" eaLnBrk="0" fontAlgn="base" hangingPunct="0">
              <a:spcBef>
                <a:spcPct val="30000"/>
              </a:spcBef>
              <a:spcAft>
                <a:spcPct val="0"/>
              </a:spcAft>
              <a:defRPr sz="1200">
                <a:solidFill>
                  <a:schemeClr val="tx1"/>
                </a:solidFill>
                <a:latin typeface="Arial" charset="0"/>
              </a:defRPr>
            </a:lvl6pPr>
            <a:lvl7pPr marL="2971535" indent="-228580" eaLnBrk="0" fontAlgn="base" hangingPunct="0">
              <a:spcBef>
                <a:spcPct val="30000"/>
              </a:spcBef>
              <a:spcAft>
                <a:spcPct val="0"/>
              </a:spcAft>
              <a:defRPr sz="1200">
                <a:solidFill>
                  <a:schemeClr val="tx1"/>
                </a:solidFill>
                <a:latin typeface="Arial" charset="0"/>
              </a:defRPr>
            </a:lvl7pPr>
            <a:lvl8pPr marL="3428695" indent="-228580" eaLnBrk="0" fontAlgn="base" hangingPunct="0">
              <a:spcBef>
                <a:spcPct val="30000"/>
              </a:spcBef>
              <a:spcAft>
                <a:spcPct val="0"/>
              </a:spcAft>
              <a:defRPr sz="1200">
                <a:solidFill>
                  <a:schemeClr val="tx1"/>
                </a:solidFill>
                <a:latin typeface="Arial" charset="0"/>
              </a:defRPr>
            </a:lvl8pPr>
            <a:lvl9pPr marL="3885854" indent="-22858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2613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40212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praying mantis uses its big and excellent eyes to look for food. It can easily turn its neck to look all around its environment for smaller insects</a:t>
            </a:r>
            <a:r>
              <a:rPr lang="en-US" sz="1200" kern="1200" baseline="0" dirty="0">
                <a:solidFill>
                  <a:schemeClr val="tx1"/>
                </a:solidFill>
                <a:effectLst/>
                <a:latin typeface="+mn-lt"/>
                <a:ea typeface="+mn-ea"/>
                <a:cs typeface="+mn-cs"/>
              </a:rPr>
              <a:t> to eat</a:t>
            </a:r>
            <a:r>
              <a:rPr lang="en-US" sz="1200" kern="1200" dirty="0">
                <a:solidFill>
                  <a:schemeClr val="tx1"/>
                </a:solidFill>
                <a:effectLst/>
                <a:latin typeface="+mn-lt"/>
                <a:ea typeface="+mn-ea"/>
                <a:cs typeface="+mn-cs"/>
              </a:rPr>
              <a:t>. Larger praying mantises also look for small lizards, frogs, fish, birds, and snakes.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344286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praying mantis sits very still and waits patiently for insects or other animals (prey) </a:t>
            </a:r>
            <a:r>
              <a:rPr lang="en-US" sz="1200" kern="1200" baseline="0" dirty="0">
                <a:solidFill>
                  <a:schemeClr val="tx1"/>
                </a:solidFill>
                <a:effectLst/>
                <a:latin typeface="+mn-lt"/>
                <a:ea typeface="+mn-ea"/>
                <a:cs typeface="+mn-cs"/>
              </a:rPr>
              <a:t>to catch and eat</a:t>
            </a:r>
            <a:r>
              <a:rPr lang="en-US" sz="1200" kern="1200" dirty="0">
                <a:solidFill>
                  <a:schemeClr val="tx1"/>
                </a:solidFill>
                <a:effectLst/>
                <a:latin typeface="+mn-lt"/>
                <a:ea typeface="+mn-ea"/>
                <a:cs typeface="+mn-cs"/>
              </a:rPr>
              <a:t>. The praying</a:t>
            </a:r>
            <a:r>
              <a:rPr lang="en-US" sz="1200" kern="1200" baseline="0" dirty="0">
                <a:solidFill>
                  <a:schemeClr val="tx1"/>
                </a:solidFill>
                <a:effectLst/>
                <a:latin typeface="+mn-lt"/>
                <a:ea typeface="+mn-ea"/>
                <a:cs typeface="+mn-cs"/>
              </a:rPr>
              <a:t> mantis </a:t>
            </a:r>
            <a:r>
              <a:rPr lang="en-US" sz="1200" kern="1200" dirty="0">
                <a:solidFill>
                  <a:schemeClr val="tx1"/>
                </a:solidFill>
                <a:effectLst/>
                <a:latin typeface="+mn-lt"/>
                <a:ea typeface="+mn-ea"/>
                <a:cs typeface="+mn-cs"/>
              </a:rPr>
              <a:t>hides itself by looking a lot like a stick. When an insect</a:t>
            </a:r>
            <a:r>
              <a:rPr lang="en-US" sz="1200" kern="1200" baseline="0" dirty="0">
                <a:solidFill>
                  <a:schemeClr val="tx1"/>
                </a:solidFill>
                <a:effectLst/>
                <a:latin typeface="+mn-lt"/>
                <a:ea typeface="+mn-ea"/>
                <a:cs typeface="+mn-cs"/>
              </a:rPr>
              <a:t> or other animal comes </a:t>
            </a:r>
            <a:r>
              <a:rPr lang="en-US" sz="1200" kern="1200" dirty="0">
                <a:solidFill>
                  <a:schemeClr val="tx1"/>
                </a:solidFill>
                <a:effectLst/>
                <a:latin typeface="+mn-lt"/>
                <a:ea typeface="+mn-ea"/>
                <a:cs typeface="+mn-cs"/>
              </a:rPr>
              <a:t>close enough, the praying mantis strikes with amazing speed to capture its food.</a:t>
            </a:r>
          </a:p>
          <a:p>
            <a:pPr marL="320040" indent="-137160">
              <a:buFont typeface="Arial" pitchFamily="34" charset="0"/>
              <a:buChar char="•"/>
            </a:pPr>
            <a:r>
              <a:rPr lang="en-US" sz="1200" i="1" kern="1200" dirty="0">
                <a:solidFill>
                  <a:schemeClr val="tx1"/>
                </a:solidFill>
                <a:effectLst/>
                <a:latin typeface="+mn-lt"/>
                <a:ea typeface="+mn-ea"/>
                <a:cs typeface="+mn-cs"/>
              </a:rPr>
              <a:t>Can you find the praying mantis in this picture? </a:t>
            </a:r>
          </a:p>
          <a:p>
            <a:pPr marL="320040" indent="-137160">
              <a:buFont typeface="Arial" pitchFamily="34" charset="0"/>
              <a:buChar char="•"/>
            </a:pPr>
            <a:r>
              <a:rPr lang="en-US" sz="1200" i="1" kern="1200" dirty="0">
                <a:solidFill>
                  <a:schemeClr val="tx1"/>
                </a:solidFill>
                <a:effectLst/>
                <a:latin typeface="+mn-lt"/>
                <a:ea typeface="+mn-ea"/>
                <a:cs typeface="+mn-cs"/>
              </a:rPr>
              <a:t>How does being very still help the praying mantis get the food</a:t>
            </a:r>
            <a:r>
              <a:rPr lang="en-US" sz="1200" i="1" kern="1200" baseline="0" dirty="0">
                <a:solidFill>
                  <a:schemeClr val="tx1"/>
                </a:solidFill>
                <a:effectLst/>
                <a:latin typeface="+mn-lt"/>
                <a:ea typeface="+mn-ea"/>
                <a:cs typeface="+mn-cs"/>
              </a:rPr>
              <a:t> it needs?</a:t>
            </a:r>
            <a:r>
              <a:rPr lang="en-US" sz="1200" i="1" kern="1200" dirty="0">
                <a:solidFill>
                  <a:schemeClr val="tx1"/>
                </a:solidFill>
                <a:effectLst/>
                <a:latin typeface="+mn-lt"/>
                <a:ea typeface="+mn-ea"/>
                <a:cs typeface="+mn-cs"/>
              </a:rPr>
              <a:t> </a:t>
            </a:r>
            <a:r>
              <a:rPr lang="en-US" sz="1200" i="1" kern="1200" dirty="0">
                <a:solidFill>
                  <a:schemeClr val="tx1"/>
                </a:solidFill>
                <a:latin typeface="+mn-lt"/>
                <a:ea typeface="+mn-ea"/>
                <a:cs typeface="+mn-cs"/>
              </a:rPr>
              <a:t>[</a:t>
            </a:r>
            <a:r>
              <a:rPr lang="en-US" sz="1200" b="1" i="1" kern="1200" dirty="0">
                <a:solidFill>
                  <a:schemeClr val="tx1"/>
                </a:solidFill>
                <a:latin typeface="+mn-lt"/>
                <a:ea typeface="+mn-ea"/>
                <a:cs typeface="+mn-cs"/>
              </a:rPr>
              <a:t>Answer:</a:t>
            </a:r>
            <a:r>
              <a:rPr lang="en-US" sz="1200" i="1" kern="1200" dirty="0">
                <a:solidFill>
                  <a:schemeClr val="tx1"/>
                </a:solidFill>
                <a:latin typeface="+mn-lt"/>
                <a:ea typeface="+mn-ea"/>
                <a:cs typeface="+mn-cs"/>
              </a:rPr>
              <a:t> When the praying mantis is very still, other insects or animals think it’s a stick, so the praying mantis can catch them more easily.]</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120684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Praying mantises use their strong, spiny (or spiky) front legs to capture and hold their food (prey) tightly while they use their mouths to eat it. Their mouths have strong jaws that they use to cut and chew thei</a:t>
            </a:r>
            <a:r>
              <a:rPr lang="en-US" sz="1200" kern="1200" baseline="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food.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Video links:</a:t>
            </a:r>
          </a:p>
          <a:p>
            <a:pPr marL="137160" indent="-137160">
              <a:buFont typeface="Arial" pitchFamily="34" charset="0"/>
              <a:buChar char="•"/>
            </a:pPr>
            <a:r>
              <a:rPr lang="en-US" sz="1200" kern="1200" dirty="0">
                <a:solidFill>
                  <a:schemeClr val="tx1"/>
                </a:solidFill>
                <a:effectLst/>
                <a:latin typeface="+mn-lt"/>
                <a:ea typeface="+mn-ea"/>
                <a:cs typeface="+mn-cs"/>
              </a:rPr>
              <a:t>A praying mantis captures and eats a fly. (</a:t>
            </a:r>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Show 1 minute of the clip.)</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https://www.youtube.com/watch?v=rwPaUma6R_k</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OR </a:t>
            </a:r>
            <a:endParaRPr lang="en-US" sz="1200" kern="1200" dirty="0">
              <a:solidFill>
                <a:schemeClr val="tx1"/>
              </a:solidFill>
              <a:effectLst/>
              <a:latin typeface="+mn-lt"/>
              <a:ea typeface="+mn-ea"/>
              <a:cs typeface="+mn-cs"/>
            </a:endParaRPr>
          </a:p>
          <a:p>
            <a:pPr marL="137160" indent="-137160">
              <a:buFont typeface="Arial" pitchFamily="34" charset="0"/>
              <a:buChar char="•"/>
            </a:pPr>
            <a:r>
              <a:rPr lang="en-US" sz="1200" u="none" strike="noStrike" kern="1200" dirty="0">
                <a:solidFill>
                  <a:schemeClr val="tx1"/>
                </a:solidFill>
                <a:effectLst/>
                <a:latin typeface="+mn-lt"/>
                <a:ea typeface="+mn-ea"/>
                <a:cs typeface="+mn-cs"/>
              </a:rPr>
              <a:t>A praying mantis eats a cricket. (</a:t>
            </a:r>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clip is five times the normal speed. Show 1 or 2 minutes.)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https://www.youtube.com/watch?v=5Yl1EW9dTP8</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43300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kern="1200" dirty="0">
                <a:solidFill>
                  <a:schemeClr val="tx1"/>
                </a:solidFill>
                <a:effectLst/>
                <a:latin typeface="+mn-lt"/>
                <a:ea typeface="+mn-ea"/>
                <a:cs typeface="+mn-cs"/>
              </a:rPr>
              <a:t>What body parts does the praying mantis use to get its food from the environment? [</a:t>
            </a:r>
            <a:r>
              <a:rPr lang="en-US" sz="1200" b="1" i="1" kern="1200" dirty="0">
                <a:solidFill>
                  <a:schemeClr val="tx1"/>
                </a:solidFill>
                <a:effectLst/>
                <a:latin typeface="+mn-lt"/>
                <a:ea typeface="+mn-ea"/>
                <a:cs typeface="+mn-cs"/>
              </a:rPr>
              <a:t>Answer:</a:t>
            </a:r>
            <a:r>
              <a:rPr lang="en-US" sz="1200" i="1" kern="1200" dirty="0">
                <a:solidFill>
                  <a:schemeClr val="tx1"/>
                </a:solidFill>
                <a:effectLst/>
                <a:latin typeface="+mn-lt"/>
                <a:ea typeface="+mn-ea"/>
                <a:cs typeface="+mn-cs"/>
              </a:rPr>
              <a:t> Eyes to spot the food, legs to pounce quickly, front legs with spikes to hold the food, and a mouth to eat the food.]</a:t>
            </a:r>
            <a:endParaRPr lang="en-US" sz="1200"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980316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praying mantis doesn’t breathe like we do, but it does need to take in oxygen from the air. Instead of breathing in the oxygen, the praying mantis has tiny holes along the side of its body. The oxygen in the air flows through these holes. If the praying mantis ends up underwater, it will die because the oxygen can’t enter the air holes. </a:t>
            </a:r>
          </a:p>
          <a:p>
            <a:pPr marL="320040" indent="-137160">
              <a:buFont typeface="Arial" pitchFamily="34" charset="0"/>
              <a:buChar char="•"/>
            </a:pPr>
            <a:r>
              <a:rPr lang="en-US" sz="1200" i="1" kern="1200" dirty="0">
                <a:solidFill>
                  <a:schemeClr val="tx1"/>
                </a:solidFill>
                <a:effectLst/>
                <a:latin typeface="+mn-lt"/>
                <a:ea typeface="+mn-ea"/>
                <a:cs typeface="+mn-cs"/>
              </a:rPr>
              <a:t>Can you find the air holes on the praying mantis? [</a:t>
            </a:r>
            <a:r>
              <a:rPr lang="en-US" sz="1200" b="1" i="1" kern="1200" dirty="0">
                <a:solidFill>
                  <a:schemeClr val="tx1"/>
                </a:solidFill>
                <a:effectLst/>
                <a:latin typeface="+mn-lt"/>
                <a:ea typeface="+mn-ea"/>
                <a:cs typeface="+mn-cs"/>
              </a:rPr>
              <a:t>Answer: </a:t>
            </a:r>
            <a:r>
              <a:rPr lang="en-US" sz="1200" i="1" kern="1200" dirty="0">
                <a:solidFill>
                  <a:schemeClr val="tx1"/>
                </a:solidFill>
                <a:effectLst/>
                <a:latin typeface="+mn-lt"/>
                <a:ea typeface="+mn-ea"/>
                <a:cs typeface="+mn-cs"/>
              </a:rPr>
              <a:t>They’re along the side of its</a:t>
            </a:r>
            <a:r>
              <a:rPr lang="en-US" sz="1200" i="1" kern="1200" baseline="0" dirty="0">
                <a:solidFill>
                  <a:schemeClr val="tx1"/>
                </a:solidFill>
                <a:effectLst/>
                <a:latin typeface="+mn-lt"/>
                <a:ea typeface="+mn-ea"/>
                <a:cs typeface="+mn-cs"/>
              </a:rPr>
              <a:t> body by the back legs.]</a:t>
            </a:r>
            <a:endParaRPr lang="en-US" sz="1200" i="1" kern="1200" dirty="0">
              <a:solidFill>
                <a:schemeClr val="tx1"/>
              </a:solidFill>
              <a:effectLst/>
              <a:latin typeface="+mn-lt"/>
              <a:ea typeface="+mn-ea"/>
              <a:cs typeface="+mn-cs"/>
            </a:endParaRPr>
          </a:p>
          <a:p>
            <a:pPr marL="320040" indent="-137160">
              <a:buFont typeface="Arial" pitchFamily="34" charset="0"/>
              <a:buChar char="•"/>
            </a:pPr>
            <a:r>
              <a:rPr lang="en-US" sz="1200" i="1" kern="1200" dirty="0">
                <a:solidFill>
                  <a:schemeClr val="tx1"/>
                </a:solidFill>
                <a:effectLst/>
                <a:latin typeface="+mn-lt"/>
                <a:ea typeface="+mn-ea"/>
                <a:cs typeface="+mn-cs"/>
              </a:rPr>
              <a:t>Do you think the praying mantis has a nose? </a:t>
            </a:r>
            <a:r>
              <a:rPr lang="en-US" sz="1200" i="1"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Answer: </a:t>
            </a:r>
            <a:r>
              <a:rPr lang="en-US" sz="1200" i="1" kern="1200" baseline="0" dirty="0">
                <a:solidFill>
                  <a:schemeClr val="tx1"/>
                </a:solidFill>
                <a:effectLst/>
                <a:latin typeface="+mn-lt"/>
                <a:ea typeface="+mn-ea"/>
                <a:cs typeface="+mn-cs"/>
              </a:rPr>
              <a:t>No, because it takes in oxygen through the air holes.]</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9848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96617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praying mantis needs water to stay alive. It uses its mouth to drink the water. This is why we need to spray water in our terrarium!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Video link: </a:t>
            </a:r>
          </a:p>
          <a:p>
            <a:pPr marL="137160" indent="-137160">
              <a:buFont typeface="Arial" pitchFamily="34" charset="0"/>
              <a:buChar char="•"/>
            </a:pPr>
            <a:r>
              <a:rPr lang="en-US" sz="1200" kern="1200" dirty="0">
                <a:solidFill>
                  <a:schemeClr val="tx1"/>
                </a:solidFill>
                <a:effectLst/>
                <a:latin typeface="+mn-lt"/>
                <a:ea typeface="+mn-ea"/>
                <a:cs typeface="+mn-cs"/>
              </a:rPr>
              <a:t>A praying mantis drinks water.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Show 1 minute of the clip.)</a:t>
            </a:r>
          </a:p>
          <a:p>
            <a:r>
              <a:rPr lang="en-US" sz="1200" u="sng" kern="1200" dirty="0">
                <a:solidFill>
                  <a:schemeClr val="tx1"/>
                </a:solidFill>
                <a:effectLst/>
                <a:latin typeface="+mn-lt"/>
                <a:ea typeface="+mn-ea"/>
                <a:cs typeface="+mn-cs"/>
                <a:hlinkClick r:id="rId3"/>
              </a:rPr>
              <a:t>https://www.youtube.com/watch?v=giyuBCghZZs</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1724621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26559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3896950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214698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a:t>
            </a:fld>
            <a:endParaRPr lang="en-US"/>
          </a:p>
        </p:txBody>
      </p:sp>
    </p:spTree>
    <p:extLst>
      <p:ext uri="{BB962C8B-B14F-4D97-AF65-F5344CB8AC3E}">
        <p14:creationId xmlns:p14="http://schemas.microsoft.com/office/powerpoint/2010/main" val="206621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430920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197227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1434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428084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066800"/>
            <a:ext cx="7848600" cy="1752600"/>
          </a:xfrm>
        </p:spPr>
        <p:txBody>
          <a:bodyPr/>
          <a:lstStyle/>
          <a:p>
            <a:pPr eaLnBrk="1" fontAlgn="auto" hangingPunct="1">
              <a:spcAft>
                <a:spcPts val="0"/>
              </a:spcAft>
              <a:defRPr/>
            </a:pPr>
            <a:r>
              <a:rPr lang="en-US" altLang="x-none" dirty="0"/>
              <a:t>Plants and Animals Lesson 2a</a:t>
            </a:r>
          </a:p>
        </p:txBody>
      </p:sp>
      <p:sp>
        <p:nvSpPr>
          <p:cNvPr id="8195" name="Rectangle 3"/>
          <p:cNvSpPr>
            <a:spLocks noGrp="1" noChangeArrowheads="1"/>
          </p:cNvSpPr>
          <p:nvPr>
            <p:ph type="subTitle" idx="1"/>
          </p:nvPr>
        </p:nvSpPr>
        <p:spPr>
          <a:xfrm>
            <a:off x="762000" y="3505200"/>
            <a:ext cx="8001000" cy="1828800"/>
          </a:xfrm>
        </p:spPr>
        <p:txBody>
          <a:bodyPr rtlCol="0">
            <a:normAutofit/>
          </a:bodyPr>
          <a:lstStyle/>
          <a:p>
            <a:pPr eaLnBrk="1" fontAlgn="auto" hangingPunct="1">
              <a:lnSpc>
                <a:spcPct val="90000"/>
              </a:lnSpc>
              <a:spcAft>
                <a:spcPts val="0"/>
              </a:spcAft>
              <a:defRPr/>
            </a:pPr>
            <a:r>
              <a:rPr lang="en-US" altLang="en-US" sz="4000" dirty="0">
                <a:solidFill>
                  <a:srgbClr val="0070C0"/>
                </a:solidFill>
              </a:rPr>
              <a:t>To Live and Grow, What Do Animals Need to Get from Their Environment?</a:t>
            </a:r>
            <a:endParaRPr lang="en-US" sz="4000" dirty="0">
              <a:solidFill>
                <a:srgbClr val="0070C0"/>
              </a:solidFill>
            </a:endParaRPr>
          </a:p>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pic>
        <p:nvPicPr>
          <p:cNvPr id="5" name="Picture 4" descr="Noyce Logo copy.png"/>
          <p:cNvPicPr/>
          <p:nvPr/>
        </p:nvPicPr>
        <p:blipFill>
          <a:blip r:embed="rId3" cstate="email">
            <a:extLst>
              <a:ext uri="{28A0092B-C50C-407E-A947-70E740481C1C}">
                <a14:useLocalDpi xmlns:a14="http://schemas.microsoft.com/office/drawing/2010/main"/>
              </a:ext>
            </a:extLst>
          </a:blip>
          <a:stretch>
            <a:fillRect/>
          </a:stretch>
        </p:blipFill>
        <p:spPr>
          <a:xfrm>
            <a:off x="1219200" y="51054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76600" y="5181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5181600"/>
            <a:ext cx="736600" cy="711200"/>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0" y="5257800"/>
            <a:ext cx="1439636" cy="590251"/>
          </a:xfrm>
          <a:prstGeom prst="rect">
            <a:avLst/>
          </a:prstGeom>
        </p:spPr>
      </p:pic>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1295400"/>
            <a:ext cx="6019800" cy="529769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3124200"/>
            <a:ext cx="1828800" cy="1373474"/>
          </a:xfrm>
          <a:prstGeom prst="rect">
            <a:avLst/>
          </a:prstGeom>
        </p:spPr>
      </p:pic>
      <p:sp>
        <p:nvSpPr>
          <p:cNvPr id="7" name="Rectangle 6">
            <a:extLst>
              <a:ext uri="{FF2B5EF4-FFF2-40B4-BE49-F238E27FC236}">
                <a16:creationId xmlns:a16="http://schemas.microsoft.com/office/drawing/2014/main" id="{89FC6990-38F8-4288-8443-FA8F75AA47E5}"/>
              </a:ext>
            </a:extLst>
          </p:cNvPr>
          <p:cNvSpPr/>
          <p:nvPr/>
        </p:nvSpPr>
        <p:spPr>
          <a:xfrm>
            <a:off x="3733800" y="4419600"/>
            <a:ext cx="1806905" cy="215444"/>
          </a:xfrm>
          <a:prstGeom prst="rect">
            <a:avLst/>
          </a:prstGeom>
        </p:spPr>
        <p:txBody>
          <a:bodyPr wrap="square">
            <a:spAutoFit/>
          </a:bodyPr>
          <a:lstStyle/>
          <a:p>
            <a:r>
              <a:rPr lang="en-US" sz="600" dirty="0">
                <a:latin typeface="Calibri" panose="020F0502020204030204" pitchFamily="34" charset="0"/>
                <a:cs typeface="Calibri" panose="020F0502020204030204" pitchFamily="34" charset="0"/>
              </a:rPr>
              <a:t>Photo courtesy of Kevin Pluck/Wikimedia Commons</a:t>
            </a:r>
            <a:r>
              <a:rPr lang="en-US" sz="800" dirty="0">
                <a:latin typeface="Calibri" panose="020F0502020204030204" pitchFamily="34" charset="0"/>
                <a:cs typeface="Calibri" panose="020F0502020204030204" pitchFamily="34" charset="0"/>
              </a:rPr>
              <a:t> </a:t>
            </a:r>
          </a:p>
        </p:txBody>
      </p:sp>
      <p:sp>
        <p:nvSpPr>
          <p:cNvPr id="5" name="Title 1"/>
          <p:cNvSpPr>
            <a:spLocks noGrp="1"/>
          </p:cNvSpPr>
          <p:nvPr>
            <p:ph type="title"/>
          </p:nvPr>
        </p:nvSpPr>
        <p:spPr>
          <a:xfrm>
            <a:off x="609600" y="381000"/>
            <a:ext cx="8077200" cy="990600"/>
          </a:xfrm>
        </p:spPr>
        <p:txBody>
          <a:bodyPr>
            <a:normAutofit/>
          </a:bodyPr>
          <a:lstStyle/>
          <a:p>
            <a:r>
              <a:rPr lang="en-US" dirty="0"/>
              <a:t>Our Lion Circle Map</a:t>
            </a:r>
          </a:p>
        </p:txBody>
      </p:sp>
    </p:spTree>
    <p:extLst>
      <p:ext uri="{BB962C8B-B14F-4D97-AF65-F5344CB8AC3E}">
        <p14:creationId xmlns:p14="http://schemas.microsoft.com/office/powerpoint/2010/main" val="45563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1371600"/>
            <a:ext cx="4010932" cy="5046815"/>
          </a:xfrm>
          <a:prstGeom prst="rect">
            <a:avLst/>
          </a:prstGeom>
        </p:spPr>
      </p:pic>
      <p:sp>
        <p:nvSpPr>
          <p:cNvPr id="5" name="Rectangle 4">
            <a:extLst>
              <a:ext uri="{FF2B5EF4-FFF2-40B4-BE49-F238E27FC236}">
                <a16:creationId xmlns:a16="http://schemas.microsoft.com/office/drawing/2014/main" id="{89FC6990-38F8-4288-8443-FA8F75AA47E5}"/>
              </a:ext>
            </a:extLst>
          </p:cNvPr>
          <p:cNvSpPr/>
          <p:nvPr/>
        </p:nvSpPr>
        <p:spPr>
          <a:xfrm>
            <a:off x="4267200" y="6418415"/>
            <a:ext cx="241284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Joyce </a:t>
            </a:r>
            <a:r>
              <a:rPr lang="en-US" sz="800" dirty="0" err="1">
                <a:latin typeface="Calibri" panose="020F0502020204030204" pitchFamily="34" charset="0"/>
                <a:cs typeface="Calibri" panose="020F0502020204030204" pitchFamily="34" charset="0"/>
              </a:rPr>
              <a:t>Royan</a:t>
            </a:r>
            <a:r>
              <a:rPr lang="en-US" sz="800" dirty="0">
                <a:latin typeface="Calibri" panose="020F0502020204030204" pitchFamily="34" charset="0"/>
                <a:cs typeface="Calibri" panose="020F0502020204030204" pitchFamily="34" charset="0"/>
              </a:rPr>
              <a:t>/Wikimedia Commons</a:t>
            </a:r>
          </a:p>
        </p:txBody>
      </p:sp>
      <p:sp>
        <p:nvSpPr>
          <p:cNvPr id="6" name="Title 1"/>
          <p:cNvSpPr>
            <a:spLocks noGrp="1"/>
          </p:cNvSpPr>
          <p:nvPr>
            <p:ph type="title"/>
          </p:nvPr>
        </p:nvSpPr>
        <p:spPr>
          <a:xfrm>
            <a:off x="609600" y="381000"/>
            <a:ext cx="8077200" cy="990600"/>
          </a:xfrm>
        </p:spPr>
        <p:txBody>
          <a:bodyPr>
            <a:normAutofit/>
          </a:bodyPr>
          <a:lstStyle/>
          <a:p>
            <a:r>
              <a:rPr lang="en-US" dirty="0"/>
              <a:t>What Do Lions Need?</a:t>
            </a:r>
          </a:p>
        </p:txBody>
      </p:sp>
    </p:spTree>
    <p:extLst>
      <p:ext uri="{BB962C8B-B14F-4D97-AF65-F5344CB8AC3E}">
        <p14:creationId xmlns:p14="http://schemas.microsoft.com/office/powerpoint/2010/main" val="160593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447800"/>
            <a:ext cx="7315200" cy="4658332"/>
          </a:xfrm>
          <a:prstGeom prst="rect">
            <a:avLst/>
          </a:prstGeom>
        </p:spPr>
      </p:pic>
      <p:sp>
        <p:nvSpPr>
          <p:cNvPr id="3" name="TextBox 2">
            <a:extLst>
              <a:ext uri="{FF2B5EF4-FFF2-40B4-BE49-F238E27FC236}">
                <a16:creationId xmlns:a16="http://schemas.microsoft.com/office/drawing/2014/main" id="{002647F5-6230-45FB-BECF-59A9A79A3C52}"/>
              </a:ext>
            </a:extLst>
          </p:cNvPr>
          <p:cNvSpPr txBox="1"/>
          <p:nvPr/>
        </p:nvSpPr>
        <p:spPr>
          <a:xfrm>
            <a:off x="6640392" y="6096000"/>
            <a:ext cx="1475083" cy="215444"/>
          </a:xfrm>
          <a:prstGeom prst="rect">
            <a:avLst/>
          </a:prstGeom>
          <a:noFill/>
        </p:spPr>
        <p:txBody>
          <a:bodyPr wrap="none" rtlCol="0">
            <a:spAutoFit/>
          </a:bodyPr>
          <a:lstStyle/>
          <a:p>
            <a:pPr algn="r"/>
            <a:r>
              <a:rPr lang="en-US" sz="800" dirty="0">
                <a:latin typeface="Calibri" panose="020F0502020204030204" pitchFamily="34" charset="0"/>
                <a:cs typeface="Calibri" panose="020F0502020204030204" pitchFamily="34" charset="0"/>
              </a:rPr>
              <a:t>Photo courtesy of Pixabay.com</a:t>
            </a:r>
          </a:p>
        </p:txBody>
      </p:sp>
      <p:sp>
        <p:nvSpPr>
          <p:cNvPr id="5" name="Title 1"/>
          <p:cNvSpPr>
            <a:spLocks noGrp="1"/>
          </p:cNvSpPr>
          <p:nvPr>
            <p:ph type="title"/>
          </p:nvPr>
        </p:nvSpPr>
        <p:spPr>
          <a:xfrm>
            <a:off x="838200" y="381000"/>
            <a:ext cx="7848600" cy="990600"/>
          </a:xfrm>
        </p:spPr>
        <p:txBody>
          <a:bodyPr>
            <a:normAutofit/>
          </a:bodyPr>
          <a:lstStyle/>
          <a:p>
            <a:r>
              <a:rPr lang="en-US" dirty="0"/>
              <a:t>What Do Lions Need?</a:t>
            </a:r>
          </a:p>
        </p:txBody>
      </p:sp>
    </p:spTree>
    <p:extLst>
      <p:ext uri="{BB962C8B-B14F-4D97-AF65-F5344CB8AC3E}">
        <p14:creationId xmlns:p14="http://schemas.microsoft.com/office/powerpoint/2010/main" val="195178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Let’s Investigate Praying Mantises!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676400"/>
            <a:ext cx="4109467" cy="3035974"/>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733800"/>
            <a:ext cx="3493311" cy="2609314"/>
          </a:xfrm>
          <a:prstGeom prst="rect">
            <a:avLst/>
          </a:prstGeom>
        </p:spPr>
      </p:pic>
      <p:sp>
        <p:nvSpPr>
          <p:cNvPr id="8" name="Rectangle 7">
            <a:extLst>
              <a:ext uri="{FF2B5EF4-FFF2-40B4-BE49-F238E27FC236}">
                <a16:creationId xmlns:a16="http://schemas.microsoft.com/office/drawing/2014/main" id="{89FC6990-38F8-4288-8443-FA8F75AA47E5}"/>
              </a:ext>
            </a:extLst>
          </p:cNvPr>
          <p:cNvSpPr/>
          <p:nvPr/>
        </p:nvSpPr>
        <p:spPr>
          <a:xfrm>
            <a:off x="2819400" y="4648200"/>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9" name="Rectangle 8"/>
          <p:cNvSpPr/>
          <p:nvPr/>
        </p:nvSpPr>
        <p:spPr>
          <a:xfrm>
            <a:off x="5562600" y="6343114"/>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2552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Let’s Investigate Praying Mantises!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3962400"/>
            <a:ext cx="3347467" cy="2473027"/>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4724400"/>
            <a:ext cx="2362200" cy="1527885"/>
          </a:xfrm>
          <a:prstGeom prst="rect">
            <a:avLst/>
          </a:prstGeom>
        </p:spPr>
      </p:pic>
      <p:sp>
        <p:nvSpPr>
          <p:cNvPr id="8" name="Rectangle 7">
            <a:extLst>
              <a:ext uri="{FF2B5EF4-FFF2-40B4-BE49-F238E27FC236}">
                <a16:creationId xmlns:a16="http://schemas.microsoft.com/office/drawing/2014/main" id="{89FC6990-38F8-4288-8443-FA8F75AA47E5}"/>
              </a:ext>
            </a:extLst>
          </p:cNvPr>
          <p:cNvSpPr/>
          <p:nvPr/>
        </p:nvSpPr>
        <p:spPr>
          <a:xfrm>
            <a:off x="3048000" y="6324600"/>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9" name="Rectangle 8"/>
          <p:cNvSpPr/>
          <p:nvPr/>
        </p:nvSpPr>
        <p:spPr>
          <a:xfrm>
            <a:off x="4724400" y="6248400"/>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
        <p:nvSpPr>
          <p:cNvPr id="10" name="TextBox 9"/>
          <p:cNvSpPr txBox="1"/>
          <p:nvPr/>
        </p:nvSpPr>
        <p:spPr>
          <a:xfrm>
            <a:off x="838200" y="1295400"/>
            <a:ext cx="7620000" cy="2708434"/>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3200" dirty="0">
                <a:latin typeface="Calibri" pitchFamily="34" charset="0"/>
              </a:rPr>
              <a:t>Look carefully at each picture in your booklet. </a:t>
            </a:r>
          </a:p>
          <a:p>
            <a:pPr marL="365760" indent="-365760">
              <a:spcBef>
                <a:spcPts val="1200"/>
              </a:spcBef>
              <a:buClr>
                <a:schemeClr val="bg1">
                  <a:lumMod val="65000"/>
                </a:schemeClr>
              </a:buClr>
              <a:buFont typeface="Arial" pitchFamily="34" charset="0"/>
              <a:buChar char="•"/>
            </a:pPr>
            <a:r>
              <a:rPr lang="en-US" sz="3200" dirty="0">
                <a:latin typeface="Calibri" pitchFamily="34" charset="0"/>
              </a:rPr>
              <a:t>Look for clues or evidence of what </a:t>
            </a:r>
            <a:br>
              <a:rPr lang="en-US" sz="3200" dirty="0">
                <a:latin typeface="Calibri" pitchFamily="34" charset="0"/>
              </a:rPr>
            </a:br>
            <a:r>
              <a:rPr lang="en-US" sz="3200" dirty="0">
                <a:latin typeface="Calibri" pitchFamily="34" charset="0"/>
              </a:rPr>
              <a:t>praying mantises need to get from </a:t>
            </a:r>
            <a:br>
              <a:rPr lang="en-US" sz="3200" dirty="0">
                <a:latin typeface="Calibri" pitchFamily="34" charset="0"/>
              </a:rPr>
            </a:br>
            <a:r>
              <a:rPr lang="en-US" sz="3200" dirty="0">
                <a:latin typeface="Calibri" pitchFamily="34" charset="0"/>
              </a:rPr>
              <a:t>their environment. </a:t>
            </a:r>
          </a:p>
        </p:txBody>
      </p:sp>
    </p:spTree>
    <p:extLst>
      <p:ext uri="{BB962C8B-B14F-4D97-AF65-F5344CB8AC3E}">
        <p14:creationId xmlns:p14="http://schemas.microsoft.com/office/powerpoint/2010/main" val="192552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What Do Praying Mantises Need?</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3733800"/>
            <a:ext cx="3656898" cy="2701627"/>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4572000"/>
            <a:ext cx="2597819" cy="1680285"/>
          </a:xfrm>
          <a:prstGeom prst="rect">
            <a:avLst/>
          </a:prstGeom>
        </p:spPr>
      </p:pic>
      <p:sp>
        <p:nvSpPr>
          <p:cNvPr id="8" name="Rectangle 7">
            <a:extLst>
              <a:ext uri="{FF2B5EF4-FFF2-40B4-BE49-F238E27FC236}">
                <a16:creationId xmlns:a16="http://schemas.microsoft.com/office/drawing/2014/main" id="{89FC6990-38F8-4288-8443-FA8F75AA47E5}"/>
              </a:ext>
            </a:extLst>
          </p:cNvPr>
          <p:cNvSpPr/>
          <p:nvPr/>
        </p:nvSpPr>
        <p:spPr>
          <a:xfrm>
            <a:off x="3200400" y="6248400"/>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9" name="Rectangle 8"/>
          <p:cNvSpPr/>
          <p:nvPr/>
        </p:nvSpPr>
        <p:spPr>
          <a:xfrm>
            <a:off x="5257800" y="6172200"/>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
        <p:nvSpPr>
          <p:cNvPr id="10" name="TextBox 9"/>
          <p:cNvSpPr txBox="1"/>
          <p:nvPr/>
        </p:nvSpPr>
        <p:spPr>
          <a:xfrm>
            <a:off x="762000" y="1447800"/>
            <a:ext cx="7696200" cy="2215991"/>
          </a:xfrm>
          <a:prstGeom prst="rect">
            <a:avLst/>
          </a:prstGeom>
          <a:noFill/>
        </p:spPr>
        <p:txBody>
          <a:bodyPr wrap="square" rtlCol="0">
            <a:spAutoFit/>
          </a:bodyPr>
          <a:lstStyle/>
          <a:p>
            <a:pPr>
              <a:spcBef>
                <a:spcPts val="1200"/>
              </a:spcBef>
              <a:buClr>
                <a:schemeClr val="bg1">
                  <a:lumMod val="65000"/>
                </a:schemeClr>
              </a:buClr>
            </a:pPr>
            <a:r>
              <a:rPr lang="en-US" sz="3200" b="1" dirty="0">
                <a:latin typeface="Calibri" pitchFamily="34" charset="0"/>
              </a:rPr>
              <a:t>Sentence starter:</a:t>
            </a:r>
          </a:p>
          <a:p>
            <a:pPr marL="731520">
              <a:spcBef>
                <a:spcPts val="1200"/>
              </a:spcBef>
              <a:buClr>
                <a:schemeClr val="bg1">
                  <a:lumMod val="65000"/>
                </a:schemeClr>
              </a:buClr>
            </a:pPr>
            <a:r>
              <a:rPr lang="en-US" sz="3200" i="1" dirty="0">
                <a:latin typeface="Calibri" pitchFamily="34" charset="0"/>
              </a:rPr>
              <a:t>The praying mantis needs to get ______ from its environment. Our evidence </a:t>
            </a:r>
            <a:br>
              <a:rPr lang="en-US" sz="3200" i="1" dirty="0">
                <a:latin typeface="Calibri" pitchFamily="34" charset="0"/>
              </a:rPr>
            </a:br>
            <a:r>
              <a:rPr lang="en-US" sz="3200" i="1" dirty="0">
                <a:latin typeface="Calibri" pitchFamily="34" charset="0"/>
              </a:rPr>
              <a:t>is ______. </a:t>
            </a:r>
          </a:p>
        </p:txBody>
      </p:sp>
    </p:spTree>
    <p:extLst>
      <p:ext uri="{BB962C8B-B14F-4D97-AF65-F5344CB8AC3E}">
        <p14:creationId xmlns:p14="http://schemas.microsoft.com/office/powerpoint/2010/main" val="192552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lstStyle/>
          <a:p>
            <a:r>
              <a:rPr lang="en-US" dirty="0"/>
              <a:t>Let’s Find Out More!</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2057401"/>
            <a:ext cx="3962399" cy="396239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981200"/>
            <a:ext cx="4511246" cy="3581400"/>
          </a:xfrm>
          <a:prstGeom prst="rect">
            <a:avLst/>
          </a:prstGeom>
        </p:spPr>
      </p:pic>
      <p:sp>
        <p:nvSpPr>
          <p:cNvPr id="9" name="TextBox 8"/>
          <p:cNvSpPr txBox="1"/>
          <p:nvPr/>
        </p:nvSpPr>
        <p:spPr>
          <a:xfrm>
            <a:off x="2743200" y="5562600"/>
            <a:ext cx="1905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  </a:t>
            </a:r>
          </a:p>
        </p:txBody>
      </p:sp>
      <p:sp>
        <p:nvSpPr>
          <p:cNvPr id="10" name="Rectangle 9">
            <a:extLst>
              <a:ext uri="{FF2B5EF4-FFF2-40B4-BE49-F238E27FC236}">
                <a16:creationId xmlns:a16="http://schemas.microsoft.com/office/drawing/2014/main" id="{89FC6990-38F8-4288-8443-FA8F75AA47E5}"/>
              </a:ext>
            </a:extLst>
          </p:cNvPr>
          <p:cNvSpPr/>
          <p:nvPr/>
        </p:nvSpPr>
        <p:spPr>
          <a:xfrm>
            <a:off x="6324600" y="5562601"/>
            <a:ext cx="2151551"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Video </a:t>
            </a:r>
            <a:r>
              <a:rPr lang="en-US" sz="800" dirty="0" err="1">
                <a:latin typeface="Calibri" panose="020F0502020204030204" pitchFamily="34" charset="0"/>
                <a:cs typeface="Calibri" panose="020F0502020204030204" pitchFamily="34" charset="0"/>
              </a:rPr>
              <a:t>Plasty</a:t>
            </a:r>
            <a:r>
              <a:rPr lang="en-US" sz="800" dirty="0">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397571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Our Focus Question</a:t>
            </a:r>
          </a:p>
        </p:txBody>
      </p:sp>
      <p:sp>
        <p:nvSpPr>
          <p:cNvPr id="4" name="Rectangle 3"/>
          <p:cNvSpPr/>
          <p:nvPr/>
        </p:nvSpPr>
        <p:spPr>
          <a:xfrm>
            <a:off x="685800" y="1295400"/>
            <a:ext cx="7486649" cy="1077218"/>
          </a:xfrm>
          <a:prstGeom prst="rect">
            <a:avLst/>
          </a:prstGeom>
        </p:spPr>
        <p:txBody>
          <a:bodyPr wrap="square">
            <a:spAutoFit/>
          </a:bodyPr>
          <a:lstStyle/>
          <a:p>
            <a:r>
              <a:rPr lang="en-US" sz="3200" dirty="0">
                <a:latin typeface="Calibri" pitchFamily="34" charset="0"/>
                <a:ea typeface="Times New Roman" panose="02020603050405020304" pitchFamily="18" charset="0"/>
                <a:cs typeface="Arial" pitchFamily="34" charset="0"/>
              </a:rPr>
              <a:t>To live and grow, what do animals need to get from their environment?</a:t>
            </a:r>
            <a:endParaRPr lang="en-US" sz="3200" dirty="0">
              <a:latin typeface="Calibri" pitchFamily="34" charset="0"/>
              <a:cs typeface="Arial" pitchFamily="34" charset="0"/>
            </a:endParaRP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61075" y="2590800"/>
            <a:ext cx="4596926" cy="3733800"/>
          </a:xfrm>
        </p:spPr>
      </p:pic>
      <p:sp>
        <p:nvSpPr>
          <p:cNvPr id="9" name="Rectangle 8"/>
          <p:cNvSpPr/>
          <p:nvPr/>
        </p:nvSpPr>
        <p:spPr>
          <a:xfrm>
            <a:off x="4191000" y="6324600"/>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873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990600"/>
          </a:xfrm>
        </p:spPr>
        <p:txBody>
          <a:bodyPr>
            <a:normAutofit/>
          </a:bodyPr>
          <a:lstStyle/>
          <a:p>
            <a:pPr lvl="0"/>
            <a:r>
              <a:rPr lang="en-US" dirty="0"/>
              <a:t>A Praying Mantis: Looking for Food</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57400" y="1763657"/>
            <a:ext cx="4953000" cy="4550994"/>
          </a:xfrm>
        </p:spPr>
      </p:pic>
      <p:sp>
        <p:nvSpPr>
          <p:cNvPr id="6" name="Rectangle 5">
            <a:extLst>
              <a:ext uri="{FF2B5EF4-FFF2-40B4-BE49-F238E27FC236}">
                <a16:creationId xmlns:a16="http://schemas.microsoft.com/office/drawing/2014/main" id="{89FC6990-38F8-4288-8443-FA8F75AA47E5}"/>
              </a:ext>
            </a:extLst>
          </p:cNvPr>
          <p:cNvSpPr/>
          <p:nvPr/>
        </p:nvSpPr>
        <p:spPr>
          <a:xfrm>
            <a:off x="4572000" y="6324600"/>
            <a:ext cx="255711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Gunjan</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Pandey</a:t>
            </a:r>
            <a:r>
              <a:rPr lang="en-US" sz="800" dirty="0">
                <a:latin typeface="Calibri" panose="020F0502020204030204" pitchFamily="34" charset="0"/>
                <a:cs typeface="Calibri" panose="020F0502020204030204" pitchFamily="34" charset="0"/>
              </a:rPr>
              <a:t>/Wikimedia Commons </a:t>
            </a:r>
          </a:p>
        </p:txBody>
      </p:sp>
    </p:spTree>
    <p:extLst>
      <p:ext uri="{BB962C8B-B14F-4D97-AF65-F5344CB8AC3E}">
        <p14:creationId xmlns:p14="http://schemas.microsoft.com/office/powerpoint/2010/main" val="278634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A Praying Mantis: Catching Food</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43200" y="1600200"/>
            <a:ext cx="3657600" cy="4876800"/>
          </a:xfrm>
        </p:spPr>
      </p:pic>
      <p:sp>
        <p:nvSpPr>
          <p:cNvPr id="6" name="TextBox 5"/>
          <p:cNvSpPr txBox="1"/>
          <p:nvPr/>
        </p:nvSpPr>
        <p:spPr>
          <a:xfrm>
            <a:off x="3124200" y="6480858"/>
            <a:ext cx="32766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Photograph by Paul White/Wikimedia Commons</a:t>
            </a:r>
          </a:p>
        </p:txBody>
      </p:sp>
    </p:spTree>
    <p:extLst>
      <p:ext uri="{BB962C8B-B14F-4D97-AF65-F5344CB8AC3E}">
        <p14:creationId xmlns:p14="http://schemas.microsoft.com/office/powerpoint/2010/main" val="261080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Review: Environments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What is an environment? </a:t>
            </a:r>
          </a:p>
          <a:p>
            <a:pPr marL="365760" indent="-365760">
              <a:spcBef>
                <a:spcPts val="1200"/>
              </a:spcBef>
            </a:pPr>
            <a:r>
              <a:rPr lang="en-US" sz="3200" dirty="0"/>
              <a:t>Why do living things need an environment? </a:t>
            </a:r>
          </a:p>
        </p:txBody>
      </p:sp>
    </p:spTree>
    <p:extLst>
      <p:ext uri="{BB962C8B-B14F-4D97-AF65-F5344CB8AC3E}">
        <p14:creationId xmlns:p14="http://schemas.microsoft.com/office/powerpoint/2010/main" val="190269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Praying Mantises Eating Their Food</a:t>
            </a:r>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0" y="1543050"/>
            <a:ext cx="3063631" cy="4876800"/>
          </a:xfrm>
          <a:prstGeom prst="rect">
            <a:avLst/>
          </a:prstGeom>
        </p:spPr>
      </p:pic>
      <p:sp>
        <p:nvSpPr>
          <p:cNvPr id="7" name="Text Box 2">
            <a:extLst>
              <a:ext uri="{FF2B5EF4-FFF2-40B4-BE49-F238E27FC236}">
                <a16:creationId xmlns:a16="http://schemas.microsoft.com/office/drawing/2014/main" id="{29A4D246-6683-49D7-9F2F-93823CE6284F}"/>
              </a:ext>
            </a:extLst>
          </p:cNvPr>
          <p:cNvSpPr txBox="1">
            <a:spLocks noChangeArrowheads="1"/>
          </p:cNvSpPr>
          <p:nvPr/>
        </p:nvSpPr>
        <p:spPr bwMode="auto">
          <a:xfrm>
            <a:off x="5531184" y="5312697"/>
            <a:ext cx="3291840" cy="218265"/>
          </a:xfrm>
          <a:prstGeom prst="rect">
            <a:avLst/>
          </a:prstGeom>
          <a:no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800"/>
              </a:spcAft>
            </a:pPr>
            <a:r>
              <a:rPr lang="fr-CA" sz="800" dirty="0">
                <a:effectLst/>
                <a:latin typeface="Calibri" panose="020F0502020204030204" pitchFamily="34" charset="0"/>
                <a:ea typeface="Calibri" panose="020F0502020204030204" pitchFamily="34" charset="0"/>
                <a:cs typeface="Times New Roman" panose="02020603050405020304" pitchFamily="18" charset="0"/>
              </a:rPr>
              <a:t>Photo courtesy of Pixabay.com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664618"/>
            <a:ext cx="4708224" cy="2633663"/>
          </a:xfrm>
          <a:prstGeom prst="rect">
            <a:avLst/>
          </a:prstGeom>
        </p:spPr>
      </p:pic>
      <p:sp>
        <p:nvSpPr>
          <p:cNvPr id="8" name="Rectangle 7">
            <a:extLst>
              <a:ext uri="{FF2B5EF4-FFF2-40B4-BE49-F238E27FC236}">
                <a16:creationId xmlns:a16="http://schemas.microsoft.com/office/drawing/2014/main" id="{89FC6990-38F8-4288-8443-FA8F75AA47E5}"/>
              </a:ext>
            </a:extLst>
          </p:cNvPr>
          <p:cNvSpPr/>
          <p:nvPr/>
        </p:nvSpPr>
        <p:spPr>
          <a:xfrm>
            <a:off x="1606754" y="6419850"/>
            <a:ext cx="2218877"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Avenue/Wikimedia Commons</a:t>
            </a:r>
          </a:p>
        </p:txBody>
      </p:sp>
    </p:spTree>
    <p:extLst>
      <p:ext uri="{BB962C8B-B14F-4D97-AF65-F5344CB8AC3E}">
        <p14:creationId xmlns:p14="http://schemas.microsoft.com/office/powerpoint/2010/main" val="48721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990600"/>
          </a:xfrm>
        </p:spPr>
        <p:txBody>
          <a:bodyPr>
            <a:noAutofit/>
          </a:bodyPr>
          <a:lstStyle/>
          <a:p>
            <a:r>
              <a:rPr lang="en-US" dirty="0">
                <a:solidFill>
                  <a:srgbClr val="D2533C"/>
                </a:solidFill>
              </a:rPr>
              <a:t>What Body Parts Does the Praying Mantis Use to Get Its Food?</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47800" y="1981200"/>
            <a:ext cx="6248400" cy="4037324"/>
          </a:xfrm>
        </p:spPr>
      </p:pic>
      <p:sp>
        <p:nvSpPr>
          <p:cNvPr id="6" name="Rectangle 5">
            <a:extLst>
              <a:ext uri="{FF2B5EF4-FFF2-40B4-BE49-F238E27FC236}">
                <a16:creationId xmlns:a16="http://schemas.microsoft.com/office/drawing/2014/main" id="{89FC6990-38F8-4288-8443-FA8F75AA47E5}"/>
              </a:ext>
            </a:extLst>
          </p:cNvPr>
          <p:cNvSpPr/>
          <p:nvPr/>
        </p:nvSpPr>
        <p:spPr>
          <a:xfrm>
            <a:off x="5715000" y="6019800"/>
            <a:ext cx="1877437"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a:t>
            </a:r>
            <a:r>
              <a:rPr lang="en-US" sz="800" dirty="0" err="1">
                <a:latin typeface="Calibri" panose="020F0502020204030204" pitchFamily="34" charset="0"/>
                <a:cs typeface="Calibri" panose="020F0502020204030204" pitchFamily="34" charset="0"/>
              </a:rPr>
              <a:t>Ineuw</a:t>
            </a:r>
            <a:r>
              <a:rPr lang="en-US" sz="800" dirty="0">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58396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90CA052-9F42-45D1-BD10-BD55293E46CC}"/>
              </a:ext>
            </a:extLst>
          </p:cNvPr>
          <p:cNvGrpSpPr/>
          <p:nvPr/>
        </p:nvGrpSpPr>
        <p:grpSpPr>
          <a:xfrm>
            <a:off x="1321593" y="1524000"/>
            <a:ext cx="6538913" cy="4961371"/>
            <a:chOff x="1321593" y="1524000"/>
            <a:chExt cx="6538913" cy="4961371"/>
          </a:xfrm>
        </p:grpSpPr>
        <p:pic>
          <p:nvPicPr>
            <p:cNvPr id="5" name="Picture 4">
              <a:extLst>
                <a:ext uri="{FF2B5EF4-FFF2-40B4-BE49-F238E27FC236}">
                  <a16:creationId xmlns:a16="http://schemas.microsoft.com/office/drawing/2014/main" id="{5CB1DB52-35FB-43DA-AEB0-34C834BFB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1593" y="1524000"/>
              <a:ext cx="6538913" cy="4961371"/>
            </a:xfrm>
            <a:prstGeom prst="rect">
              <a:avLst/>
            </a:prstGeom>
          </p:spPr>
        </p:pic>
        <p:sp>
          <p:nvSpPr>
            <p:cNvPr id="3" name="TextBox 2">
              <a:extLst>
                <a:ext uri="{FF2B5EF4-FFF2-40B4-BE49-F238E27FC236}">
                  <a16:creationId xmlns:a16="http://schemas.microsoft.com/office/drawing/2014/main" id="{72F7936A-25F9-439F-A4A8-2D83AEE99261}"/>
                </a:ext>
              </a:extLst>
            </p:cNvPr>
            <p:cNvSpPr txBox="1"/>
            <p:nvPr/>
          </p:nvSpPr>
          <p:spPr>
            <a:xfrm>
              <a:off x="4455484" y="5726668"/>
              <a:ext cx="1281120" cy="400110"/>
            </a:xfrm>
            <a:prstGeom prst="rect">
              <a:avLst/>
            </a:prstGeom>
            <a:solidFill>
              <a:schemeClr val="bg1"/>
            </a:solidFill>
            <a:ln>
              <a:solidFill>
                <a:schemeClr val="tx1"/>
              </a:solidFill>
            </a:ln>
          </p:spPr>
          <p:txBody>
            <a:bodyPr wrap="square" rtlCol="0">
              <a:spAutoFit/>
            </a:bodyPr>
            <a:lstStyle/>
            <a:p>
              <a:pPr algn="ctr"/>
              <a:r>
                <a:rPr lang="en-US" sz="2000" dirty="0"/>
                <a:t>Air Holes</a:t>
              </a:r>
            </a:p>
          </p:txBody>
        </p:sp>
      </p:grpSp>
      <p:sp>
        <p:nvSpPr>
          <p:cNvPr id="2" name="Title 1"/>
          <p:cNvSpPr>
            <a:spLocks noGrp="1"/>
          </p:cNvSpPr>
          <p:nvPr>
            <p:ph type="title"/>
          </p:nvPr>
        </p:nvSpPr>
        <p:spPr>
          <a:xfrm>
            <a:off x="685800" y="533400"/>
            <a:ext cx="7943850" cy="990600"/>
          </a:xfrm>
        </p:spPr>
        <p:txBody>
          <a:bodyPr>
            <a:noAutofit/>
          </a:bodyPr>
          <a:lstStyle/>
          <a:p>
            <a:pPr lvl="0"/>
            <a:r>
              <a:rPr lang="en-US" dirty="0"/>
              <a:t>How Does a Praying Mantis Breathe?</a:t>
            </a:r>
          </a:p>
        </p:txBody>
      </p:sp>
      <p:sp>
        <p:nvSpPr>
          <p:cNvPr id="4" name="Rectangle 3">
            <a:extLst>
              <a:ext uri="{FF2B5EF4-FFF2-40B4-BE49-F238E27FC236}">
                <a16:creationId xmlns:a16="http://schemas.microsoft.com/office/drawing/2014/main" id="{89FC6990-38F8-4288-8443-FA8F75AA47E5}"/>
              </a:ext>
            </a:extLst>
          </p:cNvPr>
          <p:cNvSpPr/>
          <p:nvPr/>
        </p:nvSpPr>
        <p:spPr>
          <a:xfrm>
            <a:off x="5967498" y="6019800"/>
            <a:ext cx="128112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Abcteach.com</a:t>
            </a:r>
          </a:p>
        </p:txBody>
      </p:sp>
    </p:spTree>
    <p:extLst>
      <p:ext uri="{BB962C8B-B14F-4D97-AF65-F5344CB8AC3E}">
        <p14:creationId xmlns:p14="http://schemas.microsoft.com/office/powerpoint/2010/main" val="183776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pPr lvl="0"/>
            <a:r>
              <a:rPr lang="en-US" dirty="0"/>
              <a:t>A Praying Mantis Drinking Water</a:t>
            </a:r>
          </a:p>
        </p:txBody>
      </p:sp>
      <p:sp>
        <p:nvSpPr>
          <p:cNvPr id="3" name="Content Placeholder 2"/>
          <p:cNvSpPr>
            <a:spLocks noGrp="1"/>
          </p:cNvSpPr>
          <p:nvPr>
            <p:ph idx="1"/>
          </p:nvPr>
        </p:nvSpPr>
        <p:spPr/>
        <p:txBody>
          <a:bodyPr/>
          <a:lstStyle/>
          <a:p>
            <a:pPr marL="0" indent="0">
              <a:buNone/>
            </a:pPr>
            <a:endParaRPr lang="en-US" sz="2800" u="sng" dirty="0"/>
          </a:p>
          <a:p>
            <a:pPr marL="0" indent="0">
              <a:buNone/>
            </a:pPr>
            <a:endParaRPr lang="en-US" sz="2800" dirty="0"/>
          </a:p>
          <a:p>
            <a:pPr marL="0" indent="0">
              <a:buNone/>
            </a:pPr>
            <a:endParaRPr lang="en-US" dirty="0"/>
          </a:p>
        </p:txBody>
      </p:sp>
      <p:pic>
        <p:nvPicPr>
          <p:cNvPr id="4" name="Content Placeholder 3"/>
          <p:cNvPicPr>
            <a:picLocks noChangeAspect="1"/>
          </p:cNvPicPr>
          <p:nvPr/>
        </p:nvPicPr>
        <p:blipFill>
          <a:blip r:embed="rId3" cstate="print"/>
          <a:stretch>
            <a:fillRect/>
          </a:stretch>
        </p:blipFill>
        <p:spPr bwMode="auto">
          <a:xfrm>
            <a:off x="685800" y="1600200"/>
            <a:ext cx="78486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13AE70E-2723-4AAD-BD28-8611A3F8D7BD}"/>
              </a:ext>
            </a:extLst>
          </p:cNvPr>
          <p:cNvSpPr/>
          <p:nvPr/>
        </p:nvSpPr>
        <p:spPr>
          <a:xfrm>
            <a:off x="6733907" y="6254978"/>
            <a:ext cx="1800493"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used with permission from BSCS</a:t>
            </a:r>
          </a:p>
        </p:txBody>
      </p:sp>
    </p:spTree>
    <p:extLst>
      <p:ext uri="{BB962C8B-B14F-4D97-AF65-F5344CB8AC3E}">
        <p14:creationId xmlns:p14="http://schemas.microsoft.com/office/powerpoint/2010/main" val="39059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1371600"/>
            <a:ext cx="5867400" cy="522149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0" y="3200400"/>
            <a:ext cx="1789322" cy="1337997"/>
          </a:xfrm>
          <a:prstGeom prst="rect">
            <a:avLst/>
          </a:prstGeom>
        </p:spPr>
      </p:pic>
      <p:sp>
        <p:nvSpPr>
          <p:cNvPr id="5" name="Rectangle 4"/>
          <p:cNvSpPr/>
          <p:nvPr/>
        </p:nvSpPr>
        <p:spPr>
          <a:xfrm>
            <a:off x="3856512" y="4522517"/>
            <a:ext cx="1696298" cy="292388"/>
          </a:xfrm>
          <a:prstGeom prst="rect">
            <a:avLst/>
          </a:prstGeom>
        </p:spPr>
        <p:txBody>
          <a:bodyPr wrap="none">
            <a:spAutoFit/>
          </a:bodyPr>
          <a:lstStyle/>
          <a:p>
            <a:r>
              <a:rPr lang="en-US" sz="5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
        <p:nvSpPr>
          <p:cNvPr id="6" name="TextBox 5"/>
          <p:cNvSpPr txBox="1"/>
          <p:nvPr/>
        </p:nvSpPr>
        <p:spPr>
          <a:xfrm>
            <a:off x="762000" y="533400"/>
            <a:ext cx="6705600" cy="707886"/>
          </a:xfrm>
          <a:prstGeom prst="rect">
            <a:avLst/>
          </a:prstGeom>
          <a:noFill/>
        </p:spPr>
        <p:txBody>
          <a:bodyPr wrap="square" rtlCol="0">
            <a:spAutoFit/>
          </a:bodyPr>
          <a:lstStyle/>
          <a:p>
            <a:r>
              <a:rPr lang="en-US" sz="4000" dirty="0">
                <a:solidFill>
                  <a:schemeClr val="tx2"/>
                </a:solidFill>
                <a:latin typeface="Calibri" pitchFamily="34" charset="0"/>
              </a:rPr>
              <a:t>Our Praying-Mantis Circle Map</a:t>
            </a:r>
          </a:p>
        </p:txBody>
      </p:sp>
    </p:spTree>
    <p:extLst>
      <p:ext uri="{BB962C8B-B14F-4D97-AF65-F5344CB8AC3E}">
        <p14:creationId xmlns:p14="http://schemas.microsoft.com/office/powerpoint/2010/main" val="279944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Our Focus Question</a:t>
            </a:r>
          </a:p>
        </p:txBody>
      </p:sp>
      <p:sp>
        <p:nvSpPr>
          <p:cNvPr id="4" name="Rectangle 3"/>
          <p:cNvSpPr/>
          <p:nvPr/>
        </p:nvSpPr>
        <p:spPr>
          <a:xfrm>
            <a:off x="685800" y="1295400"/>
            <a:ext cx="7486649" cy="1077218"/>
          </a:xfrm>
          <a:prstGeom prst="rect">
            <a:avLst/>
          </a:prstGeom>
        </p:spPr>
        <p:txBody>
          <a:bodyPr wrap="square">
            <a:spAutoFit/>
          </a:bodyPr>
          <a:lstStyle/>
          <a:p>
            <a:r>
              <a:rPr lang="en-US" sz="3200" dirty="0">
                <a:latin typeface="Calibri" pitchFamily="34" charset="0"/>
                <a:ea typeface="Times New Roman" panose="02020603050405020304" pitchFamily="18" charset="0"/>
                <a:cs typeface="Arial" pitchFamily="34" charset="0"/>
              </a:rPr>
              <a:t>To live and grow, what do animals need to get from their environment?</a:t>
            </a:r>
            <a:endParaRPr lang="en-US" sz="3200" dirty="0">
              <a:latin typeface="Calibri" pitchFamily="34" charset="0"/>
              <a:cs typeface="Arial" pitchFamily="34" charset="0"/>
            </a:endParaRP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61075" y="2590800"/>
            <a:ext cx="4596926" cy="3733800"/>
          </a:xfrm>
        </p:spPr>
      </p:pic>
      <p:sp>
        <p:nvSpPr>
          <p:cNvPr id="9" name="Rectangle 8"/>
          <p:cNvSpPr/>
          <p:nvPr/>
        </p:nvSpPr>
        <p:spPr>
          <a:xfrm>
            <a:off x="4191000" y="6324600"/>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873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Let’s Compare Our Circle Maps!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752600"/>
            <a:ext cx="3505200" cy="32002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048000"/>
            <a:ext cx="3421886" cy="3124200"/>
          </a:xfrm>
          <a:prstGeom prst="rect">
            <a:avLst/>
          </a:prstGeom>
        </p:spPr>
      </p:pic>
    </p:spTree>
    <p:extLst>
      <p:ext uri="{BB962C8B-B14F-4D97-AF65-F5344CB8AC3E}">
        <p14:creationId xmlns:p14="http://schemas.microsoft.com/office/powerpoint/2010/main" val="1813632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81950" cy="838200"/>
          </a:xfrm>
        </p:spPr>
        <p:txBody>
          <a:bodyPr>
            <a:normAutofit/>
          </a:bodyPr>
          <a:lstStyle/>
          <a:p>
            <a:r>
              <a:rPr lang="en-US" dirty="0"/>
              <a:t>What Do Animals Need?</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Both the lion and the praying mantis need </a:t>
            </a:r>
            <a:br>
              <a:rPr lang="en-US" sz="3200" dirty="0"/>
            </a:br>
            <a:r>
              <a:rPr lang="en-US" sz="3200" b="1" dirty="0"/>
              <a:t>three things </a:t>
            </a:r>
            <a:r>
              <a:rPr lang="en-US" sz="3200" dirty="0"/>
              <a:t>from their environment to live and grow</a:t>
            </a:r>
          </a:p>
          <a:p>
            <a:pPr marL="731520" indent="-365760">
              <a:spcBef>
                <a:spcPts val="2400"/>
              </a:spcBef>
            </a:pPr>
            <a:r>
              <a:rPr lang="en-US" sz="3200" dirty="0"/>
              <a:t>What are those three things?</a:t>
            </a:r>
          </a:p>
          <a:p>
            <a:pPr>
              <a:buNone/>
            </a:pPr>
            <a:endParaRPr lang="en-US" dirty="0"/>
          </a:p>
        </p:txBody>
      </p:sp>
    </p:spTree>
    <p:extLst>
      <p:ext uri="{BB962C8B-B14F-4D97-AF65-F5344CB8AC3E}">
        <p14:creationId xmlns:p14="http://schemas.microsoft.com/office/powerpoint/2010/main" val="1859536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Let’s Summarize!</a:t>
            </a:r>
          </a:p>
        </p:txBody>
      </p:sp>
      <p:sp>
        <p:nvSpPr>
          <p:cNvPr id="4" name="Rectangle 3"/>
          <p:cNvSpPr/>
          <p:nvPr/>
        </p:nvSpPr>
        <p:spPr>
          <a:xfrm>
            <a:off x="685800" y="1295400"/>
            <a:ext cx="7848600" cy="5247590"/>
          </a:xfrm>
          <a:prstGeom prst="rect">
            <a:avLst/>
          </a:prstGeom>
        </p:spPr>
        <p:txBody>
          <a:bodyPr wrap="square">
            <a:spAutoFit/>
          </a:bodyPr>
          <a:lstStyle/>
          <a:p>
            <a:r>
              <a:rPr lang="en-US" sz="3000" b="1" dirty="0">
                <a:latin typeface="Calibri" pitchFamily="34" charset="0"/>
                <a:ea typeface="Times New Roman" panose="02020603050405020304" pitchFamily="18" charset="0"/>
                <a:cs typeface="Arial" pitchFamily="34" charset="0"/>
              </a:rPr>
              <a:t>Our focus question: </a:t>
            </a:r>
            <a:r>
              <a:rPr lang="en-US" sz="3000" i="1" dirty="0">
                <a:latin typeface="Calibri" pitchFamily="34" charset="0"/>
                <a:ea typeface="Times New Roman" panose="02020603050405020304" pitchFamily="18" charset="0"/>
                <a:cs typeface="Arial" pitchFamily="34" charset="0"/>
              </a:rPr>
              <a:t>To live and grow, what do animals need to get from their environment?</a:t>
            </a:r>
          </a:p>
          <a:p>
            <a:pPr marL="365760" indent="-365760">
              <a:spcBef>
                <a:spcPts val="2400"/>
              </a:spcBef>
              <a:buClr>
                <a:schemeClr val="bg1">
                  <a:lumMod val="65000"/>
                </a:schemeClr>
              </a:buClr>
              <a:buFont typeface="Arial" pitchFamily="34" charset="0"/>
              <a:buChar char="•"/>
            </a:pPr>
            <a:r>
              <a:rPr lang="en-US" sz="3000" dirty="0">
                <a:latin typeface="Calibri" pitchFamily="34" charset="0"/>
                <a:cs typeface="Arial" pitchFamily="34" charset="0"/>
              </a:rPr>
              <a:t>Answer this question in your science notebook. Use this sentence starter:</a:t>
            </a:r>
          </a:p>
          <a:p>
            <a:pPr marL="731520">
              <a:spcBef>
                <a:spcPts val="1200"/>
              </a:spcBef>
            </a:pPr>
            <a:r>
              <a:rPr lang="en-US" sz="3000" i="1" dirty="0">
                <a:latin typeface="Calibri" pitchFamily="34" charset="0"/>
                <a:cs typeface="Arial" pitchFamily="34" charset="0"/>
              </a:rPr>
              <a:t>To live and grow, animals need to get</a:t>
            </a:r>
          </a:p>
          <a:p>
            <a:pPr marL="731520">
              <a:spcBef>
                <a:spcPts val="1200"/>
              </a:spcBef>
            </a:pPr>
            <a:r>
              <a:rPr lang="en-US" sz="3000" i="1" dirty="0">
                <a:latin typeface="Calibri" pitchFamily="34" charset="0"/>
                <a:cs typeface="Arial" pitchFamily="34" charset="0"/>
              </a:rPr>
              <a:t>________, _______, and _______ from</a:t>
            </a:r>
          </a:p>
          <a:p>
            <a:pPr marL="731520">
              <a:spcBef>
                <a:spcPts val="1200"/>
              </a:spcBef>
            </a:pPr>
            <a:r>
              <a:rPr lang="en-US" sz="3000" i="1" dirty="0">
                <a:latin typeface="Calibri" pitchFamily="34" charset="0"/>
                <a:cs typeface="Arial" pitchFamily="34" charset="0"/>
              </a:rPr>
              <a:t>their environment.</a:t>
            </a:r>
          </a:p>
          <a:p>
            <a:pPr marL="365760" indent="-365760">
              <a:spcBef>
                <a:spcPts val="1800"/>
              </a:spcBef>
              <a:buClr>
                <a:schemeClr val="bg1">
                  <a:lumMod val="65000"/>
                </a:schemeClr>
              </a:buClr>
              <a:buFont typeface="Arial" pitchFamily="34" charset="0"/>
              <a:buChar char="•"/>
            </a:pPr>
            <a:r>
              <a:rPr lang="en-US" sz="3000" dirty="0">
                <a:latin typeface="Calibri" pitchFamily="34" charset="0"/>
                <a:cs typeface="Arial" pitchFamily="34" charset="0"/>
              </a:rPr>
              <a:t>Draw a picture showing </a:t>
            </a:r>
            <a:r>
              <a:rPr lang="en-US" sz="3000">
                <a:latin typeface="Calibri" pitchFamily="34" charset="0"/>
                <a:cs typeface="Arial" pitchFamily="34" charset="0"/>
              </a:rPr>
              <a:t>the three </a:t>
            </a:r>
            <a:r>
              <a:rPr lang="en-US" sz="3000" dirty="0">
                <a:latin typeface="Calibri" pitchFamily="34" charset="0"/>
                <a:cs typeface="Arial" pitchFamily="34" charset="0"/>
              </a:rPr>
              <a:t>things animals need to get from their environment.</a:t>
            </a:r>
          </a:p>
        </p:txBody>
      </p:sp>
    </p:spTree>
    <p:extLst>
      <p:ext uri="{BB962C8B-B14F-4D97-AF65-F5344CB8AC3E}">
        <p14:creationId xmlns:p14="http://schemas.microsoft.com/office/powerpoint/2010/main" val="350873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81950" cy="838200"/>
          </a:xfrm>
        </p:spPr>
        <p:txBody>
          <a:bodyPr>
            <a:normAutofit/>
          </a:bodyPr>
          <a:lstStyle/>
          <a:p>
            <a:r>
              <a:rPr lang="en-US" dirty="0"/>
              <a:t>What Do We Need?</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Do </a:t>
            </a:r>
            <a:r>
              <a:rPr lang="en-US" sz="3200" b="1" dirty="0"/>
              <a:t>we</a:t>
            </a:r>
            <a:r>
              <a:rPr lang="en-US" sz="3200" dirty="0"/>
              <a:t> need to get food, water, and air from our environment to live and grow?</a:t>
            </a:r>
          </a:p>
          <a:p>
            <a:pPr marL="0" indent="0">
              <a:spcBef>
                <a:spcPts val="2400"/>
              </a:spcBef>
              <a:buNone/>
            </a:pPr>
            <a:r>
              <a:rPr lang="en-US" sz="3200" dirty="0"/>
              <a:t>How do we get these things?</a:t>
            </a:r>
          </a:p>
          <a:p>
            <a:pPr>
              <a:buNone/>
            </a:pPr>
            <a:endParaRPr lang="en-US" dirty="0"/>
          </a:p>
        </p:txBody>
      </p:sp>
    </p:spTree>
    <p:extLst>
      <p:ext uri="{BB962C8B-B14F-4D97-AF65-F5344CB8AC3E}">
        <p14:creationId xmlns:p14="http://schemas.microsoft.com/office/powerpoint/2010/main" val="185953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Review: Environments</a:t>
            </a:r>
          </a:p>
        </p:txBody>
      </p:sp>
      <p:sp>
        <p:nvSpPr>
          <p:cNvPr id="3" name="Content Placeholder 2"/>
          <p:cNvSpPr>
            <a:spLocks noGrp="1"/>
          </p:cNvSpPr>
          <p:nvPr>
            <p:ph idx="1"/>
          </p:nvPr>
        </p:nvSpPr>
        <p:spPr>
          <a:xfrm>
            <a:off x="762000" y="1600200"/>
            <a:ext cx="7772400" cy="4876800"/>
          </a:xfrm>
        </p:spPr>
        <p:txBody>
          <a:bodyPr/>
          <a:lstStyle/>
          <a:p>
            <a:pPr marL="0" indent="0">
              <a:buNone/>
            </a:pPr>
            <a:r>
              <a:rPr lang="en-US" sz="3200" dirty="0"/>
              <a:t>An </a:t>
            </a:r>
            <a:r>
              <a:rPr lang="en-US" sz="3200" b="1" dirty="0"/>
              <a:t>environment</a:t>
            </a:r>
            <a:r>
              <a:rPr lang="en-US" sz="3200" dirty="0"/>
              <a:t> is a place where living things can get what they need to live and grow. There are both living and nonliving things in an environment.</a:t>
            </a:r>
          </a:p>
        </p:txBody>
      </p:sp>
    </p:spTree>
    <p:extLst>
      <p:ext uri="{BB962C8B-B14F-4D97-AF65-F5344CB8AC3E}">
        <p14:creationId xmlns:p14="http://schemas.microsoft.com/office/powerpoint/2010/main" val="122396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Next Time</a:t>
            </a:r>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09600" y="3962400"/>
            <a:ext cx="3641265" cy="2427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419600" y="3962400"/>
            <a:ext cx="4185508" cy="2434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9FC6990-38F8-4288-8443-FA8F75AA47E5}"/>
              </a:ext>
            </a:extLst>
          </p:cNvPr>
          <p:cNvSpPr/>
          <p:nvPr/>
        </p:nvSpPr>
        <p:spPr>
          <a:xfrm>
            <a:off x="6248400" y="6400800"/>
            <a:ext cx="2270173"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
        <p:nvSpPr>
          <p:cNvPr id="9" name="Rectangle 8">
            <a:extLst>
              <a:ext uri="{FF2B5EF4-FFF2-40B4-BE49-F238E27FC236}">
                <a16:creationId xmlns:a16="http://schemas.microsoft.com/office/drawing/2014/main" id="{89FC6990-38F8-4288-8443-FA8F75AA47E5}"/>
              </a:ext>
            </a:extLst>
          </p:cNvPr>
          <p:cNvSpPr/>
          <p:nvPr/>
        </p:nvSpPr>
        <p:spPr>
          <a:xfrm>
            <a:off x="1905000" y="64008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
        <p:nvSpPr>
          <p:cNvPr id="11" name="TextBox 10"/>
          <p:cNvSpPr txBox="1"/>
          <p:nvPr/>
        </p:nvSpPr>
        <p:spPr>
          <a:xfrm>
            <a:off x="685800" y="1295400"/>
            <a:ext cx="7543800" cy="2554545"/>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2900" dirty="0">
                <a:latin typeface="Calibri" pitchFamily="34" charset="0"/>
              </a:rPr>
              <a:t>What do the </a:t>
            </a:r>
            <a:r>
              <a:rPr lang="en-US" sz="2900" b="1" dirty="0">
                <a:latin typeface="Calibri" pitchFamily="34" charset="0"/>
              </a:rPr>
              <a:t>earthworms</a:t>
            </a:r>
            <a:r>
              <a:rPr lang="en-US" sz="2900" dirty="0">
                <a:latin typeface="Calibri" pitchFamily="34" charset="0"/>
              </a:rPr>
              <a:t> and </a:t>
            </a:r>
            <a:r>
              <a:rPr lang="en-US" sz="2900" b="1" dirty="0">
                <a:latin typeface="Calibri" pitchFamily="34" charset="0"/>
              </a:rPr>
              <a:t>ladybugs</a:t>
            </a:r>
            <a:r>
              <a:rPr lang="en-US" sz="2900" dirty="0">
                <a:latin typeface="Calibri" pitchFamily="34" charset="0"/>
              </a:rPr>
              <a:t> in our terrarium need to get from their environment to live and grow?</a:t>
            </a:r>
          </a:p>
          <a:p>
            <a:pPr marL="365760" indent="-365760">
              <a:spcBef>
                <a:spcPts val="1200"/>
              </a:spcBef>
              <a:buClr>
                <a:schemeClr val="bg1">
                  <a:lumMod val="65000"/>
                </a:schemeClr>
              </a:buClr>
              <a:buFont typeface="Arial" pitchFamily="34" charset="0"/>
              <a:buChar char="•"/>
            </a:pPr>
            <a:r>
              <a:rPr lang="en-US" sz="2900" dirty="0">
                <a:latin typeface="Calibri" pitchFamily="34" charset="0"/>
              </a:rPr>
              <a:t>Do they need the same things the lion and the praying mantis need?</a:t>
            </a:r>
          </a:p>
        </p:txBody>
      </p:sp>
    </p:spTree>
    <p:extLst>
      <p:ext uri="{BB962C8B-B14F-4D97-AF65-F5344CB8AC3E}">
        <p14:creationId xmlns:p14="http://schemas.microsoft.com/office/powerpoint/2010/main" val="64313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Today’s Focus Question</a:t>
            </a:r>
          </a:p>
        </p:txBody>
      </p:sp>
      <p:sp>
        <p:nvSpPr>
          <p:cNvPr id="4" name="Rectangle 3"/>
          <p:cNvSpPr/>
          <p:nvPr/>
        </p:nvSpPr>
        <p:spPr>
          <a:xfrm>
            <a:off x="685800" y="1295400"/>
            <a:ext cx="7486649" cy="1077218"/>
          </a:xfrm>
          <a:prstGeom prst="rect">
            <a:avLst/>
          </a:prstGeom>
        </p:spPr>
        <p:txBody>
          <a:bodyPr wrap="square">
            <a:spAutoFit/>
          </a:bodyPr>
          <a:lstStyle/>
          <a:p>
            <a:r>
              <a:rPr lang="en-US" sz="3200" dirty="0">
                <a:latin typeface="Calibri" pitchFamily="34" charset="0"/>
                <a:ea typeface="Times New Roman" panose="02020603050405020304" pitchFamily="18" charset="0"/>
                <a:cs typeface="Arial" pitchFamily="34" charset="0"/>
              </a:rPr>
              <a:t>To live and grow, what do animals need to get from their environment?</a:t>
            </a:r>
            <a:endParaRPr lang="en-US" sz="3200" dirty="0">
              <a:latin typeface="Calibri" pitchFamily="34" charset="0"/>
              <a:cs typeface="Arial" pitchFamily="34" charset="0"/>
            </a:endParaRP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61075" y="2590800"/>
            <a:ext cx="4596926" cy="3733800"/>
          </a:xfrm>
        </p:spPr>
      </p:pic>
      <p:sp>
        <p:nvSpPr>
          <p:cNvPr id="9" name="Rectangle 8"/>
          <p:cNvSpPr/>
          <p:nvPr/>
        </p:nvSpPr>
        <p:spPr>
          <a:xfrm>
            <a:off x="4191000" y="6324600"/>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873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r>
              <a:rPr lang="en-US" dirty="0"/>
              <a:t>What Do Animals Need?</a:t>
            </a:r>
          </a:p>
        </p:txBody>
      </p:sp>
      <p:sp>
        <p:nvSpPr>
          <p:cNvPr id="3" name="Content Placeholder 2"/>
          <p:cNvSpPr>
            <a:spLocks noGrp="1"/>
          </p:cNvSpPr>
          <p:nvPr>
            <p:ph idx="1"/>
          </p:nvPr>
        </p:nvSpPr>
        <p:spPr>
          <a:xfrm>
            <a:off x="685800" y="1600200"/>
            <a:ext cx="7924800" cy="4876800"/>
          </a:xfrm>
        </p:spPr>
        <p:txBody>
          <a:bodyPr/>
          <a:lstStyle/>
          <a:p>
            <a:pPr marL="365760" indent="-365760">
              <a:spcBef>
                <a:spcPts val="1200"/>
              </a:spcBef>
            </a:pPr>
            <a:r>
              <a:rPr lang="en-US" sz="3200" dirty="0"/>
              <a:t>In another lesson, we shared ideas about what plants and animals need. Then we listed these things on a circle map.</a:t>
            </a:r>
          </a:p>
          <a:p>
            <a:pPr marL="365760" indent="-365760">
              <a:spcBef>
                <a:spcPts val="1200"/>
              </a:spcBef>
            </a:pPr>
            <a:r>
              <a:rPr lang="en-US" sz="3200" dirty="0"/>
              <a:t>Look at our circle map.</a:t>
            </a:r>
          </a:p>
          <a:p>
            <a:pPr marL="365760" indent="-365760">
              <a:spcBef>
                <a:spcPts val="1200"/>
              </a:spcBef>
            </a:pPr>
            <a:r>
              <a:rPr lang="en-US" sz="3200" dirty="0"/>
              <a:t>What things on our map do </a:t>
            </a:r>
            <a:r>
              <a:rPr lang="en-US" sz="3200" b="1" dirty="0"/>
              <a:t>animals</a:t>
            </a:r>
            <a:r>
              <a:rPr lang="en-US" sz="3200" dirty="0"/>
              <a:t> need?</a:t>
            </a:r>
          </a:p>
        </p:txBody>
      </p:sp>
    </p:spTree>
    <p:extLst>
      <p:ext uri="{BB962C8B-B14F-4D97-AF65-F5344CB8AC3E}">
        <p14:creationId xmlns:p14="http://schemas.microsoft.com/office/powerpoint/2010/main" val="171230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8153400" cy="2438400"/>
          </a:xfrm>
        </p:spPr>
        <p:txBody>
          <a:bodyPr/>
          <a:lstStyle/>
          <a:p>
            <a:pPr marL="0" indent="0">
              <a:buNone/>
            </a:pPr>
            <a:r>
              <a:rPr lang="en-US" sz="3200" b="1" dirty="0"/>
              <a:t>My prediction:</a:t>
            </a:r>
          </a:p>
          <a:p>
            <a:pPr marL="731520" indent="0">
              <a:spcBef>
                <a:spcPts val="1200"/>
              </a:spcBef>
              <a:buNone/>
            </a:pPr>
            <a:r>
              <a:rPr lang="en-US" sz="3200" i="1" dirty="0"/>
              <a:t>I think the  praying mantis needs to </a:t>
            </a:r>
            <a:br>
              <a:rPr lang="en-US" sz="3200" i="1" dirty="0"/>
            </a:br>
            <a:r>
              <a:rPr lang="en-US" sz="3200" i="1" dirty="0"/>
              <a:t>get __________ from its environment </a:t>
            </a:r>
            <a:br>
              <a:rPr lang="en-US" sz="3200" i="1" dirty="0"/>
            </a:br>
            <a:r>
              <a:rPr lang="en-US" sz="3200" i="1" dirty="0"/>
              <a:t>to live and grow.</a:t>
            </a:r>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3810000"/>
            <a:ext cx="3490243" cy="2609528"/>
          </a:xfrm>
          <a:prstGeom prst="rect">
            <a:avLst/>
          </a:prstGeom>
        </p:spPr>
      </p:pic>
      <p:sp>
        <p:nvSpPr>
          <p:cNvPr id="29" name="Rectangle 28"/>
          <p:cNvSpPr/>
          <p:nvPr/>
        </p:nvSpPr>
        <p:spPr>
          <a:xfrm>
            <a:off x="685800" y="609600"/>
            <a:ext cx="7696200" cy="707886"/>
          </a:xfrm>
          <a:prstGeom prst="rect">
            <a:avLst/>
          </a:prstGeom>
        </p:spPr>
        <p:txBody>
          <a:bodyPr wrap="square">
            <a:spAutoFit/>
          </a:bodyPr>
          <a:lstStyle/>
          <a:p>
            <a:r>
              <a:rPr lang="en-US" sz="4000" spc="-100" dirty="0">
                <a:solidFill>
                  <a:schemeClr val="tx2"/>
                </a:solidFill>
                <a:latin typeface="Calibri" panose="020F0502020204030204" pitchFamily="34" charset="0"/>
                <a:ea typeface="+mj-ea"/>
                <a:cs typeface="+mj-cs"/>
              </a:rPr>
              <a:t>What Does the Praying Mantis Need?</a:t>
            </a:r>
          </a:p>
        </p:txBody>
      </p:sp>
      <p:sp>
        <p:nvSpPr>
          <p:cNvPr id="7" name="Rectangle 6"/>
          <p:cNvSpPr/>
          <p:nvPr/>
        </p:nvSpPr>
        <p:spPr>
          <a:xfrm>
            <a:off x="3733800" y="6400800"/>
            <a:ext cx="2637260" cy="338554"/>
          </a:xfrm>
          <a:prstGeom prst="rect">
            <a:avLst/>
          </a:prstGeom>
        </p:spPr>
        <p:txBody>
          <a:bodyPr wrap="squar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1334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Let’s Be Science Detectives!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1600200"/>
            <a:ext cx="3419995" cy="2751788"/>
          </a:xfrm>
        </p:spPr>
      </p:pic>
      <p:pic>
        <p:nvPicPr>
          <p:cNvPr id="8" name="Content Placeholder 7">
            <a:extLst>
              <a:ext uri="{FF2B5EF4-FFF2-40B4-BE49-F238E27FC236}">
                <a16:creationId xmlns:a16="http://schemas.microsoft.com/office/drawing/2014/main" id="{FDAFC0A2-968C-4BA6-8A65-F12B9A77F477}"/>
              </a:ext>
            </a:extLst>
          </p:cNvPr>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876800" y="2286000"/>
            <a:ext cx="3276600" cy="231348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9FC6990-38F8-4288-8443-FA8F75AA47E5}"/>
              </a:ext>
            </a:extLst>
          </p:cNvPr>
          <p:cNvSpPr/>
          <p:nvPr/>
        </p:nvSpPr>
        <p:spPr>
          <a:xfrm>
            <a:off x="3153022" y="4582872"/>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15" name="Rectangle 14"/>
          <p:cNvSpPr/>
          <p:nvPr/>
        </p:nvSpPr>
        <p:spPr>
          <a:xfrm>
            <a:off x="5486400" y="4572000"/>
            <a:ext cx="2637260"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Villartay/Wikimedia Commons</a:t>
            </a:r>
          </a:p>
          <a:p>
            <a:r>
              <a:rPr lang="en-US" sz="800" dirty="0">
                <a:latin typeface="Calibri" panose="020F0502020204030204" pitchFamily="34" charset="0"/>
                <a:cs typeface="Calibri" panose="020F0502020204030204" pitchFamily="34" charset="0"/>
              </a:rPr>
              <a:t> </a:t>
            </a:r>
          </a:p>
        </p:txBody>
      </p:sp>
      <p:sp>
        <p:nvSpPr>
          <p:cNvPr id="16" name="TextBox 15"/>
          <p:cNvSpPr txBox="1"/>
          <p:nvPr/>
        </p:nvSpPr>
        <p:spPr>
          <a:xfrm>
            <a:off x="685800" y="5029200"/>
            <a:ext cx="7696200" cy="1077218"/>
          </a:xfrm>
          <a:prstGeom prst="rect">
            <a:avLst/>
          </a:prstGeom>
          <a:noFill/>
        </p:spPr>
        <p:txBody>
          <a:bodyPr wrap="square" rtlCol="0">
            <a:spAutoFit/>
          </a:bodyPr>
          <a:lstStyle/>
          <a:p>
            <a:r>
              <a:rPr lang="en-US" sz="3200" dirty="0">
                <a:latin typeface="Calibri" pitchFamily="34" charset="0"/>
              </a:rPr>
              <a:t>Let’s find out what animals need to get from their environment to live and grow!</a:t>
            </a:r>
          </a:p>
        </p:txBody>
      </p:sp>
    </p:spTree>
    <p:extLst>
      <p:ext uri="{BB962C8B-B14F-4D97-AF65-F5344CB8AC3E}">
        <p14:creationId xmlns:p14="http://schemas.microsoft.com/office/powerpoint/2010/main" val="322876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What Kind of Animal Is This?</a:t>
            </a:r>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99942" y="1807270"/>
            <a:ext cx="5944115" cy="4462659"/>
          </a:xfrm>
          <a:prstGeom prst="rect">
            <a:avLst/>
          </a:prstGeom>
          <a:noFill/>
        </p:spPr>
      </p:pic>
      <p:sp>
        <p:nvSpPr>
          <p:cNvPr id="5" name="Rectangle 4">
            <a:extLst>
              <a:ext uri="{FF2B5EF4-FFF2-40B4-BE49-F238E27FC236}">
                <a16:creationId xmlns:a16="http://schemas.microsoft.com/office/drawing/2014/main" id="{89FC6990-38F8-4288-8443-FA8F75AA47E5}"/>
              </a:ext>
            </a:extLst>
          </p:cNvPr>
          <p:cNvSpPr/>
          <p:nvPr/>
        </p:nvSpPr>
        <p:spPr>
          <a:xfrm>
            <a:off x="5257800" y="6214645"/>
            <a:ext cx="2374368"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Kevin Pluck/Wikimedia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3904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0" y="1143000"/>
            <a:ext cx="7772400" cy="5328941"/>
          </a:xfrm>
          <a:prstGeom prst="rect">
            <a:avLst/>
          </a:prstGeom>
        </p:spPr>
      </p:pic>
      <p:sp>
        <p:nvSpPr>
          <p:cNvPr id="5" name="TextBox 4">
            <a:extLst>
              <a:ext uri="{FF2B5EF4-FFF2-40B4-BE49-F238E27FC236}">
                <a16:creationId xmlns:a16="http://schemas.microsoft.com/office/drawing/2014/main" id="{875F4E82-13D5-4551-A0D7-28233C10102F}"/>
              </a:ext>
            </a:extLst>
          </p:cNvPr>
          <p:cNvSpPr txBox="1"/>
          <p:nvPr/>
        </p:nvSpPr>
        <p:spPr>
          <a:xfrm>
            <a:off x="5528364" y="6400800"/>
            <a:ext cx="3038011" cy="215444"/>
          </a:xfrm>
          <a:prstGeom prst="rect">
            <a:avLst/>
          </a:prstGeom>
          <a:noFill/>
        </p:spPr>
        <p:txBody>
          <a:bodyPr wrap="none" rtlCol="0">
            <a:spAutoFit/>
          </a:bodyPr>
          <a:lstStyle/>
          <a:p>
            <a:pPr algn="r"/>
            <a:r>
              <a:rPr lang="en-US" sz="800" dirty="0">
                <a:latin typeface="Calibri" panose="020F0502020204030204" pitchFamily="34" charset="0"/>
                <a:cs typeface="Calibri" panose="020F0502020204030204" pitchFamily="34" charset="0"/>
              </a:rPr>
              <a:t>Photo courtesy of Diamond Glacier Adventure/Wikimedia Commons</a:t>
            </a:r>
          </a:p>
        </p:txBody>
      </p:sp>
      <p:sp>
        <p:nvSpPr>
          <p:cNvPr id="6" name="Title 1"/>
          <p:cNvSpPr>
            <a:spLocks noGrp="1"/>
          </p:cNvSpPr>
          <p:nvPr>
            <p:ph type="title"/>
          </p:nvPr>
        </p:nvSpPr>
        <p:spPr>
          <a:xfrm>
            <a:off x="609600" y="381000"/>
            <a:ext cx="8077200" cy="990600"/>
          </a:xfrm>
        </p:spPr>
        <p:txBody>
          <a:bodyPr>
            <a:normAutofit/>
          </a:bodyPr>
          <a:lstStyle/>
          <a:p>
            <a:r>
              <a:rPr lang="en-US" dirty="0"/>
              <a:t>What Do Lions Need?</a:t>
            </a:r>
          </a:p>
        </p:txBody>
      </p:sp>
    </p:spTree>
    <p:extLst>
      <p:ext uri="{BB962C8B-B14F-4D97-AF65-F5344CB8AC3E}">
        <p14:creationId xmlns:p14="http://schemas.microsoft.com/office/powerpoint/2010/main" val="2443683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10463</TotalTime>
  <Words>1173</Words>
  <Application>Microsoft Office PowerPoint</Application>
  <PresentationFormat>On-screen Show (4:3)</PresentationFormat>
  <Paragraphs>147</Paragraphs>
  <Slides>30</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Clarity</vt:lpstr>
      <vt:lpstr>Plants and Animals Lesson 2a</vt:lpstr>
      <vt:lpstr>Review: Environments</vt:lpstr>
      <vt:lpstr>Review: Environments</vt:lpstr>
      <vt:lpstr>Today’s Focus Question</vt:lpstr>
      <vt:lpstr>What Do Animals Need?</vt:lpstr>
      <vt:lpstr>PowerPoint Presentation</vt:lpstr>
      <vt:lpstr>Let’s Be Science Detectives!</vt:lpstr>
      <vt:lpstr>What Kind of Animal Is This?</vt:lpstr>
      <vt:lpstr>What Do Lions Need?</vt:lpstr>
      <vt:lpstr>Our Lion Circle Map</vt:lpstr>
      <vt:lpstr>What Do Lions Need?</vt:lpstr>
      <vt:lpstr>What Do Lions Need?</vt:lpstr>
      <vt:lpstr>Let’s Investigate Praying Mantises!</vt:lpstr>
      <vt:lpstr>Let’s Investigate Praying Mantises!</vt:lpstr>
      <vt:lpstr>What Do Praying Mantises Need?</vt:lpstr>
      <vt:lpstr>Let’s Find Out More!</vt:lpstr>
      <vt:lpstr>Our Focus Question</vt:lpstr>
      <vt:lpstr>A Praying Mantis: Looking for Food</vt:lpstr>
      <vt:lpstr>A Praying Mantis: Catching Food</vt:lpstr>
      <vt:lpstr>Praying Mantises Eating Their Food</vt:lpstr>
      <vt:lpstr>What Body Parts Does the Praying Mantis Use to Get Its Food?</vt:lpstr>
      <vt:lpstr>How Does a Praying Mantis Breathe?</vt:lpstr>
      <vt:lpstr>A Praying Mantis Drinking Water</vt:lpstr>
      <vt:lpstr>PowerPoint Presentation</vt:lpstr>
      <vt:lpstr>Our Focus Question</vt:lpstr>
      <vt:lpstr>Let’s Compare Our Circle Maps!</vt:lpstr>
      <vt:lpstr>What Do Animals Need?</vt:lpstr>
      <vt:lpstr>Let’s Summarize!</vt:lpstr>
      <vt:lpstr>What Do We Need?</vt:lpstr>
      <vt:lpstr>Next Time</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334</cp:revision>
  <dcterms:created xsi:type="dcterms:W3CDTF">2014-06-10T18:20:14Z</dcterms:created>
  <dcterms:modified xsi:type="dcterms:W3CDTF">2020-01-06T18:59:33Z</dcterms:modified>
</cp:coreProperties>
</file>