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494" r:id="rId2"/>
    <p:sldId id="495" r:id="rId3"/>
    <p:sldId id="496" r:id="rId4"/>
    <p:sldId id="364" r:id="rId5"/>
    <p:sldId id="497" r:id="rId6"/>
    <p:sldId id="458" r:id="rId7"/>
    <p:sldId id="498" r:id="rId8"/>
    <p:sldId id="499" r:id="rId9"/>
    <p:sldId id="500" r:id="rId10"/>
    <p:sldId id="501" r:id="rId11"/>
    <p:sldId id="502" r:id="rId12"/>
    <p:sldId id="467" r:id="rId13"/>
    <p:sldId id="468" r:id="rId14"/>
    <p:sldId id="469" r:id="rId15"/>
    <p:sldId id="470" r:id="rId16"/>
    <p:sldId id="471" r:id="rId17"/>
    <p:sldId id="472" r:id="rId18"/>
    <p:sldId id="473" r:id="rId19"/>
    <p:sldId id="476" r:id="rId20"/>
    <p:sldId id="505" r:id="rId21"/>
    <p:sldId id="493" r:id="rId22"/>
    <p:sldId id="438" r:id="rId23"/>
    <p:sldId id="439" r:id="rId24"/>
    <p:sldId id="477" r:id="rId25"/>
    <p:sldId id="441" r:id="rId26"/>
    <p:sldId id="407" r:id="rId27"/>
    <p:sldId id="408" r:id="rId28"/>
    <p:sldId id="409" r:id="rId29"/>
    <p:sldId id="488" r:id="rId30"/>
    <p:sldId id="503" r:id="rId31"/>
    <p:sldId id="462" r:id="rId32"/>
    <p:sldId id="506" r:id="rId33"/>
    <p:sldId id="504" r:id="rId34"/>
    <p:sldId id="44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Luce" initials="SL" lastIdx="1" clrIdx="0"/>
  <p:cmAuthor id="1" name="Justine Newell" initials="JN" lastIdx="50" clrIdx="1"/>
  <p:cmAuthor id="2" name="Brooke Bourdélat-Parks" initials="B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4" autoAdjust="0"/>
  </p:normalViewPr>
  <p:slideViewPr>
    <p:cSldViewPr>
      <p:cViewPr varScale="1">
        <p:scale>
          <a:sx n="100" d="100"/>
          <a:sy n="100" d="100"/>
        </p:scale>
        <p:origin x="92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26BC3-45A4-49FC-AC59-8DB99E9BE45B}" type="datetimeFigureOut">
              <a:rPr lang="en-US" smtClean="0"/>
              <a:pPr/>
              <a:t>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2CAB7-1962-4001-869A-E2B8927D83DA}" type="slidenum">
              <a:rPr lang="en-US" smtClean="0"/>
              <a:pPr/>
              <a:t>‹#›</a:t>
            </a:fld>
            <a:endParaRPr lang="en-US"/>
          </a:p>
        </p:txBody>
      </p:sp>
    </p:spTree>
    <p:extLst>
      <p:ext uri="{BB962C8B-B14F-4D97-AF65-F5344CB8AC3E}">
        <p14:creationId xmlns:p14="http://schemas.microsoft.com/office/powerpoint/2010/main" val="349337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VC9rVp8uur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bFpblBf1df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83" indent="-285724" eaLnBrk="0" hangingPunct="0">
              <a:spcBef>
                <a:spcPct val="30000"/>
              </a:spcBef>
              <a:defRPr sz="1200">
                <a:solidFill>
                  <a:schemeClr val="tx1"/>
                </a:solidFill>
                <a:latin typeface="Arial" charset="0"/>
              </a:defRPr>
            </a:lvl2pPr>
            <a:lvl3pPr marL="1142898" indent="-228580" eaLnBrk="0" hangingPunct="0">
              <a:spcBef>
                <a:spcPct val="30000"/>
              </a:spcBef>
              <a:defRPr sz="1200">
                <a:solidFill>
                  <a:schemeClr val="tx1"/>
                </a:solidFill>
                <a:latin typeface="Arial" charset="0"/>
              </a:defRPr>
            </a:lvl3pPr>
            <a:lvl4pPr marL="1600057" indent="-228580" eaLnBrk="0" hangingPunct="0">
              <a:spcBef>
                <a:spcPct val="30000"/>
              </a:spcBef>
              <a:defRPr sz="1200">
                <a:solidFill>
                  <a:schemeClr val="tx1"/>
                </a:solidFill>
                <a:latin typeface="Arial" charset="0"/>
              </a:defRPr>
            </a:lvl4pPr>
            <a:lvl5pPr marL="2057217" indent="-228580" eaLnBrk="0" hangingPunct="0">
              <a:spcBef>
                <a:spcPct val="30000"/>
              </a:spcBef>
              <a:defRPr sz="1200">
                <a:solidFill>
                  <a:schemeClr val="tx1"/>
                </a:solidFill>
                <a:latin typeface="Arial" charset="0"/>
              </a:defRPr>
            </a:lvl5pPr>
            <a:lvl6pPr marL="2514376" indent="-228580" eaLnBrk="0" fontAlgn="base" hangingPunct="0">
              <a:spcBef>
                <a:spcPct val="30000"/>
              </a:spcBef>
              <a:spcAft>
                <a:spcPct val="0"/>
              </a:spcAft>
              <a:defRPr sz="1200">
                <a:solidFill>
                  <a:schemeClr val="tx1"/>
                </a:solidFill>
                <a:latin typeface="Arial" charset="0"/>
              </a:defRPr>
            </a:lvl6pPr>
            <a:lvl7pPr marL="2971535" indent="-228580" eaLnBrk="0" fontAlgn="base" hangingPunct="0">
              <a:spcBef>
                <a:spcPct val="30000"/>
              </a:spcBef>
              <a:spcAft>
                <a:spcPct val="0"/>
              </a:spcAft>
              <a:defRPr sz="1200">
                <a:solidFill>
                  <a:schemeClr val="tx1"/>
                </a:solidFill>
                <a:latin typeface="Arial" charset="0"/>
              </a:defRPr>
            </a:lvl7pPr>
            <a:lvl8pPr marL="3428695" indent="-228580" eaLnBrk="0" fontAlgn="base" hangingPunct="0">
              <a:spcBef>
                <a:spcPct val="30000"/>
              </a:spcBef>
              <a:spcAft>
                <a:spcPct val="0"/>
              </a:spcAft>
              <a:defRPr sz="1200">
                <a:solidFill>
                  <a:schemeClr val="tx1"/>
                </a:solidFill>
                <a:latin typeface="Arial" charset="0"/>
              </a:defRPr>
            </a:lvl8pPr>
            <a:lvl9pPr marL="3885854" indent="-22858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2613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240212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Ladybugs get their food by catching and eating smaller insects. Most often, they eat tiny insects called </a:t>
            </a:r>
            <a:r>
              <a:rPr lang="en-US" sz="1200" i="1" kern="1200" dirty="0">
                <a:solidFill>
                  <a:schemeClr val="tx1"/>
                </a:solidFill>
                <a:effectLst/>
                <a:latin typeface="+mn-lt"/>
                <a:ea typeface="+mn-ea"/>
                <a:cs typeface="+mn-cs"/>
              </a:rPr>
              <a:t>aphids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21177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Aphids destroy many garden plants by sucking the sap out of them. So gardeners are happy when ladybugs are around to eat up the aphids.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70753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Ladybugs don’t see very well, so they use their sense of small to find their food. A pair of antennae help a ladybug smell and feel its way around. Like praying mantises, ladybugs use their mouths to grasp, crush, and cut up the food they catch.</a:t>
            </a:r>
          </a:p>
          <a:p>
            <a:endParaRPr lang="en-US" sz="1200" kern="1200" dirty="0">
              <a:solidFill>
                <a:schemeClr val="tx1"/>
              </a:solidFill>
              <a:effectLst/>
              <a:latin typeface="+mn-lt"/>
              <a:ea typeface="+mn-ea"/>
              <a:cs typeface="+mn-cs"/>
            </a:endParaRPr>
          </a:p>
          <a:p>
            <a:pPr marL="137160" indent="-137160">
              <a:buFont typeface="Arial" pitchFamily="34" charset="0"/>
              <a:buChar char="•"/>
            </a:pPr>
            <a:r>
              <a:rPr lang="en-US" sz="1200" i="1" kern="1200" dirty="0">
                <a:solidFill>
                  <a:schemeClr val="tx1"/>
                </a:solidFill>
                <a:effectLst/>
                <a:latin typeface="+mn-lt"/>
                <a:ea typeface="+mn-ea"/>
                <a:cs typeface="+mn-cs"/>
              </a:rPr>
              <a:t>Can you find the ladybug’s antennae in this picture?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29460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a:solidFill>
                  <a:schemeClr val="tx1"/>
                </a:solidFill>
                <a:effectLst/>
                <a:latin typeface="+mn-lt"/>
                <a:ea typeface="+mn-ea"/>
                <a:cs typeface="+mn-cs"/>
              </a:rPr>
              <a:t>What body parts does a ladybug use to find and eat its food? [</a:t>
            </a:r>
            <a:r>
              <a:rPr lang="en-US" sz="1200" b="1" i="1" kern="1200" dirty="0">
                <a:solidFill>
                  <a:schemeClr val="tx1"/>
                </a:solidFill>
                <a:effectLst/>
                <a:latin typeface="+mn-lt"/>
                <a:ea typeface="+mn-ea"/>
                <a:cs typeface="+mn-cs"/>
              </a:rPr>
              <a:t>Answer:</a:t>
            </a:r>
            <a:r>
              <a:rPr lang="en-US" sz="1200" i="1" kern="1200" baseline="0" dirty="0">
                <a:solidFill>
                  <a:schemeClr val="tx1"/>
                </a:solidFill>
                <a:effectLst/>
                <a:latin typeface="+mn-lt"/>
                <a:ea typeface="+mn-ea"/>
                <a:cs typeface="+mn-cs"/>
              </a:rPr>
              <a:t> E</a:t>
            </a:r>
            <a:r>
              <a:rPr lang="en-US" sz="1200" i="1" kern="1200" dirty="0">
                <a:solidFill>
                  <a:schemeClr val="tx1"/>
                </a:solidFill>
                <a:effectLst/>
                <a:latin typeface="+mn-lt"/>
                <a:ea typeface="+mn-ea"/>
                <a:cs typeface="+mn-cs"/>
              </a:rPr>
              <a:t>yes and antennae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spot aphids, legs to crawl to their food, and a mouth to eat aphids.]</a:t>
            </a:r>
            <a:endParaRPr lang="en-US" i="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427047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Ladybugs need oxygen from the air to stay</a:t>
            </a:r>
            <a:r>
              <a:rPr lang="en-US" sz="1200" kern="1200" baseline="0" dirty="0">
                <a:solidFill>
                  <a:schemeClr val="tx1"/>
                </a:solidFill>
                <a:effectLst/>
                <a:latin typeface="+mn-lt"/>
                <a:ea typeface="+mn-ea"/>
                <a:cs typeface="+mn-cs"/>
              </a:rPr>
              <a:t> alive</a:t>
            </a:r>
            <a:r>
              <a:rPr lang="en-US" sz="1200" kern="1200" dirty="0">
                <a:solidFill>
                  <a:schemeClr val="tx1"/>
                </a:solidFill>
                <a:effectLst/>
                <a:latin typeface="+mn-lt"/>
                <a:ea typeface="+mn-ea"/>
                <a:cs typeface="+mn-cs"/>
              </a:rPr>
              <a:t>. But</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ike praying mantises, ladybugs don’t</a:t>
            </a:r>
            <a:r>
              <a:rPr lang="en-US" sz="1200" kern="1200" baseline="0" dirty="0">
                <a:solidFill>
                  <a:schemeClr val="tx1"/>
                </a:solidFill>
                <a:effectLst/>
                <a:latin typeface="+mn-lt"/>
                <a:ea typeface="+mn-ea"/>
                <a:cs typeface="+mn-cs"/>
              </a:rPr>
              <a:t> use lungs to breathe</a:t>
            </a:r>
            <a:r>
              <a:rPr lang="en-US" sz="1200" kern="1200" dirty="0">
                <a:solidFill>
                  <a:schemeClr val="tx1"/>
                </a:solidFill>
                <a:effectLst/>
                <a:latin typeface="+mn-lt"/>
                <a:ea typeface="+mn-ea"/>
                <a:cs typeface="+mn-cs"/>
              </a:rPr>
              <a:t>. Instead,</a:t>
            </a:r>
            <a:r>
              <a:rPr lang="en-US" sz="1200" kern="1200" baseline="0" dirty="0">
                <a:solidFill>
                  <a:schemeClr val="tx1"/>
                </a:solidFill>
                <a:effectLst/>
                <a:latin typeface="+mn-lt"/>
                <a:ea typeface="+mn-ea"/>
                <a:cs typeface="+mn-cs"/>
              </a:rPr>
              <a:t> they take in air </a:t>
            </a:r>
            <a:r>
              <a:rPr lang="en-US" sz="1200" kern="1200" dirty="0">
                <a:solidFill>
                  <a:schemeClr val="tx1"/>
                </a:solidFill>
                <a:effectLst/>
                <a:latin typeface="+mn-lt"/>
                <a:ea typeface="+mn-ea"/>
                <a:cs typeface="+mn-cs"/>
              </a:rPr>
              <a:t>through tiny holes on the sides of their bodies. These holes are located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underneath their wings. Ladybugs can open (or expand) and close (or contract) these holes.</a:t>
            </a:r>
          </a:p>
          <a:p>
            <a:r>
              <a:rPr lang="en-US" sz="1200" kern="1200" dirty="0">
                <a:solidFill>
                  <a:schemeClr val="tx1"/>
                </a:solidFill>
                <a:effectLst/>
                <a:latin typeface="+mn-lt"/>
                <a:ea typeface="+mn-ea"/>
                <a:cs typeface="+mn-cs"/>
              </a:rPr>
              <a:t> </a:t>
            </a:r>
          </a:p>
          <a:p>
            <a:pPr marL="137160" indent="-137160">
              <a:buFont typeface="Arial" pitchFamily="34" charset="0"/>
              <a:buChar char="•"/>
            </a:pPr>
            <a:r>
              <a:rPr lang="en-US" sz="1200" i="1" kern="1200" dirty="0">
                <a:solidFill>
                  <a:schemeClr val="tx1"/>
                </a:solidFill>
                <a:effectLst/>
                <a:latin typeface="+mn-lt"/>
                <a:ea typeface="+mn-ea"/>
                <a:cs typeface="+mn-cs"/>
              </a:rPr>
              <a:t>Can someone point to the area under the ladybug’s wings? [</a:t>
            </a:r>
            <a:r>
              <a:rPr lang="en-US" sz="1200" b="1" i="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You can’t see the holes in this picture, but they’re located underneath the wings on the sides of the body.]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325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ladybugs can close their air holes, they can stay alive underwater for a little while. But they can’t live that</a:t>
            </a:r>
            <a:r>
              <a:rPr lang="en-US" sz="1200" kern="1200" baseline="0" dirty="0">
                <a:solidFill>
                  <a:schemeClr val="tx1"/>
                </a:solidFill>
                <a:effectLst/>
                <a:latin typeface="+mn-lt"/>
                <a:ea typeface="+mn-ea"/>
                <a:cs typeface="+mn-cs"/>
              </a:rPr>
              <a:t> way </a:t>
            </a:r>
            <a:r>
              <a:rPr lang="en-US" sz="1200" kern="1200" dirty="0">
                <a:solidFill>
                  <a:schemeClr val="tx1"/>
                </a:solidFill>
                <a:effectLst/>
                <a:latin typeface="+mn-lt"/>
                <a:ea typeface="+mn-ea"/>
                <a:cs typeface="+mn-cs"/>
              </a:rPr>
              <a:t>for long. It’s like when we hold our breath underwater. We can only do it for a short while.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214932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Ladybugs need water to stay alive,</a:t>
            </a:r>
            <a:r>
              <a:rPr lang="en-US" sz="1200" kern="1200" baseline="0" dirty="0">
                <a:solidFill>
                  <a:schemeClr val="tx1"/>
                </a:solidFill>
                <a:effectLst/>
                <a:latin typeface="+mn-lt"/>
                <a:ea typeface="+mn-ea"/>
                <a:cs typeface="+mn-cs"/>
              </a:rPr>
              <a:t> but too much water will drown a ladybug</a:t>
            </a:r>
            <a:r>
              <a:rPr lang="en-US" sz="1200" kern="1200" dirty="0">
                <a:solidFill>
                  <a:schemeClr val="tx1"/>
                </a:solidFill>
                <a:effectLst/>
                <a:latin typeface="+mn-lt"/>
                <a:ea typeface="+mn-ea"/>
                <a:cs typeface="+mn-cs"/>
              </a:rPr>
              <a:t>. Ladybugs use their mouths to drink water. Ladybugs sometimes close their air holes to keep their bodies from losing water.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Video link:</a:t>
            </a:r>
          </a:p>
          <a:p>
            <a:pPr marL="137160" indent="-137160">
              <a:buFont typeface="Arial" pitchFamily="34" charset="0"/>
              <a:buChar char="•"/>
            </a:pPr>
            <a:r>
              <a:rPr lang="en-US" sz="1200" kern="1200" dirty="0">
                <a:solidFill>
                  <a:schemeClr val="tx1"/>
                </a:solidFill>
                <a:effectLst/>
                <a:latin typeface="+mn-lt"/>
                <a:ea typeface="+mn-ea"/>
                <a:cs typeface="+mn-cs"/>
              </a:rPr>
              <a:t>A ladybug drinks from a water droplet.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Show 1 minute of the clip.)</a:t>
            </a:r>
          </a:p>
          <a:p>
            <a:r>
              <a:rPr lang="en-US" sz="1200" u="sng" kern="1200" dirty="0">
                <a:solidFill>
                  <a:schemeClr val="tx1"/>
                </a:solidFill>
                <a:effectLst/>
                <a:latin typeface="+mn-lt"/>
                <a:ea typeface="+mn-ea"/>
                <a:cs typeface="+mn-cs"/>
                <a:hlinkClick r:id="rId3"/>
              </a:rPr>
              <a:t>https://www.youtube.com/watch?v=VC9rVp8uur8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548962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indent="-137160">
              <a:buFont typeface="Arial" pitchFamily="34" charset="0"/>
              <a:buChar char="•"/>
            </a:pPr>
            <a:r>
              <a:rPr lang="en-US" sz="1200" b="0" i="1" dirty="0"/>
              <a:t>Is this a good environment for the ladybug? Why or why not?</a:t>
            </a:r>
            <a:endParaRPr lang="en-US" b="0" i="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342798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06621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Earthworms need food to live and grow. Earthworms that live near the top of the ground use their mouths to take in dead leaves and grass. Earthworms eat dead leaves, but they also eat tiny creatures we can’t see that live on these leaves.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Video link:</a:t>
            </a:r>
          </a:p>
          <a:p>
            <a:pPr marL="137160" indent="-137160">
              <a:buFont typeface="Arial" pitchFamily="34" charset="0"/>
              <a:buChar char="•"/>
            </a:pPr>
            <a:r>
              <a:rPr lang="en-US" sz="1200" kern="1200" dirty="0">
                <a:solidFill>
                  <a:schemeClr val="tx1"/>
                </a:solidFill>
                <a:effectLst/>
                <a:latin typeface="+mn-lt"/>
                <a:ea typeface="+mn-ea"/>
                <a:cs typeface="+mn-cs"/>
              </a:rPr>
              <a:t>Earthworms eating dead leaves.</a:t>
            </a:r>
            <a:r>
              <a:rPr lang="en-US" sz="1200" kern="1200" baseline="0" dirty="0">
                <a:solidFill>
                  <a:schemeClr val="tx1"/>
                </a:solidFill>
                <a:effectLst/>
                <a:latin typeface="+mn-lt"/>
                <a:ea typeface="+mn-ea"/>
                <a:cs typeface="+mn-cs"/>
              </a:rPr>
              <a:t> (Note: </a:t>
            </a:r>
            <a:r>
              <a:rPr lang="en-US" sz="1200" kern="1200" dirty="0">
                <a:solidFill>
                  <a:schemeClr val="tx1"/>
                </a:solidFill>
                <a:effectLst/>
                <a:latin typeface="+mn-lt"/>
                <a:ea typeface="+mn-ea"/>
                <a:cs typeface="+mn-cs"/>
              </a:rPr>
              <a:t>Start at around segment 00:20</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end at 1:00 before the mating segment.) </a:t>
            </a:r>
          </a:p>
          <a:p>
            <a:r>
              <a:rPr lang="en-US" sz="1200" u="sng" kern="1200" dirty="0">
                <a:solidFill>
                  <a:schemeClr val="tx1"/>
                </a:solidFill>
                <a:effectLst/>
                <a:latin typeface="+mn-lt"/>
                <a:ea typeface="+mn-ea"/>
                <a:cs typeface="+mn-cs"/>
                <a:hlinkClick r:id="rId3"/>
              </a:rPr>
              <a:t>https://www.youtube.com/watch?v=bFpblBf1dfE</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489132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Earthworms that live deep underground find tiny living things in the dirt. The earthworms swallow the dirt and use the tiny living things as their food. People mistakenly think that earthworms eat dirt, but what they’re actually eating are the living things in the dirt.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74638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lvl="0" indent="-137160">
              <a:buFont typeface="Arial" pitchFamily="34" charset="0"/>
              <a:buChar char="•"/>
            </a:pPr>
            <a:r>
              <a:rPr lang="en-US" sz="1200" i="1" kern="1200" dirty="0">
                <a:solidFill>
                  <a:schemeClr val="tx1"/>
                </a:solidFill>
                <a:latin typeface="+mn-lt"/>
                <a:ea typeface="+mn-ea"/>
                <a:cs typeface="+mn-cs"/>
              </a:rPr>
              <a:t>What kind of food do you think these earthworms are searching for? [</a:t>
            </a:r>
            <a:r>
              <a:rPr lang="en-US" sz="1200" b="1" i="1" kern="1200" dirty="0">
                <a:solidFill>
                  <a:schemeClr val="tx1"/>
                </a:solidFill>
                <a:latin typeface="+mn-lt"/>
                <a:ea typeface="+mn-ea"/>
                <a:cs typeface="+mn-cs"/>
              </a:rPr>
              <a:t>Answer:</a:t>
            </a:r>
            <a:r>
              <a:rPr lang="en-US" sz="1200" i="1" kern="1200" dirty="0">
                <a:solidFill>
                  <a:schemeClr val="tx1"/>
                </a:solidFill>
                <a:latin typeface="+mn-lt"/>
                <a:ea typeface="+mn-ea"/>
                <a:cs typeface="+mn-cs"/>
              </a:rPr>
              <a:t> leaves and tiny things that live in the soil]</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1437397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Some people put leftover pieces of food, like fruits and vegetables, in a pile to rot and turn into materials that are good for the soil. These piles are called </a:t>
            </a:r>
            <a:r>
              <a:rPr lang="en-US" sz="1200" i="1" kern="1200" dirty="0">
                <a:solidFill>
                  <a:schemeClr val="tx1"/>
                </a:solidFill>
                <a:latin typeface="+mn-lt"/>
                <a:ea typeface="+mn-ea"/>
                <a:cs typeface="+mn-cs"/>
              </a:rPr>
              <a:t>compost bins</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412241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People like to put earthworms in compost bins because the worms will eat the old, rotting vegetables and fruits. </a:t>
            </a:r>
          </a:p>
          <a:p>
            <a:pPr lvl="0"/>
            <a:endParaRPr lang="en-US" sz="1200" i="1" kern="1200" dirty="0">
              <a:solidFill>
                <a:schemeClr val="tx1"/>
              </a:solidFill>
              <a:latin typeface="+mn-lt"/>
              <a:ea typeface="+mn-ea"/>
              <a:cs typeface="+mn-cs"/>
            </a:endParaRPr>
          </a:p>
          <a:p>
            <a:pPr marL="137160" lvl="0" indent="-137160">
              <a:buFont typeface="Arial" pitchFamily="34" charset="0"/>
              <a:buChar char="•"/>
            </a:pPr>
            <a:r>
              <a:rPr lang="en-US" sz="1200" i="1" kern="1200" dirty="0">
                <a:solidFill>
                  <a:schemeClr val="tx1"/>
                </a:solidFill>
                <a:latin typeface="+mn-lt"/>
                <a:ea typeface="+mn-ea"/>
                <a:cs typeface="+mn-cs"/>
              </a:rPr>
              <a:t>Do you see pieces of rotting fruits and vegetables in this picture?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683742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Earthworms need air (or oxygen) to survive, but they don’t have noses and lungs to help them breathe. So they take in air through their skin. This means that they breathe all over their bodies!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754014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 an earthworm to take in air, its skin needs to be wet. </a:t>
            </a:r>
            <a:r>
              <a:rPr lang="en-US" sz="1200" kern="1200" dirty="0">
                <a:solidFill>
                  <a:schemeClr val="tx1"/>
                </a:solidFill>
                <a:effectLst/>
                <a:latin typeface="+mn-lt"/>
                <a:ea typeface="+mn-ea"/>
                <a:cs typeface="+mn-cs"/>
              </a:rPr>
              <a:t>So earthworms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to find</a:t>
            </a:r>
            <a:r>
              <a:rPr lang="en-US" sz="1200" kern="1200" baseline="0" dirty="0">
                <a:solidFill>
                  <a:schemeClr val="tx1"/>
                </a:solidFill>
                <a:effectLst/>
                <a:latin typeface="+mn-lt"/>
                <a:ea typeface="+mn-ea"/>
                <a:cs typeface="+mn-cs"/>
              </a:rPr>
              <a:t> water in their environment.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extLst>
      <p:ext uri="{BB962C8B-B14F-4D97-AF65-F5344CB8AC3E}">
        <p14:creationId xmlns:p14="http://schemas.microsoft.com/office/powerpoint/2010/main" val="87118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 earthworm’s skin dries out, it</a:t>
            </a:r>
            <a:r>
              <a:rPr lang="en-US" sz="1200" kern="1200" baseline="0" dirty="0">
                <a:solidFill>
                  <a:schemeClr val="tx1"/>
                </a:solidFill>
                <a:effectLst/>
                <a:latin typeface="+mn-lt"/>
                <a:ea typeface="+mn-ea"/>
                <a:cs typeface="+mn-cs"/>
              </a:rPr>
              <a:t> will </a:t>
            </a:r>
            <a:r>
              <a:rPr lang="en-US" sz="1200" kern="1200" dirty="0">
                <a:solidFill>
                  <a:schemeClr val="tx1"/>
                </a:solidFill>
                <a:effectLst/>
                <a:latin typeface="+mn-lt"/>
                <a:ea typeface="+mn-ea"/>
                <a:cs typeface="+mn-cs"/>
              </a:rPr>
              <a:t>die because the air can’t soak through its skin. So earthworms don’t spend a lot of time </a:t>
            </a:r>
            <a:r>
              <a:rPr lang="en-US" sz="1200" kern="1200" baseline="0" dirty="0">
                <a:solidFill>
                  <a:schemeClr val="tx1"/>
                </a:solidFill>
                <a:effectLst/>
                <a:latin typeface="+mn-lt"/>
                <a:ea typeface="+mn-ea"/>
                <a:cs typeface="+mn-cs"/>
              </a:rPr>
              <a:t>in the hot sun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137160" indent="-137160">
              <a:buFont typeface="Arial" pitchFamily="34" charset="0"/>
              <a:buChar char="•"/>
            </a:pPr>
            <a:r>
              <a:rPr lang="en-US" sz="1200" i="1" kern="1200" dirty="0">
                <a:solidFill>
                  <a:schemeClr val="tx1"/>
                </a:solidFill>
                <a:effectLst/>
                <a:latin typeface="+mn-lt"/>
                <a:ea typeface="+mn-ea"/>
                <a:cs typeface="+mn-cs"/>
              </a:rPr>
              <a:t>What might happen to this earthworm  if it stays in</a:t>
            </a:r>
            <a:r>
              <a:rPr lang="en-US" sz="1200" i="1" kern="1200" baseline="0" dirty="0">
                <a:solidFill>
                  <a:schemeClr val="tx1"/>
                </a:solidFill>
                <a:effectLst/>
                <a:latin typeface="+mn-lt"/>
                <a:ea typeface="+mn-ea"/>
                <a:cs typeface="+mn-cs"/>
              </a:rPr>
              <a:t> the sun </a:t>
            </a:r>
            <a:r>
              <a:rPr lang="en-US" sz="1200" i="1" kern="1200" dirty="0">
                <a:solidFill>
                  <a:schemeClr val="tx1"/>
                </a:solidFill>
                <a:effectLst/>
                <a:latin typeface="+mn-lt"/>
                <a:ea typeface="+mn-ea"/>
                <a:cs typeface="+mn-cs"/>
              </a:rPr>
              <a:t>too long? Why do you think that?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89353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a:t>
            </a:fld>
            <a:endParaRPr lang="en-US"/>
          </a:p>
        </p:txBody>
      </p:sp>
    </p:spTree>
    <p:extLst>
      <p:ext uri="{BB962C8B-B14F-4D97-AF65-F5344CB8AC3E}">
        <p14:creationId xmlns:p14="http://schemas.microsoft.com/office/powerpoint/2010/main" val="2896617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3896950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2066212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14698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a:t>
            </a:fld>
            <a:endParaRPr lang="en-US"/>
          </a:p>
        </p:txBody>
      </p:sp>
    </p:spTree>
    <p:extLst>
      <p:ext uri="{BB962C8B-B14F-4D97-AF65-F5344CB8AC3E}">
        <p14:creationId xmlns:p14="http://schemas.microsoft.com/office/powerpoint/2010/main" val="172819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97227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263055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263055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066800"/>
            <a:ext cx="7848600" cy="1752600"/>
          </a:xfrm>
        </p:spPr>
        <p:txBody>
          <a:bodyPr/>
          <a:lstStyle/>
          <a:p>
            <a:pPr eaLnBrk="1" fontAlgn="auto" hangingPunct="1">
              <a:spcAft>
                <a:spcPts val="0"/>
              </a:spcAft>
              <a:defRPr/>
            </a:pPr>
            <a:r>
              <a:rPr lang="en-US" altLang="x-none" dirty="0"/>
              <a:t>Plants and Animals Lesson 2b</a:t>
            </a:r>
          </a:p>
        </p:txBody>
      </p:sp>
      <p:sp>
        <p:nvSpPr>
          <p:cNvPr id="8195" name="Rectangle 3"/>
          <p:cNvSpPr>
            <a:spLocks noGrp="1" noChangeArrowheads="1"/>
          </p:cNvSpPr>
          <p:nvPr>
            <p:ph type="subTitle" idx="1"/>
          </p:nvPr>
        </p:nvSpPr>
        <p:spPr>
          <a:xfrm>
            <a:off x="762000" y="3505200"/>
            <a:ext cx="8077200" cy="1828800"/>
          </a:xfrm>
        </p:spPr>
        <p:txBody>
          <a:bodyPr rtlCol="0">
            <a:normAutofit lnSpcReduction="10000"/>
          </a:bodyPr>
          <a:lstStyle/>
          <a:p>
            <a:pPr eaLnBrk="1" fontAlgn="auto" hangingPunct="1">
              <a:spcAft>
                <a:spcPts val="0"/>
              </a:spcAft>
              <a:defRPr/>
            </a:pPr>
            <a:r>
              <a:rPr lang="en-US" altLang="en-US" sz="4000" dirty="0">
                <a:solidFill>
                  <a:srgbClr val="0070C0"/>
                </a:solidFill>
              </a:rPr>
              <a:t>To Live and Grow, What Do </a:t>
            </a:r>
            <a:r>
              <a:rPr lang="en-US" altLang="en-US" sz="4000" i="1" dirty="0">
                <a:solidFill>
                  <a:srgbClr val="0070C0"/>
                </a:solidFill>
              </a:rPr>
              <a:t>All </a:t>
            </a:r>
            <a:r>
              <a:rPr lang="en-US" altLang="en-US" sz="4000" dirty="0">
                <a:solidFill>
                  <a:srgbClr val="0070C0"/>
                </a:solidFill>
              </a:rPr>
              <a:t>Animals Need to Get from Their Environment?</a:t>
            </a:r>
            <a:endParaRPr lang="en-US" sz="4000" dirty="0">
              <a:solidFill>
                <a:srgbClr val="0070C0"/>
              </a:solidFill>
            </a:endParaRPr>
          </a:p>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54102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76600" y="54864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54102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4200" y="5486400"/>
            <a:ext cx="1439636" cy="590251"/>
          </a:xfrm>
          <a:prstGeom prst="rect">
            <a:avLst/>
          </a:prstGeom>
        </p:spPr>
      </p:pic>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lstStyle/>
          <a:p>
            <a:r>
              <a:rPr lang="en-US" dirty="0"/>
              <a:t>Let’s Find Out More!</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981200"/>
            <a:ext cx="3962399" cy="396239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981200"/>
            <a:ext cx="4511246" cy="3581400"/>
          </a:xfrm>
          <a:prstGeom prst="rect">
            <a:avLst/>
          </a:prstGeom>
        </p:spPr>
      </p:pic>
      <p:sp>
        <p:nvSpPr>
          <p:cNvPr id="9" name="TextBox 8"/>
          <p:cNvSpPr txBox="1"/>
          <p:nvPr/>
        </p:nvSpPr>
        <p:spPr>
          <a:xfrm>
            <a:off x="2743200" y="5562600"/>
            <a:ext cx="1905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  </a:t>
            </a:r>
          </a:p>
        </p:txBody>
      </p:sp>
      <p:sp>
        <p:nvSpPr>
          <p:cNvPr id="10" name="Rectangle 9">
            <a:extLst>
              <a:ext uri="{FF2B5EF4-FFF2-40B4-BE49-F238E27FC236}">
                <a16:creationId xmlns:a16="http://schemas.microsoft.com/office/drawing/2014/main" id="{89FC6990-38F8-4288-8443-FA8F75AA47E5}"/>
              </a:ext>
            </a:extLst>
          </p:cNvPr>
          <p:cNvSpPr/>
          <p:nvPr/>
        </p:nvSpPr>
        <p:spPr>
          <a:xfrm>
            <a:off x="6324600" y="5486400"/>
            <a:ext cx="2151551"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Video </a:t>
            </a:r>
            <a:r>
              <a:rPr lang="en-US" sz="800" dirty="0" err="1">
                <a:latin typeface="Calibri" panose="020F0502020204030204" pitchFamily="34" charset="0"/>
                <a:cs typeface="Calibri" panose="020F0502020204030204" pitchFamily="34" charset="0"/>
              </a:rPr>
              <a:t>Plasty</a:t>
            </a:r>
            <a:r>
              <a:rPr lang="en-US" sz="800" dirty="0">
                <a:latin typeface="Calibri" panose="020F0502020204030204" pitchFamily="34" charset="0"/>
                <a:cs typeface="Calibri" panose="020F0502020204030204" pitchFamily="34" charset="0"/>
              </a:rPr>
              <a:t>/ Wikimedia Commons</a:t>
            </a:r>
          </a:p>
        </p:txBody>
      </p:sp>
    </p:spTree>
    <p:extLst>
      <p:ext uri="{BB962C8B-B14F-4D97-AF65-F5344CB8AC3E}">
        <p14:creationId xmlns:p14="http://schemas.microsoft.com/office/powerpoint/2010/main" val="397571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Our Focus Question</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5000" y="4724400"/>
            <a:ext cx="2667000" cy="1676400"/>
          </a:xfr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4724400"/>
            <a:ext cx="2743200" cy="167640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81600" y="2438400"/>
            <a:ext cx="2543593" cy="1828799"/>
          </a:xfrm>
          <a:prstGeom prst="rect">
            <a:avLst/>
          </a:prstGeom>
        </p:spPr>
      </p:pic>
      <p:sp>
        <p:nvSpPr>
          <p:cNvPr id="3" name="Rectangle 2">
            <a:extLst>
              <a:ext uri="{FF2B5EF4-FFF2-40B4-BE49-F238E27FC236}">
                <a16:creationId xmlns:a16="http://schemas.microsoft.com/office/drawing/2014/main" id="{E00916BF-CCE5-4B3A-91D8-0470DBF3EE08}"/>
              </a:ext>
            </a:extLst>
          </p:cNvPr>
          <p:cNvSpPr/>
          <p:nvPr/>
        </p:nvSpPr>
        <p:spPr>
          <a:xfrm>
            <a:off x="5562600" y="4267200"/>
            <a:ext cx="2260555" cy="215444"/>
          </a:xfrm>
          <a:prstGeom prst="rect">
            <a:avLst/>
          </a:prstGeom>
        </p:spPr>
        <p:txBody>
          <a:bodyPr wrap="none">
            <a:spAutoFit/>
          </a:bodyPr>
          <a:lstStyle/>
          <a:p>
            <a:pPr algn="r"/>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5" name="Rectangle 4">
            <a:extLst>
              <a:ext uri="{FF2B5EF4-FFF2-40B4-BE49-F238E27FC236}">
                <a16:creationId xmlns:a16="http://schemas.microsoft.com/office/drawing/2014/main" id="{7CDD93F4-1360-4251-8EE2-2CAC538A196F}"/>
              </a:ext>
            </a:extLst>
          </p:cNvPr>
          <p:cNvSpPr/>
          <p:nvPr/>
        </p:nvSpPr>
        <p:spPr>
          <a:xfrm>
            <a:off x="1981200" y="6400800"/>
            <a:ext cx="263726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a:t>
            </a:r>
            <a:r>
              <a:rPr lang="en-US" sz="800" dirty="0" err="1">
                <a:latin typeface="Calibri" panose="020F0502020204030204" pitchFamily="34" charset="0"/>
                <a:cs typeface="Calibri" panose="020F0502020204030204" pitchFamily="34" charset="0"/>
              </a:rPr>
              <a:t>Villartay</a:t>
            </a:r>
            <a:r>
              <a:rPr lang="en-US" sz="800" dirty="0">
                <a:latin typeface="Calibri" panose="020F0502020204030204" pitchFamily="34" charset="0"/>
                <a:cs typeface="Calibri" panose="020F0502020204030204" pitchFamily="34" charset="0"/>
              </a:rPr>
              <a:t>/Wikimedia Commons</a:t>
            </a:r>
          </a:p>
        </p:txBody>
      </p:sp>
      <p:sp>
        <p:nvSpPr>
          <p:cNvPr id="9" name="Rectangle 8">
            <a:extLst>
              <a:ext uri="{FF2B5EF4-FFF2-40B4-BE49-F238E27FC236}">
                <a16:creationId xmlns:a16="http://schemas.microsoft.com/office/drawing/2014/main" id="{27C7BDA4-F0BF-4A92-A562-46A3BFCD7415}"/>
              </a:ext>
            </a:extLst>
          </p:cNvPr>
          <p:cNvSpPr/>
          <p:nvPr/>
        </p:nvSpPr>
        <p:spPr>
          <a:xfrm>
            <a:off x="6324600" y="64008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
        <p:nvSpPr>
          <p:cNvPr id="11" name="Rectangle 10"/>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t>
            </a:r>
            <a:r>
              <a:rPr lang="en-US" sz="3200" b="1" dirty="0">
                <a:latin typeface="Calibri" pitchFamily="34" charset="0"/>
                <a:ea typeface="Times New Roman" panose="02020603050405020304" pitchFamily="18" charset="0"/>
                <a:cs typeface="Arial" pitchFamily="34" charset="0"/>
              </a:rPr>
              <a:t>all</a:t>
            </a:r>
            <a:r>
              <a:rPr lang="en-US" sz="3200" dirty="0">
                <a:latin typeface="Calibri" pitchFamily="34" charset="0"/>
                <a:ea typeface="Times New Roman" panose="02020603050405020304" pitchFamily="18" charset="0"/>
                <a:cs typeface="Arial" pitchFamily="34" charset="0"/>
              </a:rPr>
              <a:t> animals need to get from their environment?</a:t>
            </a:r>
            <a:endParaRPr lang="en-US" sz="3200" dirty="0">
              <a:latin typeface="Calibri" pitchFamily="34" charset="0"/>
              <a:cs typeface="Arial" pitchFamily="34" charset="0"/>
            </a:endParaRPr>
          </a:p>
        </p:txBody>
      </p:sp>
      <p:pic>
        <p:nvPicPr>
          <p:cNvPr id="13" name="Content Placeholder 3"/>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2514600"/>
            <a:ext cx="2514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9FC6990-38F8-4288-8443-FA8F75AA47E5}"/>
              </a:ext>
            </a:extLst>
          </p:cNvPr>
          <p:cNvSpPr/>
          <p:nvPr/>
        </p:nvSpPr>
        <p:spPr>
          <a:xfrm>
            <a:off x="1447800" y="4343400"/>
            <a:ext cx="2374368"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Kevin Pluck/Wikimedia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Ladybugs: Looking for Food</a:t>
            </a:r>
          </a:p>
        </p:txBody>
      </p:sp>
      <p:pic>
        <p:nvPicPr>
          <p:cNvPr id="5" name="Content Placeholder 4"/>
          <p:cNvPicPr>
            <a:picLocks noGrp="1" noChangeAspect="1"/>
          </p:cNvPicPr>
          <p:nvPr>
            <p:ph idx="1"/>
          </p:nvPr>
        </p:nvPicPr>
        <p:blipFill>
          <a:blip r:embed="rId3" cstate="print"/>
          <a:stretch>
            <a:fillRect/>
          </a:stretch>
        </p:blipFill>
        <p:spPr>
          <a:xfrm>
            <a:off x="666750" y="1524000"/>
            <a:ext cx="7810500" cy="4858317"/>
          </a:xfrm>
          <a:prstGeom prst="rect">
            <a:avLst/>
          </a:prstGeom>
        </p:spPr>
      </p:pic>
      <p:sp>
        <p:nvSpPr>
          <p:cNvPr id="6" name="Rectangle 5">
            <a:extLst>
              <a:ext uri="{FF2B5EF4-FFF2-40B4-BE49-F238E27FC236}">
                <a16:creationId xmlns:a16="http://schemas.microsoft.com/office/drawing/2014/main" id="{7CDD93F4-1360-4251-8EE2-2CAC538A196F}"/>
              </a:ext>
            </a:extLst>
          </p:cNvPr>
          <p:cNvSpPr/>
          <p:nvPr/>
        </p:nvSpPr>
        <p:spPr>
          <a:xfrm>
            <a:off x="6830645" y="6382317"/>
            <a:ext cx="164660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Amazonaws.com</a:t>
            </a:r>
          </a:p>
        </p:txBody>
      </p:sp>
    </p:spTree>
    <p:extLst>
      <p:ext uri="{BB962C8B-B14F-4D97-AF65-F5344CB8AC3E}">
        <p14:creationId xmlns:p14="http://schemas.microsoft.com/office/powerpoint/2010/main" val="337818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rmAutofit/>
          </a:bodyPr>
          <a:lstStyle/>
          <a:p>
            <a:r>
              <a:rPr lang="en-US" dirty="0"/>
              <a:t>Ladybugs: Eating Aphids</a:t>
            </a: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90600" y="1489166"/>
            <a:ext cx="7315200" cy="4893136"/>
          </a:xfrm>
        </p:spPr>
      </p:pic>
      <p:sp>
        <p:nvSpPr>
          <p:cNvPr id="7" name="Rectangle 6"/>
          <p:cNvSpPr/>
          <p:nvPr/>
        </p:nvSpPr>
        <p:spPr>
          <a:xfrm>
            <a:off x="5638800" y="6324600"/>
            <a:ext cx="2632452"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 by Scott Bauer/U.S. Department of Agriculture</a:t>
            </a:r>
          </a:p>
        </p:txBody>
      </p:sp>
    </p:spTree>
    <p:extLst>
      <p:ext uri="{BB962C8B-B14F-4D97-AF65-F5344CB8AC3E}">
        <p14:creationId xmlns:p14="http://schemas.microsoft.com/office/powerpoint/2010/main" val="343730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924800" cy="990600"/>
          </a:xfrm>
        </p:spPr>
        <p:txBody>
          <a:bodyPr>
            <a:normAutofit/>
          </a:bodyPr>
          <a:lstStyle/>
          <a:p>
            <a:r>
              <a:rPr lang="en-US" dirty="0"/>
              <a:t>Ladybugs: Sniffing Out Food!</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71800" y="1524000"/>
            <a:ext cx="3276600" cy="4924510"/>
          </a:xfrm>
          <a:prstGeom prst="rect">
            <a:avLst/>
          </a:prstGeom>
        </p:spPr>
      </p:pic>
      <p:sp>
        <p:nvSpPr>
          <p:cNvPr id="5" name="Rectangle 4">
            <a:extLst>
              <a:ext uri="{FF2B5EF4-FFF2-40B4-BE49-F238E27FC236}">
                <a16:creationId xmlns:a16="http://schemas.microsoft.com/office/drawing/2014/main" id="{A3044063-30D3-46F6-B17B-EA814BA588C9}"/>
              </a:ext>
            </a:extLst>
          </p:cNvPr>
          <p:cNvSpPr/>
          <p:nvPr/>
        </p:nvSpPr>
        <p:spPr>
          <a:xfrm>
            <a:off x="4953000" y="6400800"/>
            <a:ext cx="132279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 by C.L. Goforth</a:t>
            </a:r>
          </a:p>
        </p:txBody>
      </p:sp>
    </p:spTree>
    <p:extLst>
      <p:ext uri="{BB962C8B-B14F-4D97-AF65-F5344CB8AC3E}">
        <p14:creationId xmlns:p14="http://schemas.microsoft.com/office/powerpoint/2010/main" val="347476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Ladybug Body Parts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3600" y="1524000"/>
            <a:ext cx="4876800" cy="4876800"/>
          </a:xfrm>
        </p:spPr>
      </p:pic>
      <p:sp>
        <p:nvSpPr>
          <p:cNvPr id="5" name="Rectangle 4">
            <a:extLst>
              <a:ext uri="{FF2B5EF4-FFF2-40B4-BE49-F238E27FC236}">
                <a16:creationId xmlns:a16="http://schemas.microsoft.com/office/drawing/2014/main" id="{7CDD93F4-1360-4251-8EE2-2CAC538A196F}"/>
              </a:ext>
            </a:extLst>
          </p:cNvPr>
          <p:cNvSpPr/>
          <p:nvPr/>
        </p:nvSpPr>
        <p:spPr>
          <a:xfrm>
            <a:off x="4607169" y="6096000"/>
            <a:ext cx="230063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Persian Poet Gal/Wikimedia Commons</a:t>
            </a:r>
          </a:p>
        </p:txBody>
      </p:sp>
    </p:spTree>
    <p:extLst>
      <p:ext uri="{BB962C8B-B14F-4D97-AF65-F5344CB8AC3E}">
        <p14:creationId xmlns:p14="http://schemas.microsoft.com/office/powerpoint/2010/main" val="377586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90600"/>
          </a:xfrm>
        </p:spPr>
        <p:txBody>
          <a:bodyPr>
            <a:normAutofit/>
          </a:bodyPr>
          <a:lstStyle/>
          <a:p>
            <a:r>
              <a:rPr lang="en-US" dirty="0"/>
              <a:t>How Ladybugs Breathe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400" y="1447800"/>
            <a:ext cx="7311311" cy="4876800"/>
          </a:xfrm>
        </p:spPr>
      </p:pic>
      <p:sp>
        <p:nvSpPr>
          <p:cNvPr id="5" name="TextBox 4"/>
          <p:cNvSpPr txBox="1"/>
          <p:nvPr/>
        </p:nvSpPr>
        <p:spPr>
          <a:xfrm>
            <a:off x="6629400" y="6324600"/>
            <a:ext cx="2133600" cy="215444"/>
          </a:xfrm>
          <a:prstGeom prst="rect">
            <a:avLst/>
          </a:prstGeom>
          <a:noFill/>
        </p:spPr>
        <p:txBody>
          <a:bodyPr wrap="square" rtlCol="0">
            <a:spAutoFit/>
          </a:bodyPr>
          <a:lstStyle/>
          <a:p>
            <a:r>
              <a:rPr lang="en-US" sz="800" dirty="0">
                <a:latin typeface="Calibri" panose="020F0502020204030204" pitchFamily="34" charset="0"/>
              </a:rPr>
              <a:t>Photo courtesy of Pexels.com</a:t>
            </a:r>
          </a:p>
        </p:txBody>
      </p:sp>
    </p:spTree>
    <p:extLst>
      <p:ext uri="{BB962C8B-B14F-4D97-AF65-F5344CB8AC3E}">
        <p14:creationId xmlns:p14="http://schemas.microsoft.com/office/powerpoint/2010/main" val="14901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How Ladybugs Stay Alive in Water</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2000" y="1447800"/>
            <a:ext cx="7467600" cy="4876800"/>
          </a:xfrm>
        </p:spPr>
      </p:pic>
      <p:sp>
        <p:nvSpPr>
          <p:cNvPr id="8" name="Rectangle 7">
            <a:extLst>
              <a:ext uri="{FF2B5EF4-FFF2-40B4-BE49-F238E27FC236}">
                <a16:creationId xmlns:a16="http://schemas.microsoft.com/office/drawing/2014/main" id="{7CDD93F4-1360-4251-8EE2-2CAC538A196F}"/>
              </a:ext>
            </a:extLst>
          </p:cNvPr>
          <p:cNvSpPr/>
          <p:nvPr/>
        </p:nvSpPr>
        <p:spPr>
          <a:xfrm>
            <a:off x="6705600" y="6324600"/>
            <a:ext cx="1475084"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56989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Ladybugs: Drinking Water</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524000"/>
            <a:ext cx="7848600" cy="4621113"/>
          </a:xfrm>
        </p:spPr>
      </p:pic>
      <p:sp>
        <p:nvSpPr>
          <p:cNvPr id="6" name="Rectangle 5"/>
          <p:cNvSpPr/>
          <p:nvPr/>
        </p:nvSpPr>
        <p:spPr>
          <a:xfrm>
            <a:off x="6705600" y="6172200"/>
            <a:ext cx="184698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Wallpaperbetter.com</a:t>
            </a:r>
          </a:p>
        </p:txBody>
      </p:sp>
    </p:spTree>
    <p:extLst>
      <p:ext uri="{BB962C8B-B14F-4D97-AF65-F5344CB8AC3E}">
        <p14:creationId xmlns:p14="http://schemas.microsoft.com/office/powerpoint/2010/main" val="189443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05346" cy="990600"/>
          </a:xfrm>
        </p:spPr>
        <p:txBody>
          <a:bodyPr>
            <a:noAutofit/>
          </a:bodyPr>
          <a:lstStyle/>
          <a:p>
            <a:r>
              <a:rPr lang="en-US" sz="3600" dirty="0"/>
              <a:t>Is This a Good Environment?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1524000"/>
            <a:ext cx="7620000" cy="4876800"/>
          </a:xfrm>
        </p:spPr>
      </p:pic>
      <p:sp>
        <p:nvSpPr>
          <p:cNvPr id="6" name="Rectangle 5"/>
          <p:cNvSpPr/>
          <p:nvPr/>
        </p:nvSpPr>
        <p:spPr>
          <a:xfrm>
            <a:off x="5791200" y="6400800"/>
            <a:ext cx="2598838" cy="215444"/>
          </a:xfrm>
          <a:prstGeom prst="rect">
            <a:avLst/>
          </a:prstGeom>
        </p:spPr>
        <p:txBody>
          <a:bodyPr wrap="square">
            <a:spAutoFit/>
          </a:bodyPr>
          <a:lstStyle/>
          <a:p>
            <a:pPr algn="r"/>
            <a:r>
              <a:rPr lang="de-DE" sz="800" dirty="0">
                <a:latin typeface="Calibri" panose="020F0502020204030204" pitchFamily="34" charset="0"/>
                <a:cs typeface="Calibri" panose="020F0502020204030204" pitchFamily="34" charset="0"/>
              </a:rPr>
              <a:t>Photograph by Donald Hobern/Wikimedia Commons</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37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Review: Environments</a:t>
            </a:r>
          </a:p>
        </p:txBody>
      </p:sp>
      <p:sp>
        <p:nvSpPr>
          <p:cNvPr id="3" name="Content Placeholder 2"/>
          <p:cNvSpPr>
            <a:spLocks noGrp="1"/>
          </p:cNvSpPr>
          <p:nvPr>
            <p:ph idx="1"/>
          </p:nvPr>
        </p:nvSpPr>
        <p:spPr>
          <a:xfrm>
            <a:off x="762000" y="1600200"/>
            <a:ext cx="7772400" cy="4876800"/>
          </a:xfrm>
        </p:spPr>
        <p:txBody>
          <a:bodyPr/>
          <a:lstStyle/>
          <a:p>
            <a:pPr marL="0" indent="0">
              <a:buNone/>
            </a:pPr>
            <a:r>
              <a:rPr lang="en-US" sz="3200" dirty="0"/>
              <a:t>An </a:t>
            </a:r>
            <a:r>
              <a:rPr lang="en-US" sz="3200" b="1" dirty="0"/>
              <a:t>environment</a:t>
            </a:r>
            <a:r>
              <a:rPr lang="en-US" sz="3200" dirty="0"/>
              <a:t> is a place where living things can get what they need to live and grow. There are both living and nonliving things in an environment.</a:t>
            </a:r>
          </a:p>
        </p:txBody>
      </p:sp>
    </p:spTree>
    <p:extLst>
      <p:ext uri="{BB962C8B-B14F-4D97-AF65-F5344CB8AC3E}">
        <p14:creationId xmlns:p14="http://schemas.microsoft.com/office/powerpoint/2010/main" val="122396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371600"/>
            <a:ext cx="5867400" cy="510540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3048000"/>
            <a:ext cx="1533216" cy="1447800"/>
          </a:xfrm>
          <a:prstGeom prst="rect">
            <a:avLst/>
          </a:prstGeom>
        </p:spPr>
      </p:pic>
      <p:sp>
        <p:nvSpPr>
          <p:cNvPr id="5" name="Rectangle 4">
            <a:extLst>
              <a:ext uri="{FF2B5EF4-FFF2-40B4-BE49-F238E27FC236}">
                <a16:creationId xmlns:a16="http://schemas.microsoft.com/office/drawing/2014/main" id="{3DDBB6E2-8D0C-419C-A049-BB7182D2DCD5}"/>
              </a:ext>
            </a:extLst>
          </p:cNvPr>
          <p:cNvSpPr/>
          <p:nvPr/>
        </p:nvSpPr>
        <p:spPr>
          <a:xfrm>
            <a:off x="3962400" y="4495800"/>
            <a:ext cx="1144865" cy="169277"/>
          </a:xfrm>
          <a:prstGeom prst="rect">
            <a:avLst/>
          </a:prstGeom>
        </p:spPr>
        <p:txBody>
          <a:bodyPr wrap="none">
            <a:spAutoFit/>
          </a:bodyPr>
          <a:lstStyle/>
          <a:p>
            <a:r>
              <a:rPr lang="en-US" sz="500" dirty="0">
                <a:latin typeface="Calibri" panose="020F0502020204030204" pitchFamily="34" charset="0"/>
                <a:cs typeface="Calibri" panose="020F0502020204030204" pitchFamily="34" charset="0"/>
              </a:rPr>
              <a:t>Photo courtesy of Clipart-library.com</a:t>
            </a:r>
          </a:p>
        </p:txBody>
      </p:sp>
      <p:sp>
        <p:nvSpPr>
          <p:cNvPr id="6" name="TextBox 5"/>
          <p:cNvSpPr txBox="1"/>
          <p:nvPr/>
        </p:nvSpPr>
        <p:spPr>
          <a:xfrm>
            <a:off x="762000" y="533400"/>
            <a:ext cx="6705600" cy="707886"/>
          </a:xfrm>
          <a:prstGeom prst="rect">
            <a:avLst/>
          </a:prstGeom>
          <a:noFill/>
        </p:spPr>
        <p:txBody>
          <a:bodyPr wrap="square" rtlCol="0">
            <a:spAutoFit/>
          </a:bodyPr>
          <a:lstStyle/>
          <a:p>
            <a:r>
              <a:rPr lang="en-US" sz="4000" dirty="0">
                <a:solidFill>
                  <a:schemeClr val="tx2"/>
                </a:solidFill>
                <a:latin typeface="Calibri" pitchFamily="34" charset="0"/>
              </a:rPr>
              <a:t>Our Ladybug Circle Map</a:t>
            </a:r>
          </a:p>
        </p:txBody>
      </p:sp>
    </p:spTree>
    <p:extLst>
      <p:ext uri="{BB962C8B-B14F-4D97-AF65-F5344CB8AC3E}">
        <p14:creationId xmlns:p14="http://schemas.microsoft.com/office/powerpoint/2010/main" val="83657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B24F-7459-41D7-9D11-E2F013846701}"/>
              </a:ext>
            </a:extLst>
          </p:cNvPr>
          <p:cNvSpPr>
            <a:spLocks noGrp="1"/>
          </p:cNvSpPr>
          <p:nvPr>
            <p:ph type="title"/>
          </p:nvPr>
        </p:nvSpPr>
        <p:spPr>
          <a:xfrm>
            <a:off x="762000" y="533400"/>
            <a:ext cx="7924800" cy="990600"/>
          </a:xfrm>
        </p:spPr>
        <p:txBody>
          <a:bodyPr/>
          <a:lstStyle/>
          <a:p>
            <a:r>
              <a:rPr lang="en-US" dirty="0"/>
              <a:t>Earthworms: Finding Food</a:t>
            </a:r>
          </a:p>
        </p:txBody>
      </p:sp>
      <p:pic>
        <p:nvPicPr>
          <p:cNvPr id="4" name="Content Placeholder 6">
            <a:extLst>
              <a:ext uri="{FF2B5EF4-FFF2-40B4-BE49-F238E27FC236}">
                <a16:creationId xmlns:a16="http://schemas.microsoft.com/office/drawing/2014/main" id="{C3439361-AB7D-49D5-8F53-6A97DFC19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38200" y="1600200"/>
            <a:ext cx="7467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6B3EAA-DDCA-4CAA-A925-B97BE90EC585}"/>
              </a:ext>
            </a:extLst>
          </p:cNvPr>
          <p:cNvSpPr/>
          <p:nvPr/>
        </p:nvSpPr>
        <p:spPr>
          <a:xfrm>
            <a:off x="7010400" y="6324600"/>
            <a:ext cx="125066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 by Dodo-Bird</a:t>
            </a:r>
          </a:p>
        </p:txBody>
      </p:sp>
    </p:spTree>
    <p:extLst>
      <p:ext uri="{BB962C8B-B14F-4D97-AF65-F5344CB8AC3E}">
        <p14:creationId xmlns:p14="http://schemas.microsoft.com/office/powerpoint/2010/main" val="2988557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rmAutofit/>
          </a:bodyPr>
          <a:lstStyle/>
          <a:p>
            <a:r>
              <a:rPr lang="en-US" dirty="0"/>
              <a:t>Earthworms: Finding Food</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90600" y="1600200"/>
            <a:ext cx="7239000" cy="4572000"/>
          </a:xfrm>
        </p:spPr>
      </p:pic>
      <p:sp>
        <p:nvSpPr>
          <p:cNvPr id="6" name="Rectangle 5"/>
          <p:cNvSpPr/>
          <p:nvPr/>
        </p:nvSpPr>
        <p:spPr>
          <a:xfrm>
            <a:off x="4724400" y="61722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 courtesy of USDA NRCS</a:t>
            </a:r>
          </a:p>
        </p:txBody>
      </p:sp>
    </p:spTree>
    <p:extLst>
      <p:ext uri="{BB962C8B-B14F-4D97-AF65-F5344CB8AC3E}">
        <p14:creationId xmlns:p14="http://schemas.microsoft.com/office/powerpoint/2010/main" val="17726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Earthworms: Finding Food</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2000" y="1600200"/>
            <a:ext cx="7696200" cy="4572000"/>
          </a:xfrm>
        </p:spPr>
      </p:pic>
      <p:sp>
        <p:nvSpPr>
          <p:cNvPr id="4" name="Rectangle 3">
            <a:extLst>
              <a:ext uri="{FF2B5EF4-FFF2-40B4-BE49-F238E27FC236}">
                <a16:creationId xmlns:a16="http://schemas.microsoft.com/office/drawing/2014/main" id="{7B050EFA-2D65-4E42-B5FB-F8C82536C699}"/>
              </a:ext>
            </a:extLst>
          </p:cNvPr>
          <p:cNvSpPr/>
          <p:nvPr/>
        </p:nvSpPr>
        <p:spPr>
          <a:xfrm>
            <a:off x="5029200" y="61722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Photograph by Mikhail </a:t>
            </a:r>
            <a:r>
              <a:rPr lang="en-US" sz="800" dirty="0" err="1">
                <a:latin typeface="Calibri" panose="020F0502020204030204" pitchFamily="34" charset="0"/>
                <a:cs typeface="Calibri" panose="020F0502020204030204" pitchFamily="34" charset="0"/>
              </a:rPr>
              <a:t>Kokhanchikov</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19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A Compost Bin</a:t>
            </a:r>
          </a:p>
        </p:txBody>
      </p:sp>
      <p:pic>
        <p:nvPicPr>
          <p:cNvPr id="4" name="Content Placeholder 3"/>
          <p:cNvPicPr>
            <a:picLocks noGrp="1" noChangeAspect="1"/>
          </p:cNvPicPr>
          <p:nvPr>
            <p:ph idx="1"/>
          </p:nvPr>
        </p:nvPicPr>
        <p:blipFill>
          <a:blip r:embed="rId3" cstate="print"/>
          <a:stretch>
            <a:fillRect/>
          </a:stretch>
        </p:blipFill>
        <p:spPr>
          <a:xfrm>
            <a:off x="685800" y="1506583"/>
            <a:ext cx="7696200" cy="4750226"/>
          </a:xfrm>
          <a:prstGeom prst="rect">
            <a:avLst/>
          </a:prstGeom>
        </p:spPr>
      </p:pic>
      <p:sp>
        <p:nvSpPr>
          <p:cNvPr id="5" name="Rectangle 4">
            <a:extLst>
              <a:ext uri="{FF2B5EF4-FFF2-40B4-BE49-F238E27FC236}">
                <a16:creationId xmlns:a16="http://schemas.microsoft.com/office/drawing/2014/main" id="{B3545A54-2349-4145-9D68-AF56197E5582}"/>
              </a:ext>
            </a:extLst>
          </p:cNvPr>
          <p:cNvSpPr/>
          <p:nvPr/>
        </p:nvSpPr>
        <p:spPr>
          <a:xfrm>
            <a:off x="4953000" y="62484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 courtesy of Southgippsland.wordpress.com</a:t>
            </a:r>
          </a:p>
        </p:txBody>
      </p:sp>
    </p:spTree>
    <p:extLst>
      <p:ext uri="{BB962C8B-B14F-4D97-AF65-F5344CB8AC3E}">
        <p14:creationId xmlns:p14="http://schemas.microsoft.com/office/powerpoint/2010/main" val="405332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0050"/>
            <a:ext cx="8077200" cy="990600"/>
          </a:xfrm>
        </p:spPr>
        <p:txBody>
          <a:bodyPr>
            <a:normAutofit/>
          </a:bodyPr>
          <a:lstStyle/>
          <a:p>
            <a:r>
              <a:rPr lang="en-US" dirty="0"/>
              <a:t>What Do You See in This Photo?</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390650"/>
            <a:ext cx="7543800" cy="4913220"/>
          </a:xfrm>
          <a:prstGeom prst="rect">
            <a:avLst/>
          </a:prstGeom>
        </p:spPr>
      </p:pic>
      <p:sp>
        <p:nvSpPr>
          <p:cNvPr id="5" name="Rectangle 4">
            <a:extLst>
              <a:ext uri="{FF2B5EF4-FFF2-40B4-BE49-F238E27FC236}">
                <a16:creationId xmlns:a16="http://schemas.microsoft.com/office/drawing/2014/main" id="{D0206645-27C7-49A1-93CF-7E92D0E0A36A}"/>
              </a:ext>
            </a:extLst>
          </p:cNvPr>
          <p:cNvSpPr/>
          <p:nvPr/>
        </p:nvSpPr>
        <p:spPr>
          <a:xfrm>
            <a:off x="4876800" y="63246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Photograph by Clare Snow</a:t>
            </a:r>
          </a:p>
        </p:txBody>
      </p:sp>
    </p:spTree>
    <p:extLst>
      <p:ext uri="{BB962C8B-B14F-4D97-AF65-F5344CB8AC3E}">
        <p14:creationId xmlns:p14="http://schemas.microsoft.com/office/powerpoint/2010/main" val="43188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2000" y="1534496"/>
            <a:ext cx="7620000" cy="4790104"/>
          </a:xfrm>
          <a:prstGeom prst="rect">
            <a:avLst/>
          </a:prstGeom>
        </p:spPr>
      </p:pic>
      <p:sp>
        <p:nvSpPr>
          <p:cNvPr id="5" name="Title 1">
            <a:extLst>
              <a:ext uri="{FF2B5EF4-FFF2-40B4-BE49-F238E27FC236}">
                <a16:creationId xmlns:a16="http://schemas.microsoft.com/office/drawing/2014/main" id="{84B4B041-4A0E-4526-86B4-51B28D001A83}"/>
              </a:ext>
            </a:extLst>
          </p:cNvPr>
          <p:cNvSpPr txBox="1">
            <a:spLocks/>
          </p:cNvSpPr>
          <p:nvPr/>
        </p:nvSpPr>
        <p:spPr>
          <a:xfrm>
            <a:off x="685800" y="400050"/>
            <a:ext cx="8001000" cy="990600"/>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dirty="0"/>
              <a:t>How Earthworms Breathe</a:t>
            </a:r>
          </a:p>
        </p:txBody>
      </p:sp>
      <p:sp>
        <p:nvSpPr>
          <p:cNvPr id="6" name="Rectangle 5">
            <a:extLst>
              <a:ext uri="{FF2B5EF4-FFF2-40B4-BE49-F238E27FC236}">
                <a16:creationId xmlns:a16="http://schemas.microsoft.com/office/drawing/2014/main" id="{D394013B-B655-418F-B3F6-FBC7D077C983}"/>
              </a:ext>
            </a:extLst>
          </p:cNvPr>
          <p:cNvSpPr/>
          <p:nvPr/>
        </p:nvSpPr>
        <p:spPr>
          <a:xfrm>
            <a:off x="4876800" y="63246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Photograph by Ben McLeod</a:t>
            </a:r>
          </a:p>
        </p:txBody>
      </p:sp>
    </p:spTree>
    <p:extLst>
      <p:ext uri="{BB962C8B-B14F-4D97-AF65-F5344CB8AC3E}">
        <p14:creationId xmlns:p14="http://schemas.microsoft.com/office/powerpoint/2010/main" val="356473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Earthworms Need Water to Breathe!</a:t>
            </a:r>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a:ext>
            </a:extLst>
          </a:blip>
          <a:stretch>
            <a:fillRect/>
          </a:stretch>
        </p:blipFill>
        <p:spPr bwMode="auto">
          <a:xfrm>
            <a:off x="838200" y="1600200"/>
            <a:ext cx="7543800" cy="4572000"/>
          </a:xfrm>
          <a:prstGeom prst="rect">
            <a:avLst/>
          </a:prstGeom>
          <a:noFill/>
          <a:ln>
            <a:noFill/>
          </a:ln>
        </p:spPr>
      </p:pic>
      <p:sp>
        <p:nvSpPr>
          <p:cNvPr id="4" name="Rectangle 3">
            <a:extLst>
              <a:ext uri="{FF2B5EF4-FFF2-40B4-BE49-F238E27FC236}">
                <a16:creationId xmlns:a16="http://schemas.microsoft.com/office/drawing/2014/main" id="{3EFFCC5C-5B81-4BD0-BF77-96797B8C17A7}"/>
              </a:ext>
            </a:extLst>
          </p:cNvPr>
          <p:cNvSpPr/>
          <p:nvPr/>
        </p:nvSpPr>
        <p:spPr>
          <a:xfrm>
            <a:off x="4876800" y="6172200"/>
            <a:ext cx="3429000" cy="215444"/>
          </a:xfrm>
          <a:prstGeom prst="rect">
            <a:avLst/>
          </a:prstGeom>
        </p:spPr>
        <p:txBody>
          <a:bodyPr wrap="square">
            <a:spAutoFit/>
          </a:bodyPr>
          <a:lstStyle/>
          <a:p>
            <a:pPr algn="r"/>
            <a:r>
              <a:rPr lang="en-US" sz="800" dirty="0">
                <a:latin typeface="Calibri" panose="020F0502020204030204" pitchFamily="34" charset="0"/>
                <a:cs typeface="Calibri" panose="020F0502020204030204" pitchFamily="34" charset="0"/>
              </a:rPr>
              <a:t>Photograph by </a:t>
            </a:r>
            <a:r>
              <a:rPr lang="en-US" sz="800" dirty="0" err="1">
                <a:latin typeface="Calibri" panose="020F0502020204030204" pitchFamily="34" charset="0"/>
                <a:cs typeface="Calibri" panose="020F0502020204030204" pitchFamily="34" charset="0"/>
              </a:rPr>
              <a:t>ll_browneyes_ll</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34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Earthworms Need Water and Air</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6724" y="1600200"/>
            <a:ext cx="7890552" cy="4648200"/>
          </a:xfrm>
        </p:spPr>
      </p:pic>
      <p:sp>
        <p:nvSpPr>
          <p:cNvPr id="6" name="Rectangle 5"/>
          <p:cNvSpPr/>
          <p:nvPr/>
        </p:nvSpPr>
        <p:spPr>
          <a:xfrm>
            <a:off x="7239000" y="6248400"/>
            <a:ext cx="128913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 by </a:t>
            </a:r>
            <a:r>
              <a:rPr lang="en-US" sz="800" dirty="0" err="1">
                <a:latin typeface="Calibri" panose="020F0502020204030204" pitchFamily="34" charset="0"/>
                <a:cs typeface="Calibri" panose="020F0502020204030204" pitchFamily="34" charset="0"/>
              </a:rPr>
              <a:t>Schizoform</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07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1219200"/>
            <a:ext cx="6096000" cy="5450098"/>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3124200"/>
            <a:ext cx="1725769" cy="1295985"/>
          </a:xfrm>
          <a:prstGeom prst="rect">
            <a:avLst/>
          </a:prstGeom>
        </p:spPr>
      </p:pic>
      <p:sp>
        <p:nvSpPr>
          <p:cNvPr id="5" name="Rectangle 4">
            <a:extLst>
              <a:ext uri="{FF2B5EF4-FFF2-40B4-BE49-F238E27FC236}">
                <a16:creationId xmlns:a16="http://schemas.microsoft.com/office/drawing/2014/main" id="{C88A6388-A851-4703-B27A-D40D93916FDC}"/>
              </a:ext>
            </a:extLst>
          </p:cNvPr>
          <p:cNvSpPr/>
          <p:nvPr/>
        </p:nvSpPr>
        <p:spPr>
          <a:xfrm>
            <a:off x="4038600" y="4419600"/>
            <a:ext cx="125066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 by Dodo-Bird</a:t>
            </a:r>
          </a:p>
        </p:txBody>
      </p:sp>
      <p:sp>
        <p:nvSpPr>
          <p:cNvPr id="6" name="TextBox 5"/>
          <p:cNvSpPr txBox="1"/>
          <p:nvPr/>
        </p:nvSpPr>
        <p:spPr>
          <a:xfrm>
            <a:off x="762000" y="533400"/>
            <a:ext cx="6705600" cy="707886"/>
          </a:xfrm>
          <a:prstGeom prst="rect">
            <a:avLst/>
          </a:prstGeom>
          <a:noFill/>
        </p:spPr>
        <p:txBody>
          <a:bodyPr wrap="square" rtlCol="0">
            <a:spAutoFit/>
          </a:bodyPr>
          <a:lstStyle/>
          <a:p>
            <a:r>
              <a:rPr lang="en-US" sz="4000" dirty="0">
                <a:solidFill>
                  <a:schemeClr val="tx2"/>
                </a:solidFill>
                <a:latin typeface="Calibri" pitchFamily="34" charset="0"/>
              </a:rPr>
              <a:t>Our Earthworm Circle Map</a:t>
            </a:r>
          </a:p>
        </p:txBody>
      </p:sp>
    </p:spTree>
    <p:extLst>
      <p:ext uri="{BB962C8B-B14F-4D97-AF65-F5344CB8AC3E}">
        <p14:creationId xmlns:p14="http://schemas.microsoft.com/office/powerpoint/2010/main" val="251818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Review: What Do Animals Need?</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What three things do lions and praying mantises need to get from their environments to live and grow? </a:t>
            </a:r>
          </a:p>
        </p:txBody>
      </p:sp>
    </p:spTree>
    <p:extLst>
      <p:ext uri="{BB962C8B-B14F-4D97-AF65-F5344CB8AC3E}">
        <p14:creationId xmlns:p14="http://schemas.microsoft.com/office/powerpoint/2010/main" val="1902695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Our Focus Question</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5000" y="4724400"/>
            <a:ext cx="2667000" cy="1676400"/>
          </a:xfr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4724400"/>
            <a:ext cx="2743200" cy="167640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81600" y="2438400"/>
            <a:ext cx="2543593" cy="1828799"/>
          </a:xfrm>
          <a:prstGeom prst="rect">
            <a:avLst/>
          </a:prstGeom>
        </p:spPr>
      </p:pic>
      <p:sp>
        <p:nvSpPr>
          <p:cNvPr id="3" name="Rectangle 2">
            <a:extLst>
              <a:ext uri="{FF2B5EF4-FFF2-40B4-BE49-F238E27FC236}">
                <a16:creationId xmlns:a16="http://schemas.microsoft.com/office/drawing/2014/main" id="{E00916BF-CCE5-4B3A-91D8-0470DBF3EE08}"/>
              </a:ext>
            </a:extLst>
          </p:cNvPr>
          <p:cNvSpPr/>
          <p:nvPr/>
        </p:nvSpPr>
        <p:spPr>
          <a:xfrm>
            <a:off x="5562600" y="4267200"/>
            <a:ext cx="2260555" cy="215444"/>
          </a:xfrm>
          <a:prstGeom prst="rect">
            <a:avLst/>
          </a:prstGeom>
        </p:spPr>
        <p:txBody>
          <a:bodyPr wrap="none">
            <a:spAutoFit/>
          </a:bodyPr>
          <a:lstStyle/>
          <a:p>
            <a:pPr algn="r"/>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5" name="Rectangle 4">
            <a:extLst>
              <a:ext uri="{FF2B5EF4-FFF2-40B4-BE49-F238E27FC236}">
                <a16:creationId xmlns:a16="http://schemas.microsoft.com/office/drawing/2014/main" id="{7CDD93F4-1360-4251-8EE2-2CAC538A196F}"/>
              </a:ext>
            </a:extLst>
          </p:cNvPr>
          <p:cNvSpPr/>
          <p:nvPr/>
        </p:nvSpPr>
        <p:spPr>
          <a:xfrm>
            <a:off x="1981200" y="6400800"/>
            <a:ext cx="263726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a:t>
            </a:r>
            <a:r>
              <a:rPr lang="en-US" sz="800" dirty="0" err="1">
                <a:latin typeface="Calibri" panose="020F0502020204030204" pitchFamily="34" charset="0"/>
                <a:cs typeface="Calibri" panose="020F0502020204030204" pitchFamily="34" charset="0"/>
              </a:rPr>
              <a:t>Villartay</a:t>
            </a:r>
            <a:r>
              <a:rPr lang="en-US" sz="800" dirty="0">
                <a:latin typeface="Calibri" panose="020F0502020204030204" pitchFamily="34" charset="0"/>
                <a:cs typeface="Calibri" panose="020F0502020204030204" pitchFamily="34" charset="0"/>
              </a:rPr>
              <a:t>/Wikimedia Commons</a:t>
            </a:r>
          </a:p>
        </p:txBody>
      </p:sp>
      <p:sp>
        <p:nvSpPr>
          <p:cNvPr id="9" name="Rectangle 8">
            <a:extLst>
              <a:ext uri="{FF2B5EF4-FFF2-40B4-BE49-F238E27FC236}">
                <a16:creationId xmlns:a16="http://schemas.microsoft.com/office/drawing/2014/main" id="{27C7BDA4-F0BF-4A92-A562-46A3BFCD7415}"/>
              </a:ext>
            </a:extLst>
          </p:cNvPr>
          <p:cNvSpPr/>
          <p:nvPr/>
        </p:nvSpPr>
        <p:spPr>
          <a:xfrm>
            <a:off x="6324600" y="64008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
        <p:nvSpPr>
          <p:cNvPr id="11" name="Rectangle 10"/>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t>
            </a:r>
            <a:r>
              <a:rPr lang="en-US" sz="3200" b="1" dirty="0">
                <a:latin typeface="Calibri" pitchFamily="34" charset="0"/>
                <a:ea typeface="Times New Roman" panose="02020603050405020304" pitchFamily="18" charset="0"/>
                <a:cs typeface="Arial" pitchFamily="34" charset="0"/>
              </a:rPr>
              <a:t>all</a:t>
            </a:r>
            <a:r>
              <a:rPr lang="en-US" sz="3200" dirty="0">
                <a:latin typeface="Calibri" pitchFamily="34" charset="0"/>
                <a:ea typeface="Times New Roman" panose="02020603050405020304" pitchFamily="18" charset="0"/>
                <a:cs typeface="Arial" pitchFamily="34" charset="0"/>
              </a:rPr>
              <a:t> animals need to get from their environment?</a:t>
            </a:r>
            <a:endParaRPr lang="en-US" sz="3200" dirty="0">
              <a:latin typeface="Calibri" pitchFamily="34" charset="0"/>
              <a:cs typeface="Arial" pitchFamily="34" charset="0"/>
            </a:endParaRPr>
          </a:p>
        </p:txBody>
      </p:sp>
      <p:pic>
        <p:nvPicPr>
          <p:cNvPr id="13" name="Content Placeholder 3"/>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2514600"/>
            <a:ext cx="2514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9FC6990-38F8-4288-8443-FA8F75AA47E5}"/>
              </a:ext>
            </a:extLst>
          </p:cNvPr>
          <p:cNvSpPr/>
          <p:nvPr/>
        </p:nvSpPr>
        <p:spPr>
          <a:xfrm>
            <a:off x="1447800" y="4343400"/>
            <a:ext cx="2374368"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Kevin Pluck/Wikimedia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Compare Our Circle Maps!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7976" y="4009971"/>
            <a:ext cx="3087924" cy="281929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640" y="1362130"/>
            <a:ext cx="3087924" cy="281929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4464" y="1362130"/>
            <a:ext cx="3087924" cy="2819291"/>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9635" y="3876621"/>
            <a:ext cx="3087924" cy="2819291"/>
          </a:xfrm>
          <a:prstGeom prst="rect">
            <a:avLst/>
          </a:prstGeom>
        </p:spPr>
      </p:pic>
    </p:spTree>
    <p:extLst>
      <p:ext uri="{BB962C8B-B14F-4D97-AF65-F5344CB8AC3E}">
        <p14:creationId xmlns:p14="http://schemas.microsoft.com/office/powerpoint/2010/main" val="1813632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Let’s Summarize!</a:t>
            </a:r>
          </a:p>
        </p:txBody>
      </p:sp>
      <p:sp>
        <p:nvSpPr>
          <p:cNvPr id="3" name="Content Placeholder 2"/>
          <p:cNvSpPr>
            <a:spLocks noGrp="1"/>
          </p:cNvSpPr>
          <p:nvPr>
            <p:ph idx="1"/>
          </p:nvPr>
        </p:nvSpPr>
        <p:spPr>
          <a:xfrm>
            <a:off x="762000" y="1600200"/>
            <a:ext cx="7772400" cy="4876800"/>
          </a:xfrm>
        </p:spPr>
        <p:txBody>
          <a:bodyPr/>
          <a:lstStyle/>
          <a:p>
            <a:pPr marL="365760" indent="-365760">
              <a:spcBef>
                <a:spcPts val="1200"/>
              </a:spcBef>
            </a:pPr>
            <a:r>
              <a:rPr lang="en-US" sz="3200" dirty="0"/>
              <a:t>Animals like lions, praying mantises, ladybugs, and earthworms need food, water, and air to live and grow.</a:t>
            </a:r>
          </a:p>
          <a:p>
            <a:pPr marL="365760" indent="-365760">
              <a:spcBef>
                <a:spcPts val="1200"/>
              </a:spcBef>
            </a:pPr>
            <a:r>
              <a:rPr lang="en-US" sz="3200" dirty="0"/>
              <a:t>Animals need an environment to help them get these things.</a:t>
            </a:r>
          </a:p>
          <a:p>
            <a:pPr marL="365760" indent="-365760">
              <a:spcBef>
                <a:spcPts val="1200"/>
              </a:spcBef>
            </a:pPr>
            <a:r>
              <a:rPr lang="en-US" sz="3200" dirty="0"/>
              <a:t>They may get these things in different ways, but they all need to get the same things from their environment to live and grow.</a:t>
            </a:r>
          </a:p>
        </p:txBody>
      </p:sp>
    </p:spTree>
    <p:extLst>
      <p:ext uri="{BB962C8B-B14F-4D97-AF65-F5344CB8AC3E}">
        <p14:creationId xmlns:p14="http://schemas.microsoft.com/office/powerpoint/2010/main" val="1223960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Let’s Summarize!</a:t>
            </a:r>
          </a:p>
        </p:txBody>
      </p:sp>
      <p:sp>
        <p:nvSpPr>
          <p:cNvPr id="4" name="Rectangle 3"/>
          <p:cNvSpPr/>
          <p:nvPr/>
        </p:nvSpPr>
        <p:spPr>
          <a:xfrm>
            <a:off x="685800" y="1295400"/>
            <a:ext cx="7848600" cy="5247590"/>
          </a:xfrm>
          <a:prstGeom prst="rect">
            <a:avLst/>
          </a:prstGeom>
        </p:spPr>
        <p:txBody>
          <a:bodyPr wrap="square">
            <a:spAutoFit/>
          </a:bodyPr>
          <a:lstStyle/>
          <a:p>
            <a:r>
              <a:rPr lang="en-US" sz="3000" b="1" dirty="0">
                <a:latin typeface="Calibri" pitchFamily="34" charset="0"/>
                <a:ea typeface="Times New Roman" panose="02020603050405020304" pitchFamily="18" charset="0"/>
                <a:cs typeface="Arial" pitchFamily="34" charset="0"/>
              </a:rPr>
              <a:t>Our focus question: </a:t>
            </a:r>
            <a:r>
              <a:rPr lang="en-US" sz="3000" i="1" dirty="0">
                <a:latin typeface="Calibri" pitchFamily="34" charset="0"/>
                <a:ea typeface="Times New Roman" panose="02020603050405020304" pitchFamily="18" charset="0"/>
                <a:cs typeface="Arial" pitchFamily="34" charset="0"/>
              </a:rPr>
              <a:t>To live and grow, what do </a:t>
            </a:r>
            <a:r>
              <a:rPr lang="en-US" sz="3000" b="1" i="1" dirty="0">
                <a:latin typeface="Calibri" pitchFamily="34" charset="0"/>
                <a:ea typeface="Times New Roman" panose="02020603050405020304" pitchFamily="18" charset="0"/>
                <a:cs typeface="Arial" pitchFamily="34" charset="0"/>
              </a:rPr>
              <a:t>all</a:t>
            </a:r>
            <a:r>
              <a:rPr lang="en-US" sz="3000" i="1" dirty="0">
                <a:latin typeface="Calibri" pitchFamily="34" charset="0"/>
                <a:ea typeface="Times New Roman" panose="02020603050405020304" pitchFamily="18" charset="0"/>
                <a:cs typeface="Arial" pitchFamily="34" charset="0"/>
              </a:rPr>
              <a:t> animals need to get from their environment?</a:t>
            </a:r>
          </a:p>
          <a:p>
            <a:pPr marL="365760" indent="-365760">
              <a:spcBef>
                <a:spcPts val="2400"/>
              </a:spcBef>
              <a:buClr>
                <a:schemeClr val="bg1">
                  <a:lumMod val="65000"/>
                </a:schemeClr>
              </a:buClr>
              <a:buFont typeface="Arial" pitchFamily="34" charset="0"/>
              <a:buChar char="•"/>
            </a:pPr>
            <a:r>
              <a:rPr lang="en-US" sz="3000" dirty="0">
                <a:latin typeface="Calibri" pitchFamily="34" charset="0"/>
                <a:cs typeface="Arial" pitchFamily="34" charset="0"/>
              </a:rPr>
              <a:t>Answer this question in your science notebook. Use this sentence starter:</a:t>
            </a:r>
          </a:p>
          <a:p>
            <a:pPr marL="731520">
              <a:spcBef>
                <a:spcPts val="1200"/>
              </a:spcBef>
            </a:pPr>
            <a:r>
              <a:rPr lang="en-US" sz="3000" i="1" dirty="0">
                <a:latin typeface="Calibri" pitchFamily="34" charset="0"/>
                <a:cs typeface="Arial" pitchFamily="34" charset="0"/>
              </a:rPr>
              <a:t>To live and grow, animals need to get</a:t>
            </a:r>
          </a:p>
          <a:p>
            <a:pPr marL="731520">
              <a:spcBef>
                <a:spcPts val="1200"/>
              </a:spcBef>
            </a:pPr>
            <a:r>
              <a:rPr lang="en-US" sz="3000" i="1" dirty="0">
                <a:latin typeface="Calibri" pitchFamily="34" charset="0"/>
                <a:cs typeface="Arial" pitchFamily="34" charset="0"/>
              </a:rPr>
              <a:t>________, _______, and _______ from</a:t>
            </a:r>
          </a:p>
          <a:p>
            <a:pPr marL="731520">
              <a:spcBef>
                <a:spcPts val="1200"/>
              </a:spcBef>
            </a:pPr>
            <a:r>
              <a:rPr lang="en-US" sz="3000" i="1" dirty="0">
                <a:latin typeface="Calibri" pitchFamily="34" charset="0"/>
                <a:cs typeface="Arial" pitchFamily="34" charset="0"/>
              </a:rPr>
              <a:t>their environment.</a:t>
            </a:r>
          </a:p>
          <a:p>
            <a:pPr marL="365760" indent="-365760">
              <a:spcBef>
                <a:spcPts val="1800"/>
              </a:spcBef>
              <a:buClr>
                <a:schemeClr val="bg1">
                  <a:lumMod val="65000"/>
                </a:schemeClr>
              </a:buClr>
              <a:buFont typeface="Arial" pitchFamily="34" charset="0"/>
              <a:buChar char="•"/>
            </a:pPr>
            <a:r>
              <a:rPr lang="en-US" sz="3000" dirty="0">
                <a:latin typeface="Calibri" pitchFamily="34" charset="0"/>
                <a:cs typeface="Arial" pitchFamily="34" charset="0"/>
              </a:rPr>
              <a:t>Draw a picture showing </a:t>
            </a:r>
            <a:r>
              <a:rPr lang="en-US" sz="3000">
                <a:latin typeface="Calibri" pitchFamily="34" charset="0"/>
                <a:cs typeface="Arial" pitchFamily="34" charset="0"/>
              </a:rPr>
              <a:t>the three </a:t>
            </a:r>
            <a:r>
              <a:rPr lang="en-US" sz="3000" dirty="0">
                <a:latin typeface="Calibri" pitchFamily="34" charset="0"/>
                <a:cs typeface="Arial" pitchFamily="34" charset="0"/>
              </a:rPr>
              <a:t>things animals need to get from their environment.</a:t>
            </a:r>
          </a:p>
        </p:txBody>
      </p:sp>
    </p:spTree>
    <p:extLst>
      <p:ext uri="{BB962C8B-B14F-4D97-AF65-F5344CB8AC3E}">
        <p14:creationId xmlns:p14="http://schemas.microsoft.com/office/powerpoint/2010/main" val="350873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1143000"/>
          </a:xfrm>
        </p:spPr>
        <p:txBody>
          <a:bodyPr>
            <a:normAutofit/>
          </a:bodyPr>
          <a:lstStyle/>
          <a:p>
            <a:r>
              <a:rPr lang="en-US" dirty="0"/>
              <a:t>Next Time</a:t>
            </a:r>
          </a:p>
        </p:txBody>
      </p:sp>
      <p:sp>
        <p:nvSpPr>
          <p:cNvPr id="9" name="Rectangle 8"/>
          <p:cNvSpPr/>
          <p:nvPr/>
        </p:nvSpPr>
        <p:spPr>
          <a:xfrm>
            <a:off x="5943600" y="5791200"/>
            <a:ext cx="2451312"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Photography by </a:t>
            </a:r>
            <a:r>
              <a:rPr lang="en-US" sz="800" dirty="0" err="1">
                <a:latin typeface="Calibri" panose="020F0502020204030204" pitchFamily="34" charset="0"/>
                <a:cs typeface="Calibri" panose="020F0502020204030204" pitchFamily="34" charset="0"/>
              </a:rPr>
              <a:t>Wouter</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Hagens</a:t>
            </a:r>
            <a:r>
              <a:rPr lang="en-US" sz="800" dirty="0">
                <a:latin typeface="Calibri" panose="020F0502020204030204" pitchFamily="34" charset="0"/>
                <a:cs typeface="Calibri" panose="020F0502020204030204" pitchFamily="34" charset="0"/>
              </a:rPr>
              <a:t>/Wikimedia Commons</a:t>
            </a:r>
          </a:p>
        </p:txBody>
      </p:sp>
      <p:pic>
        <p:nvPicPr>
          <p:cNvPr id="10" name="Content Placeholder 1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05400" y="1828800"/>
            <a:ext cx="3269460" cy="3993278"/>
          </a:xfrm>
        </p:spPr>
      </p:pic>
      <p:sp>
        <p:nvSpPr>
          <p:cNvPr id="5" name="TextBox 4"/>
          <p:cNvSpPr txBox="1"/>
          <p:nvPr/>
        </p:nvSpPr>
        <p:spPr>
          <a:xfrm>
            <a:off x="762000" y="1600200"/>
            <a:ext cx="4038600" cy="3354765"/>
          </a:xfrm>
          <a:prstGeom prst="rect">
            <a:avLst/>
          </a:prstGeom>
          <a:noFill/>
        </p:spPr>
        <p:txBody>
          <a:bodyPr wrap="square" rtlCol="0">
            <a:spAutoFit/>
          </a:bodyPr>
          <a:lstStyle/>
          <a:p>
            <a:r>
              <a:rPr lang="en-US" sz="3200" dirty="0">
                <a:latin typeface="Calibri" pitchFamily="34" charset="0"/>
              </a:rPr>
              <a:t>What do </a:t>
            </a:r>
            <a:r>
              <a:rPr lang="en-US" sz="3200" b="1" dirty="0">
                <a:latin typeface="Calibri" pitchFamily="34" charset="0"/>
              </a:rPr>
              <a:t>plants</a:t>
            </a:r>
            <a:r>
              <a:rPr lang="en-US" sz="3200" dirty="0">
                <a:latin typeface="Calibri" pitchFamily="34" charset="0"/>
              </a:rPr>
              <a:t> need to get from their environment to live and grow?</a:t>
            </a:r>
          </a:p>
          <a:p>
            <a:pPr>
              <a:spcBef>
                <a:spcPts val="2400"/>
              </a:spcBef>
            </a:pPr>
            <a:r>
              <a:rPr lang="en-US" sz="3200" dirty="0">
                <a:latin typeface="Calibri" pitchFamily="34" charset="0"/>
              </a:rPr>
              <a:t>Do they need the same things as animals?</a:t>
            </a:r>
          </a:p>
        </p:txBody>
      </p:sp>
    </p:spTree>
    <p:extLst>
      <p:ext uri="{BB962C8B-B14F-4D97-AF65-F5344CB8AC3E}">
        <p14:creationId xmlns:p14="http://schemas.microsoft.com/office/powerpoint/2010/main" val="64313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956"/>
            <a:ext cx="7962900" cy="990600"/>
          </a:xfrm>
        </p:spPr>
        <p:txBody>
          <a:bodyPr/>
          <a:lstStyle/>
          <a:p>
            <a:r>
              <a:rPr lang="en-US" dirty="0"/>
              <a:t>Today’s Focus Question</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5000" y="4724400"/>
            <a:ext cx="2667000" cy="1676400"/>
          </a:xfr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4724400"/>
            <a:ext cx="2743200" cy="167640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81600" y="2438400"/>
            <a:ext cx="2543593" cy="1828799"/>
          </a:xfrm>
          <a:prstGeom prst="rect">
            <a:avLst/>
          </a:prstGeom>
        </p:spPr>
      </p:pic>
      <p:sp>
        <p:nvSpPr>
          <p:cNvPr id="3" name="Rectangle 2">
            <a:extLst>
              <a:ext uri="{FF2B5EF4-FFF2-40B4-BE49-F238E27FC236}">
                <a16:creationId xmlns:a16="http://schemas.microsoft.com/office/drawing/2014/main" id="{E00916BF-CCE5-4B3A-91D8-0470DBF3EE08}"/>
              </a:ext>
            </a:extLst>
          </p:cNvPr>
          <p:cNvSpPr/>
          <p:nvPr/>
        </p:nvSpPr>
        <p:spPr>
          <a:xfrm>
            <a:off x="5562600" y="4267200"/>
            <a:ext cx="2260555" cy="215444"/>
          </a:xfrm>
          <a:prstGeom prst="rect">
            <a:avLst/>
          </a:prstGeom>
        </p:spPr>
        <p:txBody>
          <a:bodyPr wrap="none">
            <a:spAutoFit/>
          </a:bodyPr>
          <a:lstStyle/>
          <a:p>
            <a:pPr algn="r"/>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5" name="Rectangle 4">
            <a:extLst>
              <a:ext uri="{FF2B5EF4-FFF2-40B4-BE49-F238E27FC236}">
                <a16:creationId xmlns:a16="http://schemas.microsoft.com/office/drawing/2014/main" id="{7CDD93F4-1360-4251-8EE2-2CAC538A196F}"/>
              </a:ext>
            </a:extLst>
          </p:cNvPr>
          <p:cNvSpPr/>
          <p:nvPr/>
        </p:nvSpPr>
        <p:spPr>
          <a:xfrm>
            <a:off x="1981200" y="6400800"/>
            <a:ext cx="263726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Aldric de </a:t>
            </a:r>
            <a:r>
              <a:rPr lang="en-US" sz="800" dirty="0" err="1">
                <a:latin typeface="Calibri" panose="020F0502020204030204" pitchFamily="34" charset="0"/>
                <a:cs typeface="Calibri" panose="020F0502020204030204" pitchFamily="34" charset="0"/>
              </a:rPr>
              <a:t>Villartay</a:t>
            </a:r>
            <a:r>
              <a:rPr lang="en-US" sz="800" dirty="0">
                <a:latin typeface="Calibri" panose="020F0502020204030204" pitchFamily="34" charset="0"/>
                <a:cs typeface="Calibri" panose="020F0502020204030204" pitchFamily="34" charset="0"/>
              </a:rPr>
              <a:t>/Wikimedia Commons</a:t>
            </a:r>
          </a:p>
        </p:txBody>
      </p:sp>
      <p:sp>
        <p:nvSpPr>
          <p:cNvPr id="9" name="Rectangle 8">
            <a:extLst>
              <a:ext uri="{FF2B5EF4-FFF2-40B4-BE49-F238E27FC236}">
                <a16:creationId xmlns:a16="http://schemas.microsoft.com/office/drawing/2014/main" id="{27C7BDA4-F0BF-4A92-A562-46A3BFCD7415}"/>
              </a:ext>
            </a:extLst>
          </p:cNvPr>
          <p:cNvSpPr/>
          <p:nvPr/>
        </p:nvSpPr>
        <p:spPr>
          <a:xfrm>
            <a:off x="6324600" y="64008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
        <p:nvSpPr>
          <p:cNvPr id="11" name="Rectangle 10"/>
          <p:cNvSpPr/>
          <p:nvPr/>
        </p:nvSpPr>
        <p:spPr>
          <a:xfrm>
            <a:off x="685800" y="1295400"/>
            <a:ext cx="7486649" cy="1077218"/>
          </a:xfrm>
          <a:prstGeom prst="rect">
            <a:avLst/>
          </a:prstGeom>
        </p:spPr>
        <p:txBody>
          <a:bodyPr wrap="square">
            <a:spAutoFit/>
          </a:bodyPr>
          <a:lstStyle/>
          <a:p>
            <a:r>
              <a:rPr lang="en-US" sz="3200" dirty="0">
                <a:latin typeface="Calibri" pitchFamily="34" charset="0"/>
                <a:ea typeface="Times New Roman" panose="02020603050405020304" pitchFamily="18" charset="0"/>
                <a:cs typeface="Arial" pitchFamily="34" charset="0"/>
              </a:rPr>
              <a:t>To live and grow, what do </a:t>
            </a:r>
            <a:r>
              <a:rPr lang="en-US" sz="3200" b="1" dirty="0">
                <a:latin typeface="Calibri" pitchFamily="34" charset="0"/>
                <a:ea typeface="Times New Roman" panose="02020603050405020304" pitchFamily="18" charset="0"/>
                <a:cs typeface="Arial" pitchFamily="34" charset="0"/>
              </a:rPr>
              <a:t>all</a:t>
            </a:r>
            <a:r>
              <a:rPr lang="en-US" sz="3200" dirty="0">
                <a:latin typeface="Calibri" pitchFamily="34" charset="0"/>
                <a:ea typeface="Times New Roman" panose="02020603050405020304" pitchFamily="18" charset="0"/>
                <a:cs typeface="Arial" pitchFamily="34" charset="0"/>
              </a:rPr>
              <a:t> animals need to get from their environment?</a:t>
            </a:r>
            <a:endParaRPr lang="en-US" sz="3200" dirty="0">
              <a:latin typeface="Calibri" pitchFamily="34" charset="0"/>
              <a:cs typeface="Arial" pitchFamily="34" charset="0"/>
            </a:endParaRPr>
          </a:p>
        </p:txBody>
      </p:sp>
      <p:pic>
        <p:nvPicPr>
          <p:cNvPr id="13" name="Content Placeholder 3"/>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2514600"/>
            <a:ext cx="2514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9FC6990-38F8-4288-8443-FA8F75AA47E5}"/>
              </a:ext>
            </a:extLst>
          </p:cNvPr>
          <p:cNvSpPr/>
          <p:nvPr/>
        </p:nvSpPr>
        <p:spPr>
          <a:xfrm>
            <a:off x="1447800" y="4343400"/>
            <a:ext cx="2374368" cy="33855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Kevin Pluck/Wikimedia Commons</a:t>
            </a:r>
          </a:p>
          <a:p>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873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305800" cy="2438400"/>
          </a:xfrm>
        </p:spPr>
        <p:txBody>
          <a:bodyPr/>
          <a:lstStyle/>
          <a:p>
            <a:pPr marL="0" indent="0">
              <a:buNone/>
            </a:pPr>
            <a:r>
              <a:rPr lang="en-US" sz="3200" b="1" dirty="0"/>
              <a:t>My prediction:</a:t>
            </a:r>
          </a:p>
          <a:p>
            <a:pPr marL="731520" indent="0">
              <a:spcBef>
                <a:spcPts val="1200"/>
              </a:spcBef>
              <a:buNone/>
            </a:pPr>
            <a:r>
              <a:rPr lang="en-US" sz="3200" i="1" dirty="0"/>
              <a:t>I think that [ladybugs/earthworms] need </a:t>
            </a:r>
            <a:br>
              <a:rPr lang="en-US" sz="3200" i="1" dirty="0"/>
            </a:br>
            <a:r>
              <a:rPr lang="en-US" sz="3200" i="1" dirty="0"/>
              <a:t>to get __________ from their environment </a:t>
            </a:r>
            <a:br>
              <a:rPr lang="en-US" sz="3200" i="1" dirty="0"/>
            </a:br>
            <a:r>
              <a:rPr lang="en-US" sz="3200" i="1" dirty="0"/>
              <a:t>to live and grow.</a:t>
            </a:r>
          </a:p>
        </p:txBody>
      </p:sp>
      <p:sp>
        <p:nvSpPr>
          <p:cNvPr id="29" name="Rectangle 28"/>
          <p:cNvSpPr/>
          <p:nvPr/>
        </p:nvSpPr>
        <p:spPr>
          <a:xfrm>
            <a:off x="533400" y="609600"/>
            <a:ext cx="8229600" cy="677108"/>
          </a:xfrm>
          <a:prstGeom prst="rect">
            <a:avLst/>
          </a:prstGeom>
        </p:spPr>
        <p:txBody>
          <a:bodyPr wrap="square">
            <a:spAutoFit/>
          </a:bodyPr>
          <a:lstStyle/>
          <a:p>
            <a:r>
              <a:rPr lang="en-US" sz="3800" spc="-100" dirty="0">
                <a:solidFill>
                  <a:schemeClr val="tx2"/>
                </a:solidFill>
                <a:latin typeface="Calibri" panose="020F0502020204030204" pitchFamily="34" charset="0"/>
                <a:ea typeface="+mj-ea"/>
                <a:cs typeface="+mj-cs"/>
              </a:rPr>
              <a:t>What Do Ladybugs and Earthworms Need?</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3962400"/>
            <a:ext cx="3200400" cy="2191459"/>
          </a:xfrm>
          <a:prstGeom prst="rect">
            <a:avLst/>
          </a:prstGeom>
        </p:spPr>
      </p:pic>
      <p:sp>
        <p:nvSpPr>
          <p:cNvPr id="8" name="Rectangle 7">
            <a:extLst>
              <a:ext uri="{FF2B5EF4-FFF2-40B4-BE49-F238E27FC236}">
                <a16:creationId xmlns:a16="http://schemas.microsoft.com/office/drawing/2014/main" id="{E00916BF-CCE5-4B3A-91D8-0470DBF3EE08}"/>
              </a:ext>
            </a:extLst>
          </p:cNvPr>
          <p:cNvSpPr/>
          <p:nvPr/>
        </p:nvSpPr>
        <p:spPr>
          <a:xfrm>
            <a:off x="2057400" y="6172200"/>
            <a:ext cx="2260555" cy="215444"/>
          </a:xfrm>
          <a:prstGeom prst="rect">
            <a:avLst/>
          </a:prstGeom>
        </p:spPr>
        <p:txBody>
          <a:bodyPr wrap="none">
            <a:spAutoFit/>
          </a:bodyPr>
          <a:lstStyle/>
          <a:p>
            <a:pPr algn="r"/>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3727" y="3962400"/>
            <a:ext cx="3193473" cy="2209800"/>
          </a:xfrm>
          <a:prstGeom prst="rect">
            <a:avLst/>
          </a:prstGeom>
        </p:spPr>
      </p:pic>
      <p:sp>
        <p:nvSpPr>
          <p:cNvPr id="10" name="Rectangle 9">
            <a:extLst>
              <a:ext uri="{FF2B5EF4-FFF2-40B4-BE49-F238E27FC236}">
                <a16:creationId xmlns:a16="http://schemas.microsoft.com/office/drawing/2014/main" id="{27C7BDA4-F0BF-4A92-A562-46A3BFCD7415}"/>
              </a:ext>
            </a:extLst>
          </p:cNvPr>
          <p:cNvSpPr/>
          <p:nvPr/>
        </p:nvSpPr>
        <p:spPr>
          <a:xfrm>
            <a:off x="5715000" y="61722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Tree>
    <p:extLst>
      <p:ext uri="{BB962C8B-B14F-4D97-AF65-F5344CB8AC3E}">
        <p14:creationId xmlns:p14="http://schemas.microsoft.com/office/powerpoint/2010/main" val="401334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Let’s Be Science Detectives!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600200"/>
            <a:ext cx="4239192" cy="2987322"/>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1752600"/>
            <a:ext cx="2667000" cy="219370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4419600"/>
            <a:ext cx="2667000" cy="1939059"/>
          </a:xfrm>
          <a:prstGeom prst="rect">
            <a:avLst/>
          </a:prstGeom>
        </p:spPr>
      </p:pic>
      <p:sp>
        <p:nvSpPr>
          <p:cNvPr id="10" name="Rectangle 9">
            <a:extLst>
              <a:ext uri="{FF2B5EF4-FFF2-40B4-BE49-F238E27FC236}">
                <a16:creationId xmlns:a16="http://schemas.microsoft.com/office/drawing/2014/main" id="{7CDD93F4-1360-4251-8EE2-2CAC538A196F}"/>
              </a:ext>
            </a:extLst>
          </p:cNvPr>
          <p:cNvSpPr/>
          <p:nvPr/>
        </p:nvSpPr>
        <p:spPr>
          <a:xfrm>
            <a:off x="3276600" y="4267200"/>
            <a:ext cx="144142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11" name="Rectangle 10">
            <a:extLst>
              <a:ext uri="{FF2B5EF4-FFF2-40B4-BE49-F238E27FC236}">
                <a16:creationId xmlns:a16="http://schemas.microsoft.com/office/drawing/2014/main" id="{3DC28E6D-A79D-4CCF-BE0B-3EED55AA4506}"/>
              </a:ext>
            </a:extLst>
          </p:cNvPr>
          <p:cNvSpPr/>
          <p:nvPr/>
        </p:nvSpPr>
        <p:spPr>
          <a:xfrm>
            <a:off x="5725551" y="63246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
        <p:nvSpPr>
          <p:cNvPr id="12" name="Rectangle 11">
            <a:extLst>
              <a:ext uri="{FF2B5EF4-FFF2-40B4-BE49-F238E27FC236}">
                <a16:creationId xmlns:a16="http://schemas.microsoft.com/office/drawing/2014/main" id="{2589D9C6-BF5E-407B-BBE4-06CB91B43739}"/>
              </a:ext>
            </a:extLst>
          </p:cNvPr>
          <p:cNvSpPr/>
          <p:nvPr/>
        </p:nvSpPr>
        <p:spPr>
          <a:xfrm>
            <a:off x="5867400" y="3962400"/>
            <a:ext cx="226055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9" name="TextBox 8"/>
          <p:cNvSpPr txBox="1"/>
          <p:nvPr/>
        </p:nvSpPr>
        <p:spPr>
          <a:xfrm>
            <a:off x="533400" y="4876800"/>
            <a:ext cx="4724400" cy="1569660"/>
          </a:xfrm>
          <a:prstGeom prst="rect">
            <a:avLst/>
          </a:prstGeom>
          <a:noFill/>
        </p:spPr>
        <p:txBody>
          <a:bodyPr wrap="square" rtlCol="0">
            <a:spAutoFit/>
          </a:bodyPr>
          <a:lstStyle/>
          <a:p>
            <a:r>
              <a:rPr lang="en-US" sz="3200" dirty="0">
                <a:latin typeface="Calibri" pitchFamily="34" charset="0"/>
              </a:rPr>
              <a:t>Let’s find out what other animals need to get from their environment!</a:t>
            </a:r>
          </a:p>
        </p:txBody>
      </p:sp>
    </p:spTree>
    <p:extLst>
      <p:ext uri="{BB962C8B-B14F-4D97-AF65-F5344CB8AC3E}">
        <p14:creationId xmlns:p14="http://schemas.microsoft.com/office/powerpoint/2010/main" val="322876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82000" cy="990600"/>
          </a:xfrm>
        </p:spPr>
        <p:txBody>
          <a:bodyPr>
            <a:normAutofit/>
          </a:bodyPr>
          <a:lstStyle/>
          <a:p>
            <a:r>
              <a:rPr lang="en-US" sz="3800" dirty="0"/>
              <a:t>Let’s Investigate Ladybugs and Earthworms!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3962400"/>
            <a:ext cx="3347467" cy="2473027"/>
          </a:xfrm>
        </p:spPr>
      </p:pic>
      <p:sp>
        <p:nvSpPr>
          <p:cNvPr id="8" name="Rectangle 7">
            <a:extLst>
              <a:ext uri="{FF2B5EF4-FFF2-40B4-BE49-F238E27FC236}">
                <a16:creationId xmlns:a16="http://schemas.microsoft.com/office/drawing/2014/main" id="{89FC6990-38F8-4288-8443-FA8F75AA47E5}"/>
              </a:ext>
            </a:extLst>
          </p:cNvPr>
          <p:cNvSpPr/>
          <p:nvPr/>
        </p:nvSpPr>
        <p:spPr>
          <a:xfrm>
            <a:off x="3200400" y="62484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10" name="TextBox 9"/>
          <p:cNvSpPr txBox="1"/>
          <p:nvPr/>
        </p:nvSpPr>
        <p:spPr>
          <a:xfrm>
            <a:off x="609600" y="1295400"/>
            <a:ext cx="7848600" cy="2708434"/>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dirty="0">
                <a:latin typeface="Calibri" pitchFamily="34" charset="0"/>
              </a:rPr>
              <a:t>Look carefully at each picture in your booklets. </a:t>
            </a:r>
          </a:p>
          <a:p>
            <a:pPr marL="365760" indent="-365760">
              <a:spcBef>
                <a:spcPts val="1200"/>
              </a:spcBef>
              <a:buClr>
                <a:schemeClr val="bg1">
                  <a:lumMod val="65000"/>
                </a:schemeClr>
              </a:buClr>
              <a:buFont typeface="Arial" pitchFamily="34" charset="0"/>
              <a:buChar char="•"/>
            </a:pPr>
            <a:r>
              <a:rPr lang="en-US" sz="3200" dirty="0">
                <a:latin typeface="Calibri" pitchFamily="34" charset="0"/>
              </a:rPr>
              <a:t>Look for evidence (clues) of what ladybugs and earthworms need to get from their environment.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957" y="3938187"/>
            <a:ext cx="1703279" cy="1401006"/>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4876800"/>
            <a:ext cx="1828550" cy="1329459"/>
          </a:xfrm>
          <a:prstGeom prst="rect">
            <a:avLst/>
          </a:prstGeom>
        </p:spPr>
      </p:pic>
      <p:sp>
        <p:nvSpPr>
          <p:cNvPr id="14" name="Rectangle 13">
            <a:extLst>
              <a:ext uri="{FF2B5EF4-FFF2-40B4-BE49-F238E27FC236}">
                <a16:creationId xmlns:a16="http://schemas.microsoft.com/office/drawing/2014/main" id="{2589D9C6-BF5E-407B-BBE4-06CB91B43739}"/>
              </a:ext>
            </a:extLst>
          </p:cNvPr>
          <p:cNvSpPr/>
          <p:nvPr/>
        </p:nvSpPr>
        <p:spPr>
          <a:xfrm>
            <a:off x="4533900" y="5326085"/>
            <a:ext cx="223811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
        <p:nvSpPr>
          <p:cNvPr id="15" name="Rectangle 14">
            <a:extLst>
              <a:ext uri="{FF2B5EF4-FFF2-40B4-BE49-F238E27FC236}">
                <a16:creationId xmlns:a16="http://schemas.microsoft.com/office/drawing/2014/main" id="{3DC28E6D-A79D-4CCF-BE0B-3EED55AA4506}"/>
              </a:ext>
            </a:extLst>
          </p:cNvPr>
          <p:cNvSpPr/>
          <p:nvPr/>
        </p:nvSpPr>
        <p:spPr>
          <a:xfrm>
            <a:off x="6584187" y="6158213"/>
            <a:ext cx="2350323"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Tree>
    <p:extLst>
      <p:ext uri="{BB962C8B-B14F-4D97-AF65-F5344CB8AC3E}">
        <p14:creationId xmlns:p14="http://schemas.microsoft.com/office/powerpoint/2010/main" val="192552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r>
              <a:rPr lang="en-US" dirty="0"/>
              <a:t>What Do Ladybugs Need?</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6800" y="3276600"/>
            <a:ext cx="3704966" cy="3158828"/>
          </a:xfrm>
        </p:spPr>
      </p:pic>
      <p:sp>
        <p:nvSpPr>
          <p:cNvPr id="8" name="Rectangle 7">
            <a:extLst>
              <a:ext uri="{FF2B5EF4-FFF2-40B4-BE49-F238E27FC236}">
                <a16:creationId xmlns:a16="http://schemas.microsoft.com/office/drawing/2014/main" id="{89FC6990-38F8-4288-8443-FA8F75AA47E5}"/>
              </a:ext>
            </a:extLst>
          </p:cNvPr>
          <p:cNvSpPr/>
          <p:nvPr/>
        </p:nvSpPr>
        <p:spPr>
          <a:xfrm>
            <a:off x="3200400" y="62484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10" name="TextBox 9"/>
          <p:cNvSpPr txBox="1"/>
          <p:nvPr/>
        </p:nvSpPr>
        <p:spPr>
          <a:xfrm>
            <a:off x="685800" y="1447800"/>
            <a:ext cx="7772400" cy="1723549"/>
          </a:xfrm>
          <a:prstGeom prst="rect">
            <a:avLst/>
          </a:prstGeom>
          <a:noFill/>
        </p:spPr>
        <p:txBody>
          <a:bodyPr wrap="square" rtlCol="0">
            <a:spAutoFit/>
          </a:bodyPr>
          <a:lstStyle/>
          <a:p>
            <a:pPr>
              <a:spcBef>
                <a:spcPts val="1200"/>
              </a:spcBef>
              <a:buClr>
                <a:schemeClr val="bg1">
                  <a:lumMod val="65000"/>
                </a:schemeClr>
              </a:buClr>
            </a:pPr>
            <a:r>
              <a:rPr lang="en-US" sz="3200" b="1" dirty="0">
                <a:latin typeface="Calibri" pitchFamily="34" charset="0"/>
              </a:rPr>
              <a:t>Sentence starter:</a:t>
            </a:r>
          </a:p>
          <a:p>
            <a:pPr marL="731520">
              <a:spcBef>
                <a:spcPts val="1200"/>
              </a:spcBef>
              <a:buClr>
                <a:schemeClr val="bg1">
                  <a:lumMod val="65000"/>
                </a:schemeClr>
              </a:buClr>
            </a:pPr>
            <a:r>
              <a:rPr lang="en-US" sz="3200" i="1" dirty="0">
                <a:latin typeface="Calibri" pitchFamily="34" charset="0"/>
              </a:rPr>
              <a:t>Ladybugs need to get ______ from their environment. Our evidence is ______.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3810000"/>
            <a:ext cx="2667000" cy="2193701"/>
          </a:xfrm>
          <a:prstGeom prst="rect">
            <a:avLst/>
          </a:prstGeom>
        </p:spPr>
      </p:pic>
      <p:sp>
        <p:nvSpPr>
          <p:cNvPr id="12" name="Rectangle 11">
            <a:extLst>
              <a:ext uri="{FF2B5EF4-FFF2-40B4-BE49-F238E27FC236}">
                <a16:creationId xmlns:a16="http://schemas.microsoft.com/office/drawing/2014/main" id="{2589D9C6-BF5E-407B-BBE4-06CB91B43739}"/>
              </a:ext>
            </a:extLst>
          </p:cNvPr>
          <p:cNvSpPr/>
          <p:nvPr/>
        </p:nvSpPr>
        <p:spPr>
          <a:xfrm>
            <a:off x="5638800" y="6019800"/>
            <a:ext cx="226055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a:t>
            </a:r>
            <a:r>
              <a:rPr lang="en-US" sz="800" dirty="0" err="1">
                <a:latin typeface="Calibri" panose="020F0502020204030204" pitchFamily="34" charset="0"/>
                <a:cs typeface="Calibri" panose="020F0502020204030204" pitchFamily="34" charset="0"/>
              </a:rPr>
              <a:t>Gorupka</a:t>
            </a:r>
            <a:r>
              <a:rPr lang="en-US" sz="800" dirty="0">
                <a:latin typeface="Calibri" panose="020F0502020204030204" pitchFamily="34" charset="0"/>
                <a:cs typeface="Calibri" panose="020F0502020204030204" pitchFamily="34" charset="0"/>
              </a:rPr>
              <a:t>/Wikimedia Commons</a:t>
            </a:r>
          </a:p>
        </p:txBody>
      </p:sp>
    </p:spTree>
    <p:extLst>
      <p:ext uri="{BB962C8B-B14F-4D97-AF65-F5344CB8AC3E}">
        <p14:creationId xmlns:p14="http://schemas.microsoft.com/office/powerpoint/2010/main" val="19255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Autofit/>
          </a:bodyPr>
          <a:lstStyle/>
          <a:p>
            <a:r>
              <a:rPr lang="en-US" dirty="0"/>
              <a:t>What Do Earthworms Need?</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7800" y="3429000"/>
            <a:ext cx="3429000" cy="2923541"/>
          </a:xfrm>
        </p:spPr>
      </p:pic>
      <p:sp>
        <p:nvSpPr>
          <p:cNvPr id="8" name="Rectangle 7">
            <a:extLst>
              <a:ext uri="{FF2B5EF4-FFF2-40B4-BE49-F238E27FC236}">
                <a16:creationId xmlns:a16="http://schemas.microsoft.com/office/drawing/2014/main" id="{89FC6990-38F8-4288-8443-FA8F75AA47E5}"/>
              </a:ext>
            </a:extLst>
          </p:cNvPr>
          <p:cNvSpPr/>
          <p:nvPr/>
        </p:nvSpPr>
        <p:spPr>
          <a:xfrm>
            <a:off x="3200400" y="6248400"/>
            <a:ext cx="1418978"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clipartpanda.com</a:t>
            </a:r>
          </a:p>
        </p:txBody>
      </p:sp>
      <p:sp>
        <p:nvSpPr>
          <p:cNvPr id="10" name="TextBox 9"/>
          <p:cNvSpPr txBox="1"/>
          <p:nvPr/>
        </p:nvSpPr>
        <p:spPr>
          <a:xfrm>
            <a:off x="685800" y="1447800"/>
            <a:ext cx="7772400" cy="2215991"/>
          </a:xfrm>
          <a:prstGeom prst="rect">
            <a:avLst/>
          </a:prstGeom>
          <a:noFill/>
        </p:spPr>
        <p:txBody>
          <a:bodyPr wrap="square" rtlCol="0">
            <a:spAutoFit/>
          </a:bodyPr>
          <a:lstStyle/>
          <a:p>
            <a:pPr>
              <a:spcBef>
                <a:spcPts val="1200"/>
              </a:spcBef>
              <a:buClr>
                <a:schemeClr val="bg1">
                  <a:lumMod val="65000"/>
                </a:schemeClr>
              </a:buClr>
            </a:pPr>
            <a:r>
              <a:rPr lang="en-US" sz="3200" b="1" dirty="0">
                <a:latin typeface="Calibri" pitchFamily="34" charset="0"/>
              </a:rPr>
              <a:t>Sentence starter:</a:t>
            </a:r>
          </a:p>
          <a:p>
            <a:pPr marL="731520">
              <a:spcBef>
                <a:spcPts val="1200"/>
              </a:spcBef>
              <a:buClr>
                <a:schemeClr val="bg1">
                  <a:lumMod val="65000"/>
                </a:schemeClr>
              </a:buClr>
            </a:pPr>
            <a:r>
              <a:rPr lang="en-US" sz="3200" i="1" dirty="0">
                <a:latin typeface="Calibri" pitchFamily="34" charset="0"/>
              </a:rPr>
              <a:t>Earthworms need to get _____ from </a:t>
            </a:r>
            <a:br>
              <a:rPr lang="en-US" sz="3200" i="1" dirty="0">
                <a:latin typeface="Calibri" pitchFamily="34" charset="0"/>
              </a:rPr>
            </a:br>
            <a:r>
              <a:rPr lang="en-US" sz="3200" i="1" dirty="0">
                <a:latin typeface="Calibri" pitchFamily="34" charset="0"/>
              </a:rPr>
              <a:t>their environment. Our evidence </a:t>
            </a:r>
            <a:br>
              <a:rPr lang="en-US" sz="3200" i="1" dirty="0">
                <a:latin typeface="Calibri" pitchFamily="34" charset="0"/>
              </a:rPr>
            </a:br>
            <a:r>
              <a:rPr lang="en-US" sz="3200" i="1" dirty="0">
                <a:latin typeface="Calibri" pitchFamily="34" charset="0"/>
              </a:rPr>
              <a:t>is ______. </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4191000"/>
            <a:ext cx="2819400" cy="2049862"/>
          </a:xfrm>
          <a:prstGeom prst="rect">
            <a:avLst/>
          </a:prstGeom>
        </p:spPr>
      </p:pic>
      <p:sp>
        <p:nvSpPr>
          <p:cNvPr id="13" name="Rectangle 12">
            <a:extLst>
              <a:ext uri="{FF2B5EF4-FFF2-40B4-BE49-F238E27FC236}">
                <a16:creationId xmlns:a16="http://schemas.microsoft.com/office/drawing/2014/main" id="{3DC28E6D-A79D-4CCF-BE0B-3EED55AA4506}"/>
              </a:ext>
            </a:extLst>
          </p:cNvPr>
          <p:cNvSpPr/>
          <p:nvPr/>
        </p:nvSpPr>
        <p:spPr>
          <a:xfrm>
            <a:off x="5943600" y="6248400"/>
            <a:ext cx="2372765"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of S Shepherd/Wikimedia Commons</a:t>
            </a:r>
          </a:p>
        </p:txBody>
      </p:sp>
    </p:spTree>
    <p:extLst>
      <p:ext uri="{BB962C8B-B14F-4D97-AF65-F5344CB8AC3E}">
        <p14:creationId xmlns:p14="http://schemas.microsoft.com/office/powerpoint/2010/main" val="1925521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9629</TotalTime>
  <Words>1462</Words>
  <Application>Microsoft Office PowerPoint</Application>
  <PresentationFormat>On-screen Show (4:3)</PresentationFormat>
  <Paragraphs>174</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Clarity</vt:lpstr>
      <vt:lpstr>Plants and Animals Lesson 2b</vt:lpstr>
      <vt:lpstr>Review: Environments</vt:lpstr>
      <vt:lpstr>Review: What Do Animals Need?</vt:lpstr>
      <vt:lpstr>Today’s Focus Question</vt:lpstr>
      <vt:lpstr>PowerPoint Presentation</vt:lpstr>
      <vt:lpstr>Let’s Be Science Detectives!</vt:lpstr>
      <vt:lpstr>Let’s Investigate Ladybugs and Earthworms!</vt:lpstr>
      <vt:lpstr>What Do Ladybugs Need?</vt:lpstr>
      <vt:lpstr>What Do Earthworms Need?</vt:lpstr>
      <vt:lpstr>Let’s Find Out More!</vt:lpstr>
      <vt:lpstr>Our Focus Question</vt:lpstr>
      <vt:lpstr>Ladybugs: Looking for Food</vt:lpstr>
      <vt:lpstr>Ladybugs: Eating Aphids</vt:lpstr>
      <vt:lpstr>Ladybugs: Sniffing Out Food!</vt:lpstr>
      <vt:lpstr>Ladybug Body Parts</vt:lpstr>
      <vt:lpstr>How Ladybugs Breathe</vt:lpstr>
      <vt:lpstr>How Ladybugs Stay Alive in Water</vt:lpstr>
      <vt:lpstr>Ladybugs: Drinking Water</vt:lpstr>
      <vt:lpstr>Is This a Good Environment?</vt:lpstr>
      <vt:lpstr>PowerPoint Presentation</vt:lpstr>
      <vt:lpstr>Earthworms: Finding Food</vt:lpstr>
      <vt:lpstr>Earthworms: Finding Food</vt:lpstr>
      <vt:lpstr>Earthworms: Finding Food</vt:lpstr>
      <vt:lpstr>A Compost Bin</vt:lpstr>
      <vt:lpstr>What Do You See in This Photo?</vt:lpstr>
      <vt:lpstr>PowerPoint Presentation</vt:lpstr>
      <vt:lpstr>Earthworms Need Water to Breathe!</vt:lpstr>
      <vt:lpstr>Earthworms Need Water and Air</vt:lpstr>
      <vt:lpstr>PowerPoint Presentation</vt:lpstr>
      <vt:lpstr>Our Focus Question</vt:lpstr>
      <vt:lpstr>Let’s Compare Our Circle Maps!</vt:lpstr>
      <vt:lpstr>Let’s Summarize!</vt:lpstr>
      <vt:lpstr>Let’s Summarize!</vt:lpstr>
      <vt:lpstr>Next Time</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332</cp:revision>
  <dcterms:created xsi:type="dcterms:W3CDTF">2014-06-10T18:20:14Z</dcterms:created>
  <dcterms:modified xsi:type="dcterms:W3CDTF">2020-01-06T18:59:49Z</dcterms:modified>
</cp:coreProperties>
</file>