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478" r:id="rId2"/>
    <p:sldId id="479" r:id="rId3"/>
    <p:sldId id="458" r:id="rId4"/>
    <p:sldId id="467" r:id="rId5"/>
    <p:sldId id="461" r:id="rId6"/>
    <p:sldId id="481" r:id="rId7"/>
    <p:sldId id="482" r:id="rId8"/>
    <p:sldId id="470" r:id="rId9"/>
    <p:sldId id="464" r:id="rId10"/>
    <p:sldId id="483" r:id="rId11"/>
    <p:sldId id="484" r:id="rId12"/>
    <p:sldId id="471" r:id="rId13"/>
    <p:sldId id="485" r:id="rId14"/>
    <p:sldId id="486" r:id="rId15"/>
    <p:sldId id="48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3" clrIdx="1"/>
  <p:cmAuthor id="2" name="Brooke Bourdélat-Parks" initials="BB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7122" autoAdjust="0"/>
  </p:normalViewPr>
  <p:slideViewPr>
    <p:cSldViewPr>
      <p:cViewPr varScale="1">
        <p:scale>
          <a:sx n="55" d="100"/>
          <a:sy n="55" d="100"/>
        </p:scale>
        <p:origin x="-18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6261372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999531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210249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REFER TO COMMUNICATING</a:t>
            </a:r>
            <a:r>
              <a:rPr lang="en-US" baseline="0" dirty="0"/>
              <a:t> IN SCIENTIFIC WAYS CHART </a:t>
            </a:r>
            <a:r>
              <a:rPr lang="en-US" dirty="0"/>
              <a:t> FOR THIS DISCUSSION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014603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752914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tx2"/>
                </a:solidFill>
              </a:rPr>
              <a:t>Circle either need or do</a:t>
            </a:r>
            <a:r>
              <a:rPr lang="en-US" sz="1200" baseline="0" dirty="0">
                <a:solidFill>
                  <a:schemeClr val="tx2"/>
                </a:solidFill>
              </a:rPr>
              <a:t> NOT</a:t>
            </a:r>
            <a:r>
              <a:rPr lang="en-US" sz="1200" dirty="0">
                <a:solidFill>
                  <a:schemeClr val="tx2"/>
                </a:solidFill>
              </a:rPr>
              <a:t> need.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118428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386496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99953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x-none" dirty="0"/>
              <a:t>Plants and Animals Lesson 4a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9248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Do Plants Need Light to Live and Grow? What Is Your Evidence?</a:t>
            </a:r>
            <a:endParaRPr 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0292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76600" y="51054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57800" y="50292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0" y="51054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Think about the Claim and Evidence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LISTEN as your classmates share </a:t>
            </a:r>
            <a:br>
              <a:rPr lang="en-US" sz="3200" dirty="0"/>
            </a:br>
            <a:r>
              <a:rPr lang="en-US" sz="3200" dirty="0"/>
              <a:t>their claims and evidence! </a:t>
            </a:r>
          </a:p>
          <a:p>
            <a:pPr marL="0" indent="0">
              <a:buNone/>
            </a:pPr>
            <a:r>
              <a:rPr lang="en-US" sz="3600" dirty="0"/>
              <a:t> </a:t>
            </a:r>
          </a:p>
          <a:p>
            <a:pPr marL="3200400" indent="0">
              <a:spcBef>
                <a:spcPts val="1200"/>
              </a:spcBef>
              <a:buNone/>
            </a:pPr>
            <a:r>
              <a:rPr lang="en-US" sz="3200" dirty="0"/>
              <a:t>Do you agree or disagree? 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spcBef>
                <a:spcPts val="3200"/>
              </a:spcBef>
              <a:buNone/>
            </a:pPr>
            <a:r>
              <a:rPr lang="en-US" sz="3200" dirty="0"/>
              <a:t>Do  you have something to add?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4400" y="3276600"/>
            <a:ext cx="2788920" cy="127392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00800" y="4724400"/>
            <a:ext cx="1143000" cy="1143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00000000-0008-0000-0100-00006B000000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77000" y="1676400"/>
            <a:ext cx="839787" cy="1356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06509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391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Our focus question: </a:t>
            </a:r>
            <a:r>
              <a:rPr lang="en-US" sz="3200" i="1" dirty="0"/>
              <a:t>Do plants need light to live and grow? What is your evidence?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57800" y="2971800"/>
            <a:ext cx="2194560" cy="2057400"/>
          </a:xfrm>
          <a:prstGeom prst="rect">
            <a:avLst/>
          </a:prstGeom>
        </p:spPr>
      </p:pic>
      <p:pic>
        <p:nvPicPr>
          <p:cNvPr id="5" name="Picture 2" descr="File:Pilea cadierei 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810000"/>
            <a:ext cx="1825625" cy="2434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971800" y="6248400"/>
            <a:ext cx="1677062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" dirty="0">
                <a:latin typeface="Calibri" panose="020F0502020204030204" pitchFamily="34" charset="0"/>
                <a:cs typeface="Calibri" panose="020F0502020204030204" pitchFamily="34" charset="0"/>
              </a:rPr>
              <a:t>Photograph by Philippe </a:t>
            </a:r>
            <a:r>
              <a:rPr lang="en-US" sz="500" dirty="0" err="1">
                <a:latin typeface="Calibri" panose="020F0502020204030204" pitchFamily="34" charset="0"/>
                <a:cs typeface="Calibri" panose="020F0502020204030204" pitchFamily="34" charset="0"/>
              </a:rPr>
              <a:t>Giabbanelli</a:t>
            </a:r>
            <a:r>
              <a:rPr lang="en-US" sz="500" dirty="0">
                <a:latin typeface="Calibri" panose="020F0502020204030204" pitchFamily="34" charset="0"/>
                <a:cs typeface="Calibri" panose="020F0502020204030204" pitchFamily="34" charset="0"/>
              </a:rPr>
              <a:t>/Wikimedia Commons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10400" y="4876800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884616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>
            <a:normAutofit/>
          </a:bodyPr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79248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Look at the circle map of our beginning ideas about what plants need.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Which ideas can we circle because </a:t>
            </a:r>
            <a:br>
              <a:rPr lang="en-US" sz="3200" dirty="0"/>
            </a:br>
            <a:r>
              <a:rPr lang="en-US" sz="3200" dirty="0"/>
              <a:t>we have evidence that plants </a:t>
            </a:r>
            <a:br>
              <a:rPr lang="en-US" sz="3200" dirty="0"/>
            </a:br>
            <a:r>
              <a:rPr lang="en-US" sz="3200" dirty="0"/>
              <a:t>need these things? </a:t>
            </a:r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950326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>
            <a:normAutofit/>
          </a:bodyPr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79248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We know that plants need </a:t>
            </a:r>
            <a:r>
              <a:rPr lang="en-US" sz="3200" b="1" dirty="0"/>
              <a:t>air</a:t>
            </a:r>
            <a:r>
              <a:rPr lang="en-US" sz="3200" dirty="0"/>
              <a:t> and </a:t>
            </a:r>
            <a:r>
              <a:rPr lang="en-US" sz="3200" b="1" dirty="0"/>
              <a:t>light</a:t>
            </a:r>
            <a:r>
              <a:rPr lang="en-US" sz="3200" dirty="0"/>
              <a:t> to live and grow. Our evidence is that plants wither and die without these things.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We also know that not all plants need </a:t>
            </a:r>
            <a:r>
              <a:rPr lang="en-US" sz="3200" b="1" dirty="0"/>
              <a:t>soil</a:t>
            </a:r>
            <a:r>
              <a:rPr lang="en-US" sz="3200" dirty="0"/>
              <a:t> to live and grow. Some plants can grow in air and water. </a:t>
            </a:r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950326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>
            <a:normAutofit/>
          </a:bodyPr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7924800" cy="4876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Now that we know more about what plants need, have any of your beginning ideas changed?</a:t>
            </a:r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950326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5800" y="1524000"/>
            <a:ext cx="3733800" cy="3277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We’ll see what’s happening with the plants from our water experiment!</a:t>
            </a:r>
          </a:p>
          <a:p>
            <a:pPr>
              <a:spcBef>
                <a:spcPts val="1800"/>
              </a:spcBef>
            </a:pPr>
            <a:r>
              <a:rPr lang="en-US" sz="3200" dirty="0">
                <a:latin typeface="Calibri" pitchFamily="34" charset="0"/>
              </a:rPr>
              <a:t>Do plants need water to live and grow?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935" t="-1" r="42515" b="-1484"/>
          <a:stretch/>
        </p:blipFill>
        <p:spPr>
          <a:xfrm>
            <a:off x="4953000" y="2133600"/>
            <a:ext cx="3048000" cy="344206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05400" y="5562600"/>
            <a:ext cx="2743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xmlns="" val="1217126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153400" cy="990600"/>
          </a:xfrm>
        </p:spPr>
        <p:txBody>
          <a:bodyPr/>
          <a:lstStyle/>
          <a:p>
            <a:r>
              <a:rPr lang="en-US" dirty="0"/>
              <a:t>Our Light Experiment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9600" y="1600200"/>
            <a:ext cx="8001000" cy="4787444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What are we trying to find out with our light experiment?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What question are we </a:t>
            </a:r>
            <a:br>
              <a:rPr lang="en-US" sz="3200" dirty="0"/>
            </a:br>
            <a:r>
              <a:rPr lang="en-US" sz="3200" dirty="0"/>
              <a:t>trying to answer?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2895600"/>
            <a:ext cx="2912865" cy="272750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010400" y="5562600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884616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153400" cy="990600"/>
          </a:xfrm>
        </p:spPr>
        <p:txBody>
          <a:bodyPr/>
          <a:lstStyle/>
          <a:p>
            <a:r>
              <a:rPr lang="en-US" dirty="0"/>
              <a:t>Today’s Focus Questions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1510844"/>
            <a:ext cx="79248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Do plants need light to live and grow? What is your evidence?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11934" y="3136198"/>
            <a:ext cx="2912865" cy="2727502"/>
          </a:xfrm>
          <a:prstGeom prst="rect">
            <a:avLst/>
          </a:prstGeom>
        </p:spPr>
      </p:pic>
      <p:pic>
        <p:nvPicPr>
          <p:cNvPr id="1026" name="Picture 2" descr="File:Pilea cadierei 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971800"/>
            <a:ext cx="2282825" cy="3043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28800" y="6019800"/>
            <a:ext cx="26132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Photograph by Philippe </a:t>
            </a:r>
            <a:r>
              <a:rPr lang="en-US" sz="800" dirty="0" err="1">
                <a:latin typeface="Calibri" panose="020F0502020204030204" pitchFamily="34" charset="0"/>
                <a:cs typeface="Calibri" panose="020F0502020204030204" pitchFamily="34" charset="0"/>
              </a:rPr>
              <a:t>Giabbanelli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/Wikimedia Commons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86600" y="5867400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884616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/>
          <a:lstStyle/>
          <a:p>
            <a:r>
              <a:rPr lang="en-US" dirty="0"/>
              <a:t>Communicating in Scientific Ways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2C31B524-E2E5-4C28-8E2D-0432A4905F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40179517"/>
              </p:ext>
            </p:extLst>
          </p:nvPr>
        </p:nvGraphicFramePr>
        <p:xfrm>
          <a:off x="1087437" y="1488440"/>
          <a:ext cx="6969125" cy="522006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2568575">
                  <a:extLst>
                    <a:ext uri="{9D8B030D-6E8A-4147-A177-3AD203B41FA5}">
                      <a16:colId xmlns:a16="http://schemas.microsoft.com/office/drawing/2014/main" xmlns="" val="1924507637"/>
                    </a:ext>
                  </a:extLst>
                </a:gridCol>
                <a:gridCol w="4400550">
                  <a:extLst>
                    <a:ext uri="{9D8B030D-6E8A-4147-A177-3AD203B41FA5}">
                      <a16:colId xmlns:a16="http://schemas.microsoft.com/office/drawing/2014/main" xmlns="" val="2591491718"/>
                    </a:ext>
                  </a:extLst>
                </a:gridCol>
              </a:tblGrid>
              <a:tr h="4549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Symbol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27305" marB="27305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What a Scientist Says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27305" marB="27305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98741046"/>
                  </a:ext>
                </a:extLst>
              </a:tr>
              <a:tr h="10608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27305" marB="2730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Why? </a:t>
                      </a:r>
                      <a:endParaRPr lang="en-US" sz="120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How? </a:t>
                      </a:r>
                      <a:endParaRPr lang="en-US" sz="120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I wonder …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27305" marB="27305" anchor="ctr"/>
                </a:tc>
                <a:extLst>
                  <a:ext uri="{0D108BD9-81ED-4DB2-BD59-A6C34878D82A}">
                    <a16:rowId xmlns:a16="http://schemas.microsoft.com/office/drawing/2014/main" xmlns="" val="1924915405"/>
                  </a:ext>
                </a:extLst>
              </a:tr>
              <a:tr h="6193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27305" marB="2730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 see …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27305" marB="27305" anchor="ctr"/>
                </a:tc>
                <a:extLst>
                  <a:ext uri="{0D108BD9-81ED-4DB2-BD59-A6C34878D82A}">
                    <a16:rowId xmlns:a16="http://schemas.microsoft.com/office/drawing/2014/main" xmlns="" val="1377474643"/>
                  </a:ext>
                </a:extLst>
              </a:tr>
              <a:tr h="10838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27305" marB="2730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My idea is …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My claim is …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27305" marB="27305" anchor="ctr"/>
                </a:tc>
                <a:extLst>
                  <a:ext uri="{0D108BD9-81ED-4DB2-BD59-A6C34878D82A}">
                    <a16:rowId xmlns:a16="http://schemas.microsoft.com/office/drawing/2014/main" xmlns="" val="2787252443"/>
                  </a:ext>
                </a:extLst>
              </a:tr>
              <a:tr h="9000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27305" marB="2730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My evidence is …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27305" marB="27305" anchor="ctr"/>
                </a:tc>
                <a:extLst>
                  <a:ext uri="{0D108BD9-81ED-4DB2-BD59-A6C34878D82A}">
                    <a16:rowId xmlns:a16="http://schemas.microsoft.com/office/drawing/2014/main" xmlns="" val="2624129840"/>
                  </a:ext>
                </a:extLst>
              </a:tr>
              <a:tr h="10555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27305" marB="2730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My reason is …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27305" marB="27305" anchor="ctr"/>
                </a:tc>
                <a:extLst>
                  <a:ext uri="{0D108BD9-81ED-4DB2-BD59-A6C34878D82A}">
                    <a16:rowId xmlns:a16="http://schemas.microsoft.com/office/drawing/2014/main" xmlns="" val="3520622673"/>
                  </a:ext>
                </a:extLst>
              </a:tr>
            </a:tbl>
          </a:graphicData>
        </a:graphic>
      </p:graphicFrame>
      <p:pic>
        <p:nvPicPr>
          <p:cNvPr id="1042" name="Picture 1">
            <a:extLst>
              <a:ext uri="{FF2B5EF4-FFF2-40B4-BE49-F238E27FC236}">
                <a16:creationId xmlns:a16="http://schemas.microsoft.com/office/drawing/2014/main" xmlns="" id="{EAA0D381-18E6-4056-81E1-C31DE1A711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15200" y="2034136"/>
            <a:ext cx="1047748" cy="937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2">
            <a:extLst>
              <a:ext uri="{FF2B5EF4-FFF2-40B4-BE49-F238E27FC236}">
                <a16:creationId xmlns:a16="http://schemas.microsoft.com/office/drawing/2014/main" xmlns="" id="{7B3AAB54-537D-4950-8CEF-3F2A9F6B15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3561" y="3139128"/>
            <a:ext cx="1047748" cy="453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3">
            <a:extLst>
              <a:ext uri="{FF2B5EF4-FFF2-40B4-BE49-F238E27FC236}">
                <a16:creationId xmlns:a16="http://schemas.microsoft.com/office/drawing/2014/main" xmlns="" id="{D175C2B3-BB9A-4EEC-88B6-3C6099E36D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4650" y="3720234"/>
            <a:ext cx="10668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4">
            <a:extLst>
              <a:ext uri="{FF2B5EF4-FFF2-40B4-BE49-F238E27FC236}">
                <a16:creationId xmlns:a16="http://schemas.microsoft.com/office/drawing/2014/main" xmlns="" id="{668F6B0F-14FA-46C2-A9AA-EB4F8F6978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8738" y="4800600"/>
            <a:ext cx="1304925" cy="78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5">
            <a:extLst>
              <a:ext uri="{FF2B5EF4-FFF2-40B4-BE49-F238E27FC236}">
                <a16:creationId xmlns:a16="http://schemas.microsoft.com/office/drawing/2014/main" xmlns="" id="{C8279B87-544C-482F-B8CC-F289F16167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30162" y="5738826"/>
            <a:ext cx="1362075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52571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Our Light Experiment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685544"/>
            <a:ext cx="3749040" cy="4718304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question are you and your partner trying to answer about plants and light?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57800" y="2133600"/>
            <a:ext cx="2682240" cy="2514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086600" y="4648200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2531524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39100" cy="990600"/>
          </a:xfrm>
        </p:spPr>
        <p:txBody>
          <a:bodyPr/>
          <a:lstStyle/>
          <a:p>
            <a:r>
              <a:rPr lang="en-US" dirty="0"/>
              <a:t>Review: What Is Evidence?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b="1" dirty="0"/>
              <a:t>Evidence</a:t>
            </a:r>
            <a:r>
              <a:rPr lang="en-US" sz="3200" dirty="0"/>
              <a:t> is a clue that helps us answer a question or explain something in the world around us.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Evidence also helps us figure out whether our ideas are right or wrong.</a:t>
            </a:r>
          </a:p>
        </p:txBody>
      </p:sp>
    </p:spTree>
    <p:extLst>
      <p:ext uri="{BB962C8B-B14F-4D97-AF65-F5344CB8AC3E}">
        <p14:creationId xmlns:p14="http://schemas.microsoft.com/office/powerpoint/2010/main" xmlns="" val="8846167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838200" y="2209800"/>
            <a:ext cx="3419995" cy="275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File:Pilea cadierei 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505200"/>
            <a:ext cx="1825625" cy="2434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89FC6990-38F8-4288-8443-FA8F75AA47E5}"/>
              </a:ext>
            </a:extLst>
          </p:cNvPr>
          <p:cNvSpPr/>
          <p:nvPr/>
        </p:nvSpPr>
        <p:spPr>
          <a:xfrm>
            <a:off x="2057400" y="4953000"/>
            <a:ext cx="141897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clipartpanda.com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00600" y="5943600"/>
            <a:ext cx="1677062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" dirty="0">
                <a:latin typeface="Calibri" panose="020F0502020204030204" pitchFamily="34" charset="0"/>
                <a:cs typeface="Calibri" panose="020F0502020204030204" pitchFamily="34" charset="0"/>
              </a:rPr>
              <a:t>Photograph by Philippe </a:t>
            </a:r>
            <a:r>
              <a:rPr lang="en-US" sz="500" dirty="0" err="1">
                <a:latin typeface="Calibri" panose="020F0502020204030204" pitchFamily="34" charset="0"/>
                <a:cs typeface="Calibri" panose="020F0502020204030204" pitchFamily="34" charset="0"/>
              </a:rPr>
              <a:t>Giabbanelli</a:t>
            </a:r>
            <a:r>
              <a:rPr lang="en-US" sz="500" dirty="0">
                <a:latin typeface="Calibri" panose="020F0502020204030204" pitchFamily="34" charset="0"/>
                <a:cs typeface="Calibri" panose="020F0502020204030204" pitchFamily="34" charset="0"/>
              </a:rPr>
              <a:t>/Wikimedia Commons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00800" y="1524000"/>
            <a:ext cx="1950720" cy="1828800"/>
          </a:xfrm>
          <a:prstGeom prst="rect">
            <a:avLst/>
          </a:prstGeom>
        </p:spPr>
      </p:pic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Do Plants Need Light?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20000" y="3352800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3999319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6248400" y="4189960"/>
            <a:ext cx="2225272" cy="2220215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Let’s Make a Claim!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0" y="1524000"/>
            <a:ext cx="7772400" cy="4416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2900" dirty="0">
                <a:latin typeface="Calibri" pitchFamily="34" charset="0"/>
              </a:rPr>
              <a:t>Observe your plants carefully. Then look at the observations you wrote down during our light experiment.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2900" dirty="0">
                <a:latin typeface="Calibri" pitchFamily="34" charset="0"/>
              </a:rPr>
              <a:t>Talk with your partner and come up with a claim (an idea) to answer our question, </a:t>
            </a:r>
            <a:br>
              <a:rPr lang="en-US" sz="2900" dirty="0">
                <a:latin typeface="Calibri" pitchFamily="34" charset="0"/>
              </a:rPr>
            </a:br>
            <a:r>
              <a:rPr lang="en-US" sz="2900" dirty="0">
                <a:latin typeface="Calibri" pitchFamily="34" charset="0"/>
              </a:rPr>
              <a:t>“Do plants need light?”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2900" dirty="0">
                <a:latin typeface="Calibri" pitchFamily="34" charset="0"/>
              </a:rPr>
              <a:t>Talk about the evidence</a:t>
            </a:r>
            <a:br>
              <a:rPr lang="en-US" sz="2900" dirty="0">
                <a:latin typeface="Calibri" pitchFamily="34" charset="0"/>
              </a:rPr>
            </a:br>
            <a:r>
              <a:rPr lang="en-US" sz="2900" dirty="0">
                <a:latin typeface="Calibri" pitchFamily="34" charset="0"/>
              </a:rPr>
              <a:t>and reasons you have to</a:t>
            </a:r>
            <a:br>
              <a:rPr lang="en-US" sz="2900" dirty="0">
                <a:latin typeface="Calibri" pitchFamily="34" charset="0"/>
              </a:rPr>
            </a:br>
            <a:r>
              <a:rPr lang="en-US" sz="2900" dirty="0">
                <a:latin typeface="Calibri" pitchFamily="34" charset="0"/>
              </a:rPr>
              <a:t>support your claim.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20000" y="6400800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18265731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Share Your Claim and Evidence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Our claim is: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3200" dirty="0"/>
              <a:t>Plants need light to live and grow.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3200" dirty="0"/>
              <a:t>OR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3200" dirty="0"/>
              <a:t>Plants do NOT need light to live and grow.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200" b="1" dirty="0"/>
              <a:t>Our evidence is </a:t>
            </a:r>
            <a:r>
              <a:rPr lang="en-US" sz="3200" dirty="0"/>
              <a:t>_______________.</a:t>
            </a:r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1606509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15388</TotalTime>
  <Words>445</Words>
  <Application>Microsoft Office PowerPoint</Application>
  <PresentationFormat>On-screen Show (4:3)</PresentationFormat>
  <Paragraphs>78</Paragraphs>
  <Slides>15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Clarity</vt:lpstr>
      <vt:lpstr>Plants and Animals Lesson 4a</vt:lpstr>
      <vt:lpstr>Our Light Experiment</vt:lpstr>
      <vt:lpstr>Today’s Focus Questions</vt:lpstr>
      <vt:lpstr>Communicating in Scientific Ways</vt:lpstr>
      <vt:lpstr>Our Light Experiment</vt:lpstr>
      <vt:lpstr>Review: What Is Evidence?</vt:lpstr>
      <vt:lpstr>Do Plants Need Light?</vt:lpstr>
      <vt:lpstr>Let’s Make a Claim!</vt:lpstr>
      <vt:lpstr>Share Your Claim and Evidence</vt:lpstr>
      <vt:lpstr>Think about the Claim and Evidence</vt:lpstr>
      <vt:lpstr>Let’s Summarize!</vt:lpstr>
      <vt:lpstr>Let’s Summarize!</vt:lpstr>
      <vt:lpstr>Let’s Summarize!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255</cp:revision>
  <dcterms:created xsi:type="dcterms:W3CDTF">2014-06-10T18:20:14Z</dcterms:created>
  <dcterms:modified xsi:type="dcterms:W3CDTF">2019-12-18T16:11:53Z</dcterms:modified>
</cp:coreProperties>
</file>