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479" r:id="rId2"/>
    <p:sldId id="480" r:id="rId3"/>
    <p:sldId id="481" r:id="rId4"/>
    <p:sldId id="482" r:id="rId5"/>
    <p:sldId id="467" r:id="rId6"/>
    <p:sldId id="484" r:id="rId7"/>
    <p:sldId id="485" r:id="rId8"/>
    <p:sldId id="486" r:id="rId9"/>
    <p:sldId id="487" r:id="rId10"/>
    <p:sldId id="488" r:id="rId11"/>
    <p:sldId id="489" r:id="rId12"/>
    <p:sldId id="490" r:id="rId13"/>
    <p:sldId id="491" r:id="rId14"/>
    <p:sldId id="476" r:id="rId15"/>
    <p:sldId id="492" r:id="rId16"/>
    <p:sldId id="493" r:id="rId17"/>
    <p:sldId id="495" r:id="rId18"/>
    <p:sldId id="49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3" clrIdx="1"/>
  <p:cmAuthor id="2" name="Brooke Bourdélat-Parks" initials="BB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122" autoAdjust="0"/>
  </p:normalViewPr>
  <p:slideViewPr>
    <p:cSldViewPr>
      <p:cViewPr>
        <p:scale>
          <a:sx n="70" d="100"/>
          <a:sy n="70" d="100"/>
        </p:scale>
        <p:origin x="-138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26137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99531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99531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1911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52967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12102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1024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191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191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191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 TO COMMUNICATING</a:t>
            </a:r>
            <a:r>
              <a:rPr lang="en-US" baseline="0" dirty="0"/>
              <a:t> IN SCIENTIFIC WAYS CHART </a:t>
            </a:r>
            <a:r>
              <a:rPr lang="en-US" dirty="0"/>
              <a:t> FOR THIS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1460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5291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191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1842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8649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8486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x-none" dirty="0"/>
              <a:t>Plants and Animals Lesson 4b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9248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Do Plants Need Water to Live and Grow? What Is Your Evidence?</a:t>
            </a:r>
            <a:endParaRPr 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0292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76600" y="51054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0292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0" y="51054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Share Your Claim and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Our claim is:</a:t>
            </a:r>
          </a:p>
          <a:p>
            <a:pPr marL="731520" indent="0">
              <a:spcBef>
                <a:spcPts val="1200"/>
              </a:spcBef>
              <a:buNone/>
            </a:pPr>
            <a:r>
              <a:rPr lang="en-US" sz="3200" dirty="0"/>
              <a:t>Plants need water to live and grow.</a:t>
            </a:r>
          </a:p>
          <a:p>
            <a:pPr marL="731520" indent="0">
              <a:spcBef>
                <a:spcPts val="1200"/>
              </a:spcBef>
              <a:buNone/>
            </a:pPr>
            <a:r>
              <a:rPr lang="en-US" sz="3200" dirty="0"/>
              <a:t>OR</a:t>
            </a:r>
          </a:p>
          <a:p>
            <a:pPr marL="731520" indent="0">
              <a:spcBef>
                <a:spcPts val="1200"/>
              </a:spcBef>
              <a:buNone/>
            </a:pPr>
            <a:r>
              <a:rPr lang="en-US" sz="3200" dirty="0"/>
              <a:t>Plants do NOT need water to live and grow.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b="1" dirty="0"/>
              <a:t>Our evidence is </a:t>
            </a:r>
            <a:r>
              <a:rPr lang="en-US" sz="3200" dirty="0"/>
              <a:t>_______________.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60650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Think about the Claim and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LISTEN as your classmates share </a:t>
            </a:r>
            <a:br>
              <a:rPr lang="en-US" sz="3200" dirty="0"/>
            </a:br>
            <a:r>
              <a:rPr lang="en-US" sz="3200" dirty="0"/>
              <a:t>their claims and evidence! </a:t>
            </a:r>
          </a:p>
          <a:p>
            <a:pPr marL="0" indent="0">
              <a:buNone/>
            </a:pPr>
            <a:r>
              <a:rPr lang="en-US" sz="3600" dirty="0"/>
              <a:t> </a:t>
            </a:r>
          </a:p>
          <a:p>
            <a:pPr marL="3200400" indent="0">
              <a:spcBef>
                <a:spcPts val="1200"/>
              </a:spcBef>
              <a:buNone/>
            </a:pPr>
            <a:r>
              <a:rPr lang="en-US" sz="3200" dirty="0"/>
              <a:t>Do you agree or disagree?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spcBef>
                <a:spcPts val="3200"/>
              </a:spcBef>
              <a:buNone/>
            </a:pPr>
            <a:r>
              <a:rPr lang="en-US" sz="3200" dirty="0"/>
              <a:t>Do  you have something to add?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3276600"/>
            <a:ext cx="2788920" cy="12739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0800" y="4724400"/>
            <a:ext cx="1143000" cy="1143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0000000-0008-0000-0100-00006B00000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77000" y="1676400"/>
            <a:ext cx="839787" cy="135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650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391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Our focus question: </a:t>
            </a:r>
            <a:r>
              <a:rPr lang="en-US" sz="3200" i="1" dirty="0"/>
              <a:t>Do plants need water to live and grow? What is your evidence?</a:t>
            </a:r>
          </a:p>
        </p:txBody>
      </p:sp>
      <p:pic>
        <p:nvPicPr>
          <p:cNvPr id="5" name="Picture 2" descr="File:Pilea cadierei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5349" y="3048000"/>
            <a:ext cx="2248401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5564" y="6019800"/>
            <a:ext cx="25907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Photograph by Philippe </a:t>
            </a:r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Giabbanelli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/Wikimedia Commons</a:t>
            </a:r>
          </a:p>
        </p:txBody>
      </p:sp>
      <p:pic>
        <p:nvPicPr>
          <p:cNvPr id="7" name="Picture 2" descr="C:\Users\JLonas\Business 2016\Editorial Files\Projects\Cal Poly Curriculum Project\Grade 0\Lesson and Handouts\Plants and Animals\Lesson 3\CE-PR\water-1759703_19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3048000"/>
            <a:ext cx="4542503" cy="2971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833352" y="6008480"/>
            <a:ext cx="14750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Pixabay.com</a:t>
            </a:r>
          </a:p>
        </p:txBody>
      </p:sp>
    </p:spTree>
    <p:extLst>
      <p:ext uri="{BB962C8B-B14F-4D97-AF65-F5344CB8AC3E}">
        <p14:creationId xmlns:p14="http://schemas.microsoft.com/office/powerpoint/2010/main" xmlns="" val="884616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>
            <a:normAutofit/>
          </a:bodyPr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Look at the circle map of our beginning ideas about what plants need.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Which ideas did we circle last time?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What other ideas can we circle because </a:t>
            </a:r>
            <a:br>
              <a:rPr lang="en-US" sz="3200" dirty="0"/>
            </a:br>
            <a:r>
              <a:rPr lang="en-US" sz="3200" dirty="0"/>
              <a:t>we have evidence that plants need </a:t>
            </a:r>
            <a:br>
              <a:rPr lang="en-US" sz="3200" dirty="0"/>
            </a:br>
            <a:r>
              <a:rPr lang="en-US" sz="3200" dirty="0"/>
              <a:t>these things? 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5032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1219200"/>
          </a:xfrm>
        </p:spPr>
        <p:txBody>
          <a:bodyPr>
            <a:noAutofit/>
          </a:bodyPr>
          <a:lstStyle/>
          <a:p>
            <a:r>
              <a:rPr lang="en-US" dirty="0"/>
              <a:t>What Do Plants Need to Live and Grow?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170D852-3D17-4160-89F4-5170BFCE12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14462" y="1676400"/>
            <a:ext cx="6315075" cy="471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81420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>
            <a:normAutofit/>
          </a:bodyPr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We know that plants need </a:t>
            </a:r>
            <a:r>
              <a:rPr lang="en-US" sz="3200" b="1" dirty="0"/>
              <a:t>air</a:t>
            </a:r>
            <a:r>
              <a:rPr lang="en-US" sz="3200" dirty="0"/>
              <a:t>, </a:t>
            </a:r>
            <a:r>
              <a:rPr lang="en-US" sz="3200" b="1" dirty="0"/>
              <a:t>light</a:t>
            </a:r>
            <a:r>
              <a:rPr lang="en-US" sz="3200" dirty="0"/>
              <a:t>,</a:t>
            </a:r>
            <a:r>
              <a:rPr lang="en-US" sz="3200" b="1" dirty="0"/>
              <a:t> </a:t>
            </a:r>
            <a:r>
              <a:rPr lang="en-US" sz="3200" dirty="0"/>
              <a:t>and</a:t>
            </a:r>
            <a:r>
              <a:rPr lang="en-US" sz="3200" b="1" dirty="0"/>
              <a:t> water</a:t>
            </a:r>
            <a:r>
              <a:rPr lang="en-US" sz="3200" dirty="0"/>
              <a:t> to live and grow. Our evidence is that plants wither and die without these things.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We also know that not all plants need </a:t>
            </a:r>
            <a:r>
              <a:rPr lang="en-US" sz="3200" b="1" dirty="0"/>
              <a:t>soil</a:t>
            </a:r>
            <a:r>
              <a:rPr lang="en-US" sz="3200" dirty="0"/>
              <a:t> to live and grow. Some plants can grow in air and water. 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5032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>
            <a:normAutofit/>
          </a:bodyPr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248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Now that we know more about what plants need to live and grow, have any of your beginning ideas changed?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5032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pPr lvl="0"/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>Unit Central Question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495800"/>
          </a:xfrm>
        </p:spPr>
        <p:txBody>
          <a:bodyPr/>
          <a:lstStyle/>
          <a:p>
            <a:pPr marL="0" lvl="1" indent="0">
              <a:buNone/>
            </a:pPr>
            <a:r>
              <a:rPr lang="en-US" sz="3200" dirty="0"/>
              <a:t>Do plants and animals need the same things to live and grow? Explain your thinking.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323962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1600200"/>
            <a:ext cx="7620000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What do </a:t>
            </a:r>
            <a:r>
              <a:rPr lang="en-US" sz="3200" b="1" dirty="0">
                <a:latin typeface="Calibri" pitchFamily="34" charset="0"/>
              </a:rPr>
              <a:t>animals</a:t>
            </a:r>
            <a:r>
              <a:rPr lang="en-US" sz="3200" dirty="0">
                <a:latin typeface="Calibri" pitchFamily="34" charset="0"/>
              </a:rPr>
              <a:t> need to live and grow?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What do </a:t>
            </a:r>
            <a:r>
              <a:rPr lang="en-US" sz="3200" b="1" dirty="0">
                <a:latin typeface="Calibri" pitchFamily="34" charset="0"/>
              </a:rPr>
              <a:t>plants</a:t>
            </a:r>
            <a:r>
              <a:rPr lang="en-US" sz="3200" dirty="0">
                <a:latin typeface="Calibri" pitchFamily="34" charset="0"/>
              </a:rPr>
              <a:t> need to live and grow?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Do plants need food just like animals?</a:t>
            </a:r>
          </a:p>
          <a:p>
            <a:pPr>
              <a:spcBef>
                <a:spcPts val="1800"/>
              </a:spcBef>
            </a:pPr>
            <a:r>
              <a:rPr lang="en-US" sz="3200" dirty="0">
                <a:latin typeface="Calibri" pitchFamily="34" charset="0"/>
              </a:rPr>
              <a:t>We’ll investigate this in our next lesson!</a:t>
            </a:r>
          </a:p>
        </p:txBody>
      </p:sp>
    </p:spTree>
    <p:extLst>
      <p:ext uri="{BB962C8B-B14F-4D97-AF65-F5344CB8AC3E}">
        <p14:creationId xmlns:p14="http://schemas.microsoft.com/office/powerpoint/2010/main" xmlns="" val="1217126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/>
              <a:t>Review: What Do Plants Need?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787444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What have we found out so far about what plants need to live and grow?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What evidence do we have?</a:t>
            </a:r>
          </a:p>
        </p:txBody>
      </p:sp>
    </p:spTree>
    <p:extLst>
      <p:ext uri="{BB962C8B-B14F-4D97-AF65-F5344CB8AC3E}">
        <p14:creationId xmlns:p14="http://schemas.microsoft.com/office/powerpoint/2010/main" xmlns="" val="88461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153400" cy="990600"/>
          </a:xfrm>
        </p:spPr>
        <p:txBody>
          <a:bodyPr/>
          <a:lstStyle/>
          <a:p>
            <a:r>
              <a:rPr lang="en-US" dirty="0"/>
              <a:t>Our Water Experiment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787444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What are we trying to find out with our water experiment?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What question are we trying to answer?</a:t>
            </a:r>
          </a:p>
        </p:txBody>
      </p:sp>
      <p:pic>
        <p:nvPicPr>
          <p:cNvPr id="6" name="Picture 2" descr="C:\Users\JLonas\Business 2016\Editorial Files\Projects\Cal Poly Curriculum Project\Grade 0\Lesson and Handouts\Plants and Animals\Lesson 3\CE-PR\water-1759703_19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7961" y="3657600"/>
            <a:ext cx="5475339" cy="2514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638800" y="6172200"/>
            <a:ext cx="1752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alibri" pitchFamily="34" charset="0"/>
              </a:rPr>
              <a:t>Photo courtesy of Pixabay.com</a:t>
            </a:r>
          </a:p>
        </p:txBody>
      </p:sp>
    </p:spTree>
    <p:extLst>
      <p:ext uri="{BB962C8B-B14F-4D97-AF65-F5344CB8AC3E}">
        <p14:creationId xmlns:p14="http://schemas.microsoft.com/office/powerpoint/2010/main" xmlns="" val="884616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153400" cy="990600"/>
          </a:xfrm>
        </p:spPr>
        <p:txBody>
          <a:bodyPr/>
          <a:lstStyle/>
          <a:p>
            <a:r>
              <a:rPr lang="en-US" dirty="0"/>
              <a:t>Today’s Focus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510844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Do plants need water to live and grow? What is your evidence?</a:t>
            </a:r>
          </a:p>
        </p:txBody>
      </p:sp>
      <p:pic>
        <p:nvPicPr>
          <p:cNvPr id="1026" name="Picture 2" descr="File:Pilea cadierei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895600"/>
            <a:ext cx="2282825" cy="311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6019800"/>
            <a:ext cx="26132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Photograph by Philippe </a:t>
            </a:r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Giabbanelli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/Wikimedia Commons</a:t>
            </a:r>
          </a:p>
        </p:txBody>
      </p:sp>
      <p:pic>
        <p:nvPicPr>
          <p:cNvPr id="7" name="Picture 2" descr="C:\Users\JLonas\Business 2016\Editorial Files\Projects\Cal Poly Curriculum Project\Grade 0\Lesson and Handouts\Plants and Animals\Lesson 3\CE-PR\water-1759703_19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2895600"/>
            <a:ext cx="4542503" cy="31242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705600" y="6019800"/>
            <a:ext cx="14750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Pixabay.com</a:t>
            </a:r>
          </a:p>
        </p:txBody>
      </p:sp>
    </p:spTree>
    <p:extLst>
      <p:ext uri="{BB962C8B-B14F-4D97-AF65-F5344CB8AC3E}">
        <p14:creationId xmlns:p14="http://schemas.microsoft.com/office/powerpoint/2010/main" xmlns="" val="884616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/>
          <a:lstStyle/>
          <a:p>
            <a:r>
              <a:rPr lang="en-US" dirty="0"/>
              <a:t>Communicating in Scientific Ways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2C31B524-E2E5-4C28-8E2D-0432A4905FA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87437" y="1488440"/>
          <a:ext cx="6969125" cy="522006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568575">
                  <a:extLst>
                    <a:ext uri="{9D8B030D-6E8A-4147-A177-3AD203B41FA5}">
                      <a16:colId xmlns:a16="http://schemas.microsoft.com/office/drawing/2014/main" xmlns="" val="1924507637"/>
                    </a:ext>
                  </a:extLst>
                </a:gridCol>
                <a:gridCol w="4400550">
                  <a:extLst>
                    <a:ext uri="{9D8B030D-6E8A-4147-A177-3AD203B41FA5}">
                      <a16:colId xmlns:a16="http://schemas.microsoft.com/office/drawing/2014/main" xmlns="" val="2591491718"/>
                    </a:ext>
                  </a:extLst>
                </a:gridCol>
              </a:tblGrid>
              <a:tr h="4549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Symbol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What a Scientist Says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8741046"/>
                  </a:ext>
                </a:extLst>
              </a:tr>
              <a:tr h="10608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Why? 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How? 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 wonder …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extLst>
                  <a:ext uri="{0D108BD9-81ED-4DB2-BD59-A6C34878D82A}">
                    <a16:rowId xmlns:a16="http://schemas.microsoft.com/office/drawing/2014/main" xmlns="" val="1924915405"/>
                  </a:ext>
                </a:extLst>
              </a:tr>
              <a:tr h="6193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 see …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extLst>
                  <a:ext uri="{0D108BD9-81ED-4DB2-BD59-A6C34878D82A}">
                    <a16:rowId xmlns:a16="http://schemas.microsoft.com/office/drawing/2014/main" xmlns="" val="1377474643"/>
                  </a:ext>
                </a:extLst>
              </a:tr>
              <a:tr h="10838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My idea is …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My claim is …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extLst>
                  <a:ext uri="{0D108BD9-81ED-4DB2-BD59-A6C34878D82A}">
                    <a16:rowId xmlns:a16="http://schemas.microsoft.com/office/drawing/2014/main" xmlns="" val="2787252443"/>
                  </a:ext>
                </a:extLst>
              </a:tr>
              <a:tr h="9000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My evidence is …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extLst>
                  <a:ext uri="{0D108BD9-81ED-4DB2-BD59-A6C34878D82A}">
                    <a16:rowId xmlns:a16="http://schemas.microsoft.com/office/drawing/2014/main" xmlns="" val="2624129840"/>
                  </a:ext>
                </a:extLst>
              </a:tr>
              <a:tr h="10555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My reason is …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extLst>
                  <a:ext uri="{0D108BD9-81ED-4DB2-BD59-A6C34878D82A}">
                    <a16:rowId xmlns:a16="http://schemas.microsoft.com/office/drawing/2014/main" xmlns="" val="3520622673"/>
                  </a:ext>
                </a:extLst>
              </a:tr>
            </a:tbl>
          </a:graphicData>
        </a:graphic>
      </p:graphicFrame>
      <p:pic>
        <p:nvPicPr>
          <p:cNvPr id="1042" name="Picture 1">
            <a:extLst>
              <a:ext uri="{FF2B5EF4-FFF2-40B4-BE49-F238E27FC236}">
                <a16:creationId xmlns:a16="http://schemas.microsoft.com/office/drawing/2014/main" xmlns="" id="{EAA0D381-18E6-4056-81E1-C31DE1A711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15200" y="2034136"/>
            <a:ext cx="1047748" cy="93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2">
            <a:extLst>
              <a:ext uri="{FF2B5EF4-FFF2-40B4-BE49-F238E27FC236}">
                <a16:creationId xmlns:a16="http://schemas.microsoft.com/office/drawing/2014/main" xmlns="" id="{7B3AAB54-537D-4950-8CEF-3F2A9F6B15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3561" y="3139128"/>
            <a:ext cx="1047748" cy="453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3">
            <a:extLst>
              <a:ext uri="{FF2B5EF4-FFF2-40B4-BE49-F238E27FC236}">
                <a16:creationId xmlns:a16="http://schemas.microsoft.com/office/drawing/2014/main" xmlns="" id="{D175C2B3-BB9A-4EEC-88B6-3C6099E36D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4650" y="3720234"/>
            <a:ext cx="10668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4">
            <a:extLst>
              <a:ext uri="{FF2B5EF4-FFF2-40B4-BE49-F238E27FC236}">
                <a16:creationId xmlns:a16="http://schemas.microsoft.com/office/drawing/2014/main" xmlns="" id="{668F6B0F-14FA-46C2-A9AA-EB4F8F697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8738" y="4800600"/>
            <a:ext cx="1304925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5">
            <a:extLst>
              <a:ext uri="{FF2B5EF4-FFF2-40B4-BE49-F238E27FC236}">
                <a16:creationId xmlns:a16="http://schemas.microsoft.com/office/drawing/2014/main" xmlns="" id="{C8279B87-544C-482F-B8CC-F289F1616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30162" y="5738826"/>
            <a:ext cx="136207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21772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Our Water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7620000" cy="487984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question are you and your partner trying to answer about plants and water?</a:t>
            </a:r>
          </a:p>
        </p:txBody>
      </p:sp>
      <p:pic>
        <p:nvPicPr>
          <p:cNvPr id="6" name="Picture 2" descr="C:\Users\JLonas\Business 2016\Editorial Files\Projects\Cal Poly Curriculum Project\Grade 0\Lesson and Handouts\Plants and Animals\Lesson 3\CE-PR\water-1759703_19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971800"/>
            <a:ext cx="4542503" cy="3124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34000" y="6096000"/>
            <a:ext cx="14750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Pixabay.com</a:t>
            </a:r>
          </a:p>
        </p:txBody>
      </p:sp>
    </p:spTree>
    <p:extLst>
      <p:ext uri="{BB962C8B-B14F-4D97-AF65-F5344CB8AC3E}">
        <p14:creationId xmlns:p14="http://schemas.microsoft.com/office/powerpoint/2010/main" xmlns="" val="253152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39100" cy="990600"/>
          </a:xfrm>
        </p:spPr>
        <p:txBody>
          <a:bodyPr/>
          <a:lstStyle/>
          <a:p>
            <a:r>
              <a:rPr lang="en-US" dirty="0"/>
              <a:t>Review: What Is Evidence?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b="1" dirty="0"/>
              <a:t>Evidence</a:t>
            </a:r>
            <a:r>
              <a:rPr lang="en-US" sz="3200" dirty="0"/>
              <a:t> is a clue that helps us answer a question or explain something in the world around us.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Evidence also helps us figure out whether our ideas are right or wrong.</a:t>
            </a:r>
          </a:p>
        </p:txBody>
      </p:sp>
    </p:spTree>
    <p:extLst>
      <p:ext uri="{BB962C8B-B14F-4D97-AF65-F5344CB8AC3E}">
        <p14:creationId xmlns:p14="http://schemas.microsoft.com/office/powerpoint/2010/main" xmlns="" val="884616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219200" y="1676400"/>
            <a:ext cx="3798809" cy="305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File:Pilea cadierei 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352800"/>
            <a:ext cx="19050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9FC6990-38F8-4288-8443-FA8F75AA47E5}"/>
              </a:ext>
            </a:extLst>
          </p:cNvPr>
          <p:cNvSpPr/>
          <p:nvPr/>
        </p:nvSpPr>
        <p:spPr>
          <a:xfrm>
            <a:off x="2438400" y="4648200"/>
            <a:ext cx="141897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clipartpanda.com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03603" y="5892800"/>
            <a:ext cx="228299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Photograph by Philippe </a:t>
            </a:r>
            <a:r>
              <a:rPr lang="en-US" sz="700" dirty="0" err="1">
                <a:latin typeface="Calibri" panose="020F0502020204030204" pitchFamily="34" charset="0"/>
                <a:cs typeface="Calibri" panose="020F0502020204030204" pitchFamily="34" charset="0"/>
              </a:rPr>
              <a:t>Giabbanelli</a:t>
            </a:r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/Wikimedia Commons</a:t>
            </a:r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Do Plants Need Water?</a:t>
            </a:r>
          </a:p>
        </p:txBody>
      </p:sp>
    </p:spTree>
    <p:extLst>
      <p:ext uri="{BB962C8B-B14F-4D97-AF65-F5344CB8AC3E}">
        <p14:creationId xmlns:p14="http://schemas.microsoft.com/office/powerpoint/2010/main" xmlns="" val="3999319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Let’s Make a Claim!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1524000"/>
            <a:ext cx="7543800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2900" dirty="0">
                <a:latin typeface="Calibri" pitchFamily="34" charset="0"/>
              </a:rPr>
              <a:t>Observe your plants carefully. Then look at the observations you wrote down during our water experiment.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2900" dirty="0">
                <a:latin typeface="Calibri" pitchFamily="34" charset="0"/>
              </a:rPr>
              <a:t>Talk with your partner and come up with a claim (an idea) to answer our question, </a:t>
            </a:r>
            <a:br>
              <a:rPr lang="en-US" sz="2900" dirty="0">
                <a:latin typeface="Calibri" pitchFamily="34" charset="0"/>
              </a:rPr>
            </a:br>
            <a:r>
              <a:rPr lang="en-US" sz="2900" dirty="0">
                <a:latin typeface="Calibri" pitchFamily="34" charset="0"/>
              </a:rPr>
              <a:t>“Do plants need water?”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2900" dirty="0">
                <a:latin typeface="Calibri" pitchFamily="34" charset="0"/>
              </a:rPr>
              <a:t>Talk about the evidence</a:t>
            </a:r>
            <a:br>
              <a:rPr lang="en-US" sz="2900" dirty="0">
                <a:latin typeface="Calibri" pitchFamily="34" charset="0"/>
              </a:rPr>
            </a:br>
            <a:r>
              <a:rPr lang="en-US" sz="2900" dirty="0">
                <a:latin typeface="Calibri" pitchFamily="34" charset="0"/>
              </a:rPr>
              <a:t>and reasons you have to</a:t>
            </a:r>
            <a:br>
              <a:rPr lang="en-US" sz="2900" dirty="0">
                <a:latin typeface="Calibri" pitchFamily="34" charset="0"/>
              </a:rPr>
            </a:br>
            <a:r>
              <a:rPr lang="en-US" sz="2900" dirty="0">
                <a:latin typeface="Calibri" pitchFamily="34" charset="0"/>
              </a:rPr>
              <a:t>support your claim.</a:t>
            </a:r>
          </a:p>
        </p:txBody>
      </p:sp>
      <p:pic>
        <p:nvPicPr>
          <p:cNvPr id="8" name="Picture 2" descr="C:\Users\JLonas\Business 2016\Editorial Files\Projects\Cal Poly Curriculum Project\Grade 0\Lesson and Handouts\Plants and Animals\Lesson 3\CE-PR\water-1759703_19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191000"/>
            <a:ext cx="3212990" cy="22098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934200" y="6400800"/>
            <a:ext cx="14750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Pixabay.com</a:t>
            </a:r>
          </a:p>
        </p:txBody>
      </p:sp>
    </p:spTree>
    <p:extLst>
      <p:ext uri="{BB962C8B-B14F-4D97-AF65-F5344CB8AC3E}">
        <p14:creationId xmlns:p14="http://schemas.microsoft.com/office/powerpoint/2010/main" xmlns="" val="18265731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15525</TotalTime>
  <Words>527</Words>
  <Application>Microsoft Office PowerPoint</Application>
  <PresentationFormat>On-screen Show (4:3)</PresentationFormat>
  <Paragraphs>87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Plants and Animals Lesson 4b</vt:lpstr>
      <vt:lpstr>Review: What Do Plants Need?</vt:lpstr>
      <vt:lpstr>Our Water Experiment</vt:lpstr>
      <vt:lpstr>Today’s Focus Questions</vt:lpstr>
      <vt:lpstr>Communicating in Scientific Ways</vt:lpstr>
      <vt:lpstr>Our Water Experiment</vt:lpstr>
      <vt:lpstr>Review: What Is Evidence?</vt:lpstr>
      <vt:lpstr>Do Plants Need Water?</vt:lpstr>
      <vt:lpstr>Let’s Make a Claim!</vt:lpstr>
      <vt:lpstr>Share Your Claim and Evidence</vt:lpstr>
      <vt:lpstr>Think about the Claim and Evidence</vt:lpstr>
      <vt:lpstr>Let’s Summarize!</vt:lpstr>
      <vt:lpstr>Let’s Summarize!</vt:lpstr>
      <vt:lpstr>What Do Plants Need to Live and Grow?</vt:lpstr>
      <vt:lpstr>Let’s Summarize!</vt:lpstr>
      <vt:lpstr>Let’s Summarize!</vt:lpstr>
      <vt:lpstr> Unit Central Question 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251</cp:revision>
  <dcterms:created xsi:type="dcterms:W3CDTF">2014-06-10T18:20:14Z</dcterms:created>
  <dcterms:modified xsi:type="dcterms:W3CDTF">2019-12-17T20:52:03Z</dcterms:modified>
</cp:coreProperties>
</file>