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80" r:id="rId2"/>
    <p:sldId id="455" r:id="rId3"/>
    <p:sldId id="477" r:id="rId4"/>
    <p:sldId id="481" r:id="rId5"/>
    <p:sldId id="479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9" autoAdjust="0"/>
    <p:restoredTop sz="71916" autoAdjust="0"/>
  </p:normalViewPr>
  <p:slideViewPr>
    <p:cSldViewPr>
      <p:cViewPr varScale="1">
        <p:scale>
          <a:sx n="81" d="100"/>
          <a:sy n="81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TO PREVIOUS (3 min)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1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Circle either need or do</a:t>
            </a:r>
            <a:r>
              <a:rPr lang="en-US" sz="1200" baseline="0" dirty="0">
                <a:solidFill>
                  <a:schemeClr val="tx2"/>
                </a:solidFill>
              </a:rPr>
              <a:t> NOT</a:t>
            </a:r>
            <a:r>
              <a:rPr lang="en-US" sz="1200" dirty="0">
                <a:solidFill>
                  <a:schemeClr val="tx2"/>
                </a:solidFill>
              </a:rPr>
              <a:t> 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4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49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Circle either need or do</a:t>
            </a:r>
            <a:r>
              <a:rPr lang="en-US" sz="1200" baseline="0" dirty="0">
                <a:solidFill>
                  <a:schemeClr val="tx2"/>
                </a:solidFill>
              </a:rPr>
              <a:t> NOT</a:t>
            </a:r>
            <a:r>
              <a:rPr lang="en-US" sz="1200" dirty="0">
                <a:solidFill>
                  <a:schemeClr val="tx2"/>
                </a:solidFill>
              </a:rPr>
              <a:t> 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42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Plants and Animals Lesson 5a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9248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 Plants Need Food? What Is Our Evidence?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029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105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054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dirty="0"/>
              <a:t>Our Focus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874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plants need food? What is our evidence?</a:t>
            </a:r>
          </a:p>
        </p:txBody>
      </p:sp>
      <p:pic>
        <p:nvPicPr>
          <p:cNvPr id="1026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2511425" cy="343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60198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990600"/>
          </a:xfrm>
        </p:spPr>
        <p:txBody>
          <a:bodyPr/>
          <a:lstStyle/>
          <a:p>
            <a:r>
              <a:rPr lang="en-US" dirty="0"/>
              <a:t>How Do Plants Get Their Food?</a:t>
            </a:r>
          </a:p>
        </p:txBody>
      </p:sp>
      <p:pic>
        <p:nvPicPr>
          <p:cNvPr id="1026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1836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55626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943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Sentence starter: </a:t>
            </a:r>
            <a:r>
              <a:rPr lang="en-US" sz="3200" i="1" dirty="0">
                <a:latin typeface="Calibri" pitchFamily="34" charset="0"/>
              </a:rPr>
              <a:t>Plants get their food by …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Plants use water, air, and sunlight to make their own food.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They get these things </a:t>
            </a:r>
            <a:br>
              <a:rPr lang="en-US" sz="3200" dirty="0"/>
            </a:br>
            <a:r>
              <a:rPr lang="en-US" sz="3200" dirty="0"/>
              <a:t>from their environment </a:t>
            </a:r>
            <a:br>
              <a:rPr lang="en-US" sz="3200" dirty="0"/>
            </a:br>
            <a:r>
              <a:rPr lang="en-US" sz="3200" dirty="0"/>
              <a:t>and turn them into food </a:t>
            </a:r>
            <a:br>
              <a:rPr lang="en-US" sz="3200" dirty="0"/>
            </a:br>
            <a:r>
              <a:rPr lang="en-US" sz="3200" dirty="0"/>
              <a:t>inside their leaves.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File:Pilea cadierei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90800"/>
            <a:ext cx="2598519" cy="335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59436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219503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We’ll learn more about how plants get their food in our next lesson!</a:t>
            </a:r>
          </a:p>
        </p:txBody>
      </p:sp>
      <p:pic>
        <p:nvPicPr>
          <p:cNvPr id="4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2421650" cy="31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0400" y="60960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12171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117979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plants and animals need the same things to live and grow? Explain your thinking.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20"/>
          <a:stretch/>
        </p:blipFill>
        <p:spPr>
          <a:xfrm>
            <a:off x="267258" y="2928088"/>
            <a:ext cx="2757362" cy="20752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0" t="131" r="9355" b="15797"/>
          <a:stretch/>
        </p:blipFill>
        <p:spPr>
          <a:xfrm>
            <a:off x="3177020" y="2928088"/>
            <a:ext cx="2790001" cy="20752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112" y="4540478"/>
            <a:ext cx="1512952" cy="197666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10000" y="4953000"/>
            <a:ext cx="16514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Photograph by Aldric de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Villartay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/ Wikimedia Commons</a:t>
            </a:r>
          </a:p>
          <a:p>
            <a:endParaRPr lang="en-US" sz="800" dirty="0"/>
          </a:p>
        </p:txBody>
      </p:sp>
      <p:sp>
        <p:nvSpPr>
          <p:cNvPr id="14" name="Rectangle 13"/>
          <p:cNvSpPr/>
          <p:nvPr/>
        </p:nvSpPr>
        <p:spPr>
          <a:xfrm>
            <a:off x="2362200" y="6477000"/>
            <a:ext cx="133241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Photograph by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Wouter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Hag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ens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E9BE50-97B7-40B9-834D-8ADFA0F2EBE9}"/>
              </a:ext>
            </a:extLst>
          </p:cNvPr>
          <p:cNvSpPr/>
          <p:nvPr/>
        </p:nvSpPr>
        <p:spPr>
          <a:xfrm>
            <a:off x="838200" y="4953000"/>
            <a:ext cx="131799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  <a:endParaRPr lang="en-US" sz="7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237353-5BD7-4551-A279-FA2F55E92A38}"/>
              </a:ext>
            </a:extLst>
          </p:cNvPr>
          <p:cNvSpPr/>
          <p:nvPr/>
        </p:nvSpPr>
        <p:spPr>
          <a:xfrm>
            <a:off x="5715000" y="6477000"/>
            <a:ext cx="132440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Photograph by Greg Thompson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70" y="2928088"/>
            <a:ext cx="2776350" cy="20752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2" r="24695"/>
          <a:stretch/>
        </p:blipFill>
        <p:spPr>
          <a:xfrm>
            <a:off x="5525918" y="4535016"/>
            <a:ext cx="1518488" cy="199500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391400" y="4953000"/>
            <a:ext cx="15207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Photograph by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Quadell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b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Wikimedia Commons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90269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762000"/>
          </a:xfrm>
        </p:spPr>
        <p:txBody>
          <a:bodyPr anchor="t">
            <a:normAutofit/>
          </a:bodyPr>
          <a:lstStyle/>
          <a:p>
            <a:pPr>
              <a:lnSpc>
                <a:spcPct val="70000"/>
              </a:lnSpc>
            </a:pPr>
            <a:r>
              <a:rPr lang="en-US" dirty="0"/>
              <a:t>Circle Map: What Do Plants Need?</a:t>
            </a:r>
          </a:p>
        </p:txBody>
      </p:sp>
      <p:sp>
        <p:nvSpPr>
          <p:cNvPr id="4" name="Oval 3"/>
          <p:cNvSpPr/>
          <p:nvPr/>
        </p:nvSpPr>
        <p:spPr>
          <a:xfrm>
            <a:off x="3276600" y="2286000"/>
            <a:ext cx="2438400" cy="22098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5146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itchFamily="34" charset="0"/>
              </a:rPr>
              <a:t>What Plants </a:t>
            </a:r>
          </a:p>
          <a:p>
            <a:pPr algn="ctr"/>
            <a:r>
              <a:rPr lang="en-US" sz="2600" dirty="0">
                <a:latin typeface="Calibri" pitchFamily="34" charset="0"/>
              </a:rPr>
              <a:t>Need from </a:t>
            </a:r>
            <a:br>
              <a:rPr lang="en-US" sz="2600" dirty="0">
                <a:latin typeface="Calibri" pitchFamily="34" charset="0"/>
              </a:rPr>
            </a:br>
            <a:r>
              <a:rPr lang="en-US" sz="2600" dirty="0">
                <a:latin typeface="Calibri" pitchFamily="34" charset="0"/>
              </a:rPr>
              <a:t>Their Environment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1371600"/>
            <a:ext cx="4724400" cy="403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itchFamily="34" charset="0"/>
              </a:rPr>
              <a:t>Sentence starter: </a:t>
            </a:r>
            <a:br>
              <a:rPr lang="en-US" sz="3000" b="1" dirty="0">
                <a:latin typeface="Calibri" pitchFamily="34" charset="0"/>
              </a:rPr>
            </a:br>
            <a:r>
              <a:rPr lang="en-US" sz="3000" i="1" dirty="0">
                <a:latin typeface="Calibri" pitchFamily="34" charset="0"/>
              </a:rPr>
              <a:t>Plants need ________. My evidence is _______.</a:t>
            </a:r>
          </a:p>
        </p:txBody>
      </p:sp>
    </p:spTree>
    <p:extLst>
      <p:ext uri="{BB962C8B-B14F-4D97-AF65-F5344CB8AC3E}">
        <p14:creationId xmlns:p14="http://schemas.microsoft.com/office/powerpoint/2010/main" val="399563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762000"/>
          </a:xfrm>
        </p:spPr>
        <p:txBody>
          <a:bodyPr anchor="t">
            <a:normAutofit/>
          </a:bodyPr>
          <a:lstStyle/>
          <a:p>
            <a:pPr>
              <a:lnSpc>
                <a:spcPct val="70000"/>
              </a:lnSpc>
            </a:pPr>
            <a:r>
              <a:rPr lang="en-US" dirty="0"/>
              <a:t>Circle Map: What Do Animals Need?</a:t>
            </a:r>
          </a:p>
        </p:txBody>
      </p:sp>
      <p:sp>
        <p:nvSpPr>
          <p:cNvPr id="4" name="Oval 3"/>
          <p:cNvSpPr/>
          <p:nvPr/>
        </p:nvSpPr>
        <p:spPr>
          <a:xfrm>
            <a:off x="3276600" y="2286000"/>
            <a:ext cx="2438400" cy="22098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590800"/>
            <a:ext cx="251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Calibri" pitchFamily="34" charset="0"/>
              </a:rPr>
              <a:t>What Animals</a:t>
            </a:r>
          </a:p>
          <a:p>
            <a:pPr algn="ctr"/>
            <a:r>
              <a:rPr lang="en-US" sz="2500" dirty="0">
                <a:latin typeface="Calibri" pitchFamily="34" charset="0"/>
              </a:rPr>
              <a:t>Need from </a:t>
            </a:r>
            <a:br>
              <a:rPr lang="en-US" sz="2500" dirty="0">
                <a:latin typeface="Calibri" pitchFamily="34" charset="0"/>
              </a:rPr>
            </a:br>
            <a:r>
              <a:rPr lang="en-US" sz="2500" dirty="0">
                <a:latin typeface="Calibri" pitchFamily="34" charset="0"/>
              </a:rPr>
              <a:t>Their Environment</a:t>
            </a:r>
          </a:p>
        </p:txBody>
      </p:sp>
      <p:sp>
        <p:nvSpPr>
          <p:cNvPr id="6" name="Oval 5"/>
          <p:cNvSpPr/>
          <p:nvPr/>
        </p:nvSpPr>
        <p:spPr>
          <a:xfrm>
            <a:off x="2133600" y="1371600"/>
            <a:ext cx="4724400" cy="403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itchFamily="34" charset="0"/>
              </a:rPr>
              <a:t>Sentence starter: </a:t>
            </a:r>
            <a:br>
              <a:rPr lang="en-US" sz="3000" b="1" dirty="0">
                <a:latin typeface="Calibri" pitchFamily="34" charset="0"/>
              </a:rPr>
            </a:br>
            <a:r>
              <a:rPr lang="en-US" sz="3000" i="1" dirty="0">
                <a:latin typeface="Calibri" pitchFamily="34" charset="0"/>
              </a:rPr>
              <a:t>Animals need ________. My evidence is _______.</a:t>
            </a:r>
          </a:p>
        </p:txBody>
      </p:sp>
    </p:spTree>
    <p:extLst>
      <p:ext uri="{BB962C8B-B14F-4D97-AF65-F5344CB8AC3E}">
        <p14:creationId xmlns:p14="http://schemas.microsoft.com/office/powerpoint/2010/main" val="399563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762000"/>
          </a:xfrm>
        </p:spPr>
        <p:txBody>
          <a:bodyPr anchor="t"/>
          <a:lstStyle/>
          <a:p>
            <a:r>
              <a:rPr lang="en-US" dirty="0"/>
              <a:t>Let’s Compare Our Circle Maps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44196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What Plants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Need from Their Environment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44196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What Animals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Need from Their Environment</a:t>
            </a:r>
          </a:p>
        </p:txBody>
      </p:sp>
      <p:sp>
        <p:nvSpPr>
          <p:cNvPr id="7" name="Oval 6"/>
          <p:cNvSpPr/>
          <p:nvPr/>
        </p:nvSpPr>
        <p:spPr>
          <a:xfrm>
            <a:off x="1447800" y="4038600"/>
            <a:ext cx="24384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962400"/>
            <a:ext cx="24384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1447800"/>
            <a:ext cx="7772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What’s the </a:t>
            </a:r>
            <a:r>
              <a:rPr lang="en-US" sz="3200" b="1" dirty="0">
                <a:latin typeface="Calibri" pitchFamily="34" charset="0"/>
              </a:rPr>
              <a:t>same</a:t>
            </a:r>
            <a:r>
              <a:rPr lang="en-US" sz="3200" dirty="0">
                <a:latin typeface="Calibri" pitchFamily="34" charset="0"/>
              </a:rPr>
              <a:t> on both circle maps?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both plants and animals need from their environment?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What’s </a:t>
            </a:r>
            <a:r>
              <a:rPr lang="en-US" sz="3200" b="1" dirty="0">
                <a:latin typeface="Calibri" pitchFamily="34" charset="0"/>
              </a:rPr>
              <a:t>different </a:t>
            </a:r>
            <a:r>
              <a:rPr lang="en-US" sz="3200" dirty="0">
                <a:latin typeface="Calibri" pitchFamily="34" charset="0"/>
              </a:rPr>
              <a:t>on both circle maps?</a:t>
            </a:r>
          </a:p>
        </p:txBody>
      </p:sp>
    </p:spTree>
    <p:extLst>
      <p:ext uri="{BB962C8B-B14F-4D97-AF65-F5344CB8AC3E}">
        <p14:creationId xmlns:p14="http://schemas.microsoft.com/office/powerpoint/2010/main" val="364877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874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plants need food? What is our evidence?</a:t>
            </a:r>
          </a:p>
        </p:txBody>
      </p:sp>
      <p:pic>
        <p:nvPicPr>
          <p:cNvPr id="1026" name="Picture 2" descr="File:Pilea cadierei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2511425" cy="343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6019800"/>
            <a:ext cx="26132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676400"/>
            <a:ext cx="3798809" cy="305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File:Pilea cadierei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1905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9FC6990-38F8-4288-8443-FA8F75AA47E5}"/>
              </a:ext>
            </a:extLst>
          </p:cNvPr>
          <p:cNvSpPr/>
          <p:nvPr/>
        </p:nvSpPr>
        <p:spPr>
          <a:xfrm>
            <a:off x="2438400" y="4648200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clipartpanda.com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5867400"/>
            <a:ext cx="167706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5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Do Plants Need Food?</a:t>
            </a:r>
          </a:p>
        </p:txBody>
      </p:sp>
    </p:spTree>
    <p:extLst>
      <p:ext uri="{BB962C8B-B14F-4D97-AF65-F5344CB8AC3E}">
        <p14:creationId xmlns:p14="http://schemas.microsoft.com/office/powerpoint/2010/main" val="399931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Let’s Investigate!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Calibri" pitchFamily="34" charset="0"/>
              </a:rPr>
              <a:t>Study the pictures in your book very carefully.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Calibri" pitchFamily="34" charset="0"/>
              </a:rPr>
              <a:t>Work with your partner to read as many of the words as you can.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Calibri" pitchFamily="34" charset="0"/>
              </a:rPr>
              <a:t>Look for clues in the pictures and words that will help us answer our focus questions: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i="1" dirty="0">
                <a:latin typeface="Calibri" pitchFamily="34" charset="0"/>
              </a:rPr>
              <a:t>Do plants need food? What is </a:t>
            </a:r>
            <a:br>
              <a:rPr lang="en-US" sz="2800" i="1" dirty="0">
                <a:latin typeface="Calibri" pitchFamily="34" charset="0"/>
              </a:rPr>
            </a:br>
            <a:r>
              <a:rPr lang="en-US" sz="2800" i="1" dirty="0">
                <a:latin typeface="Calibri" pitchFamily="34" charset="0"/>
              </a:rPr>
              <a:t>our evidence?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Calibri" pitchFamily="34" charset="0"/>
              </a:rPr>
              <a:t>Be ready to share your ideas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and evidence with the class.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600" y="3962400"/>
            <a:ext cx="262536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FC6990-38F8-4288-8443-FA8F75AA47E5}"/>
              </a:ext>
            </a:extLst>
          </p:cNvPr>
          <p:cNvSpPr/>
          <p:nvPr/>
        </p:nvSpPr>
        <p:spPr>
          <a:xfrm>
            <a:off x="6934200" y="6400800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clipartpanda.com</a:t>
            </a:r>
          </a:p>
        </p:txBody>
      </p:sp>
    </p:spTree>
    <p:extLst>
      <p:ext uri="{BB962C8B-B14F-4D97-AF65-F5344CB8AC3E}">
        <p14:creationId xmlns:p14="http://schemas.microsoft.com/office/powerpoint/2010/main" val="182657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438400"/>
            <a:ext cx="3798809" cy="305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File:Pilea cadierei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1905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9FC6990-38F8-4288-8443-FA8F75AA47E5}"/>
              </a:ext>
            </a:extLst>
          </p:cNvPr>
          <p:cNvSpPr/>
          <p:nvPr/>
        </p:nvSpPr>
        <p:spPr>
          <a:xfrm>
            <a:off x="2514600" y="5486400"/>
            <a:ext cx="1418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clipartpanda.com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6172200"/>
            <a:ext cx="167706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Photograph by Philippe </a:t>
            </a:r>
            <a:r>
              <a:rPr lang="en-US" sz="500" dirty="0" err="1">
                <a:latin typeface="Calibri" panose="020F0502020204030204" pitchFamily="34" charset="0"/>
                <a:cs typeface="Calibri" panose="020F0502020204030204" pitchFamily="34" charset="0"/>
              </a:rPr>
              <a:t>Giabbanelli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/Wikimedia Commons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Did You Find Out?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Do plants need food? What is our evidence?</a:t>
            </a:r>
          </a:p>
        </p:txBody>
      </p:sp>
    </p:spTree>
    <p:extLst>
      <p:ext uri="{BB962C8B-B14F-4D97-AF65-F5344CB8AC3E}">
        <p14:creationId xmlns:p14="http://schemas.microsoft.com/office/powerpoint/2010/main" val="399931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11749</TotalTime>
  <Words>378</Words>
  <Application>Microsoft Office PowerPoint</Application>
  <PresentationFormat>On-screen Show (4:3)</PresentationFormat>
  <Paragraphs>72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Plants and Animals Lesson 5a</vt:lpstr>
      <vt:lpstr>Unit Central Question</vt:lpstr>
      <vt:lpstr>Circle Map: What Do Plants Need?</vt:lpstr>
      <vt:lpstr>Circle Map: What Do Animals Need?</vt:lpstr>
      <vt:lpstr>Let’s Compare Our Circle Maps</vt:lpstr>
      <vt:lpstr>Today’s Focus Questions</vt:lpstr>
      <vt:lpstr>Do Plants Need Food?</vt:lpstr>
      <vt:lpstr>Let’s Investigate!</vt:lpstr>
      <vt:lpstr>What Did You Find Out?</vt:lpstr>
      <vt:lpstr>Our Focus Questions</vt:lpstr>
      <vt:lpstr>How Do Plants Get Their Food?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236</cp:revision>
  <dcterms:created xsi:type="dcterms:W3CDTF">2014-06-10T18:20:14Z</dcterms:created>
  <dcterms:modified xsi:type="dcterms:W3CDTF">2019-11-22T20:28:25Z</dcterms:modified>
</cp:coreProperties>
</file>