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84" r:id="rId2"/>
    <p:sldId id="485" r:id="rId3"/>
    <p:sldId id="486" r:id="rId4"/>
    <p:sldId id="493" r:id="rId5"/>
    <p:sldId id="487" r:id="rId6"/>
    <p:sldId id="474" r:id="rId7"/>
    <p:sldId id="488" r:id="rId8"/>
    <p:sldId id="476" r:id="rId9"/>
    <p:sldId id="482" r:id="rId10"/>
    <p:sldId id="490" r:id="rId11"/>
    <p:sldId id="465" r:id="rId12"/>
    <p:sldId id="491" r:id="rId13"/>
    <p:sldId id="4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1" autoAdjust="0"/>
    <p:restoredTop sz="72008" autoAdjust="0"/>
  </p:normalViewPr>
  <p:slideViewPr>
    <p:cSldViewPr>
      <p:cViewPr>
        <p:scale>
          <a:sx n="70" d="100"/>
          <a:sy n="70" d="100"/>
        </p:scale>
        <p:origin x="-1152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261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PREVIOUS (3 min)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61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22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9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61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02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 smtClean="0"/>
              <a:t>Plants and Animals Lesson 5b</a:t>
            </a:r>
            <a:endParaRPr lang="en-US" altLang="x-non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rgbClr val="0070C0"/>
                </a:solidFill>
              </a:rPr>
              <a:t>How Do Plants Get Their Food? 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0292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105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054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4648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2900" b="1" dirty="0" smtClean="0">
                <a:latin typeface="Calibri" pitchFamily="34" charset="0"/>
              </a:rPr>
              <a:t>Pairs: </a:t>
            </a:r>
            <a:r>
              <a:rPr lang="en-US" sz="2900" dirty="0" smtClean="0">
                <a:latin typeface="Calibri" pitchFamily="34" charset="0"/>
              </a:rPr>
              <a:t>Look at the things we listed on our double bubble map.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Which things do </a:t>
            </a:r>
            <a:r>
              <a:rPr lang="en-US" sz="2900" b="1" dirty="0" smtClean="0">
                <a:latin typeface="Calibri" pitchFamily="34" charset="0"/>
              </a:rPr>
              <a:t>both plants and animals </a:t>
            </a:r>
            <a:r>
              <a:rPr lang="en-US" sz="2900" dirty="0" smtClean="0">
                <a:latin typeface="Calibri" pitchFamily="34" charset="0"/>
              </a:rPr>
              <a:t>need?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Which things do </a:t>
            </a:r>
            <a:r>
              <a:rPr lang="en-US" sz="2900" b="1" dirty="0" smtClean="0">
                <a:latin typeface="Calibri" pitchFamily="34" charset="0"/>
              </a:rPr>
              <a:t>only animals</a:t>
            </a:r>
            <a:r>
              <a:rPr lang="en-US" sz="2900" dirty="0" smtClean="0">
                <a:latin typeface="Calibri" pitchFamily="34" charset="0"/>
              </a:rPr>
              <a:t> need?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Which things do </a:t>
            </a:r>
            <a:r>
              <a:rPr lang="en-US" sz="2900" b="1" dirty="0" smtClean="0">
                <a:latin typeface="Calibri" pitchFamily="34" charset="0"/>
              </a:rPr>
              <a:t>only plants</a:t>
            </a:r>
            <a:r>
              <a:rPr lang="en-US" sz="2900" dirty="0" smtClean="0">
                <a:latin typeface="Calibri" pitchFamily="34" charset="0"/>
              </a:rPr>
              <a:t> need?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469777-66C4-4786-B59E-256AB81567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191000"/>
            <a:ext cx="2848583" cy="212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BAC879-0029-4F05-A3B2-2590EC541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676400"/>
            <a:ext cx="2819400" cy="2114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F152442-250E-4F8F-9D0E-08E520353AA3}"/>
              </a:ext>
            </a:extLst>
          </p:cNvPr>
          <p:cNvSpPr/>
          <p:nvPr/>
        </p:nvSpPr>
        <p:spPr>
          <a:xfrm>
            <a:off x="5181600" y="6324600"/>
            <a:ext cx="3505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Aldric de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F6179E-0B72-408C-9488-47D07C43027C}"/>
              </a:ext>
            </a:extLst>
          </p:cNvPr>
          <p:cNvSpPr txBox="1"/>
          <p:nvPr/>
        </p:nvSpPr>
        <p:spPr>
          <a:xfrm>
            <a:off x="6705600" y="38100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</p:spTree>
    <p:extLst>
      <p:ext uri="{BB962C8B-B14F-4D97-AF65-F5344CB8AC3E}">
        <p14:creationId xmlns:p14="http://schemas.microsoft.com/office/powerpoint/2010/main" xmlns="" val="22015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4876799"/>
          </a:xfrm>
        </p:spPr>
      </p:pic>
      <p:sp>
        <p:nvSpPr>
          <p:cNvPr id="3" name="Rectangle 2"/>
          <p:cNvSpPr/>
          <p:nvPr/>
        </p:nvSpPr>
        <p:spPr>
          <a:xfrm>
            <a:off x="6553200" y="6400800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21395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Unit Central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11797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plants and animals need the same things </a:t>
            </a:r>
            <a:r>
              <a:rPr lang="en-US" sz="3200" dirty="0" smtClean="0"/>
              <a:t>to live and </a:t>
            </a:r>
            <a:r>
              <a:rPr lang="en-US" sz="3200" dirty="0"/>
              <a:t>grow? </a:t>
            </a:r>
            <a:r>
              <a:rPr lang="en-US" sz="3200" dirty="0" smtClean="0"/>
              <a:t>Explain your thinking.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0"/>
          <a:stretch/>
        </p:blipFill>
        <p:spPr>
          <a:xfrm>
            <a:off x="267258" y="2928088"/>
            <a:ext cx="2757362" cy="2075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0" t="131" r="9355" b="15797"/>
          <a:stretch/>
        </p:blipFill>
        <p:spPr>
          <a:xfrm>
            <a:off x="3177020" y="2928088"/>
            <a:ext cx="2790001" cy="2075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112" y="4540478"/>
            <a:ext cx="1512952" cy="19766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0" y="4953000"/>
            <a:ext cx="1651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Aldric de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/ Wikimedia Commons</a:t>
            </a:r>
          </a:p>
          <a:p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2362200" y="6477000"/>
            <a:ext cx="13324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Wouter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Hag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E9BE50-97B7-40B9-834D-8ADFA0F2EBE9}"/>
              </a:ext>
            </a:extLst>
          </p:cNvPr>
          <p:cNvSpPr/>
          <p:nvPr/>
        </p:nvSpPr>
        <p:spPr>
          <a:xfrm>
            <a:off x="838200" y="4953000"/>
            <a:ext cx="13179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  <a:endParaRPr lang="en-US" sz="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237353-5BD7-4551-A279-FA2F55E92A38}"/>
              </a:ext>
            </a:extLst>
          </p:cNvPr>
          <p:cNvSpPr/>
          <p:nvPr/>
        </p:nvSpPr>
        <p:spPr>
          <a:xfrm>
            <a:off x="5715000" y="6477000"/>
            <a:ext cx="13244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Greg Thompson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70" y="2928088"/>
            <a:ext cx="2776350" cy="2075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22" r="24695"/>
          <a:stretch/>
        </p:blipFill>
        <p:spPr>
          <a:xfrm>
            <a:off x="5525918" y="4535016"/>
            <a:ext cx="1518488" cy="19950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91400" y="4953000"/>
            <a:ext cx="1520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Quadell</a:t>
            </a: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Wikimedia 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xmlns="" val="190269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 smtClean="0">
                <a:latin typeface="Calibri" pitchFamily="34" charset="0"/>
              </a:rPr>
              <a:t>How can we use models to help us show  how plants make their own food?</a:t>
            </a:r>
          </a:p>
        </p:txBody>
      </p:sp>
      <p:pic>
        <p:nvPicPr>
          <p:cNvPr id="4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421650" cy="31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60960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="" xmlns:p14="http://schemas.microsoft.com/office/powerpoint/2010/main" val="121712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Unit Central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11797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plants and animals need the same things </a:t>
            </a:r>
            <a:r>
              <a:rPr lang="en-US" sz="3200" dirty="0" smtClean="0"/>
              <a:t>to live and </a:t>
            </a:r>
            <a:r>
              <a:rPr lang="en-US" sz="3200" dirty="0"/>
              <a:t>grow? </a:t>
            </a:r>
            <a:r>
              <a:rPr lang="en-US" sz="3200" dirty="0" smtClean="0"/>
              <a:t>Explain your thinking.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0"/>
          <a:stretch/>
        </p:blipFill>
        <p:spPr>
          <a:xfrm>
            <a:off x="267258" y="2928088"/>
            <a:ext cx="2757362" cy="2075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0" t="131" r="9355" b="15797"/>
          <a:stretch/>
        </p:blipFill>
        <p:spPr>
          <a:xfrm>
            <a:off x="3177020" y="2928088"/>
            <a:ext cx="2790001" cy="2075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112" y="4540478"/>
            <a:ext cx="1512952" cy="19766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0" y="4953000"/>
            <a:ext cx="1651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Aldric de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/ Wikimedia Commons</a:t>
            </a:r>
          </a:p>
          <a:p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2362200" y="6477000"/>
            <a:ext cx="13324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Wouter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Hag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E9BE50-97B7-40B9-834D-8ADFA0F2EBE9}"/>
              </a:ext>
            </a:extLst>
          </p:cNvPr>
          <p:cNvSpPr/>
          <p:nvPr/>
        </p:nvSpPr>
        <p:spPr>
          <a:xfrm>
            <a:off x="838200" y="4953000"/>
            <a:ext cx="13179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  <a:endParaRPr lang="en-US" sz="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237353-5BD7-4551-A279-FA2F55E92A38}"/>
              </a:ext>
            </a:extLst>
          </p:cNvPr>
          <p:cNvSpPr/>
          <p:nvPr/>
        </p:nvSpPr>
        <p:spPr>
          <a:xfrm>
            <a:off x="5715000" y="6477000"/>
            <a:ext cx="13244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Greg Thompson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70" y="2928088"/>
            <a:ext cx="2776350" cy="2075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22" r="24695"/>
          <a:stretch/>
        </p:blipFill>
        <p:spPr>
          <a:xfrm>
            <a:off x="5525918" y="4535016"/>
            <a:ext cx="1518488" cy="19950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91400" y="4953000"/>
            <a:ext cx="1520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Quadell</a:t>
            </a: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Wikimedia 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xmlns="" val="190269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762000"/>
          </a:xfrm>
        </p:spPr>
        <p:txBody>
          <a:bodyPr anchor="t"/>
          <a:lstStyle/>
          <a:p>
            <a:r>
              <a:rPr lang="en-US" dirty="0" smtClean="0"/>
              <a:t>Let’s Review Our Double Bubble Map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46482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What Plants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Need from Their Environment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5720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What Animals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Need from Their Environment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4267200"/>
            <a:ext cx="24384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53000" y="41910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do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plants</a:t>
            </a:r>
            <a:r>
              <a:rPr lang="en-US" sz="3200" dirty="0" smtClean="0">
                <a:latin typeface="Calibri" pitchFamily="34" charset="0"/>
              </a:rPr>
              <a:t> need from their environment to live and grow?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Why do they need these things?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Have any of your ideas changed about whether plants need food?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09600" y="5029200"/>
            <a:ext cx="1066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77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pPr marL="777240"/>
            <a:r>
              <a:rPr lang="en-US" dirty="0" smtClean="0"/>
              <a:t>Key Science Ideas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4648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Plants need light, air, and water from their environment to live and grow.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Plants use these three things to make their own food.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BAC879-0029-4F05-A3B2-2590EC541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752600"/>
            <a:ext cx="3200400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F6179E-0B72-408C-9488-47D07C43027C}"/>
              </a:ext>
            </a:extLst>
          </p:cNvPr>
          <p:cNvSpPr txBox="1"/>
          <p:nvPr/>
        </p:nvSpPr>
        <p:spPr>
          <a:xfrm>
            <a:off x="6858000" y="5867400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5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990600"/>
          </a:xfrm>
        </p:spPr>
        <p:txBody>
          <a:bodyPr/>
          <a:lstStyle/>
          <a:p>
            <a:r>
              <a:rPr lang="en-US" dirty="0"/>
              <a:t>Today’s Focus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7874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How do </a:t>
            </a:r>
            <a:r>
              <a:rPr lang="en-US" sz="3200" dirty="0"/>
              <a:t>plants </a:t>
            </a:r>
            <a:r>
              <a:rPr lang="en-US" sz="3200" dirty="0" smtClean="0"/>
              <a:t>get their food? </a:t>
            </a:r>
            <a:endParaRPr lang="en-US" sz="3200" dirty="0"/>
          </a:p>
        </p:txBody>
      </p:sp>
      <p:pic>
        <p:nvPicPr>
          <p:cNvPr id="1026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2511425" cy="34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0198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Let’s </a:t>
            </a:r>
            <a:r>
              <a:rPr lang="en-US" dirty="0" smtClean="0"/>
              <a:t>Find Out More about Plants!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676400"/>
            <a:ext cx="6400800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77BF68-0E58-4AF8-AE95-45C6F96062E2}"/>
              </a:ext>
            </a:extLst>
          </p:cNvPr>
          <p:cNvSpPr txBox="1"/>
          <p:nvPr/>
        </p:nvSpPr>
        <p:spPr>
          <a:xfrm>
            <a:off x="6629400" y="64770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2441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990600"/>
          </a:xfrm>
        </p:spPr>
        <p:txBody>
          <a:bodyPr/>
          <a:lstStyle/>
          <a:p>
            <a:r>
              <a:rPr lang="en-US" dirty="0"/>
              <a:t>Today’s Focus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7874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How do </a:t>
            </a:r>
            <a:r>
              <a:rPr lang="en-US" sz="3200" dirty="0"/>
              <a:t>plants </a:t>
            </a:r>
            <a:r>
              <a:rPr lang="en-US" sz="3200" dirty="0" smtClean="0"/>
              <a:t>get their food? </a:t>
            </a:r>
            <a:endParaRPr lang="en-US" sz="3200" dirty="0"/>
          </a:p>
        </p:txBody>
      </p:sp>
      <p:pic>
        <p:nvPicPr>
          <p:cNvPr id="1026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2511425" cy="34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0198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 smtClean="0"/>
              <a:t>Look at Our Double Bubble Map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543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 plants </a:t>
            </a:r>
            <a:r>
              <a:rPr lang="en-US" sz="3200" dirty="0" smtClean="0">
                <a:latin typeface="Calibri" pitchFamily="34" charset="0"/>
              </a:rPr>
              <a:t>and animals get their food in </a:t>
            </a:r>
            <a:r>
              <a:rPr lang="en-US" sz="3200" dirty="0">
                <a:latin typeface="Calibri" pitchFamily="34" charset="0"/>
              </a:rPr>
              <a:t>the same </a:t>
            </a:r>
            <a:r>
              <a:rPr lang="en-US" sz="3200" dirty="0" smtClean="0">
                <a:latin typeface="Calibri" pitchFamily="34" charset="0"/>
              </a:rPr>
              <a:t>way or in different ways?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latin typeface="Calibri" pitchFamily="34" charset="0"/>
              </a:rPr>
              <a:t>Sentence starter: </a:t>
            </a:r>
          </a:p>
          <a:p>
            <a:pPr marL="731520">
              <a:spcBef>
                <a:spcPts val="1200"/>
              </a:spcBef>
            </a:pPr>
            <a:r>
              <a:rPr lang="en-US" sz="3200" i="1" dirty="0" smtClean="0">
                <a:latin typeface="Calibri" pitchFamily="34" charset="0"/>
              </a:rPr>
              <a:t>I think plants and animals get their food in the </a:t>
            </a:r>
            <a:r>
              <a:rPr lang="en-US" sz="3200" b="1" i="1" dirty="0" smtClean="0">
                <a:latin typeface="Calibri" pitchFamily="34" charset="0"/>
              </a:rPr>
              <a:t>same way </a:t>
            </a:r>
            <a:r>
              <a:rPr lang="en-US" sz="3200" i="1" dirty="0" smtClean="0">
                <a:latin typeface="Calibri" pitchFamily="34" charset="0"/>
              </a:rPr>
              <a:t>because </a:t>
            </a:r>
            <a:r>
              <a:rPr lang="en-US" sz="3200" i="1" dirty="0" smtClean="0"/>
              <a:t>…</a:t>
            </a:r>
          </a:p>
          <a:p>
            <a:pPr marL="731520">
              <a:spcBef>
                <a:spcPts val="1200"/>
              </a:spcBef>
            </a:pPr>
            <a:r>
              <a:rPr lang="en-US" sz="3200" i="1" dirty="0" smtClean="0">
                <a:latin typeface="Calibri" pitchFamily="34" charset="0"/>
              </a:rPr>
              <a:t>OR</a:t>
            </a:r>
          </a:p>
          <a:p>
            <a:pPr marL="731520">
              <a:spcBef>
                <a:spcPts val="1200"/>
              </a:spcBef>
            </a:pPr>
            <a:r>
              <a:rPr lang="en-US" sz="3200" i="1" dirty="0" smtClean="0">
                <a:latin typeface="Calibri" pitchFamily="34" charset="0"/>
              </a:rPr>
              <a:t>I think plants and animals get their food in </a:t>
            </a:r>
            <a:r>
              <a:rPr lang="en-US" sz="3200" b="1" i="1" dirty="0" smtClean="0">
                <a:latin typeface="Calibri" pitchFamily="34" charset="0"/>
              </a:rPr>
              <a:t>different ways </a:t>
            </a:r>
            <a:r>
              <a:rPr lang="en-US" sz="3200" i="1" dirty="0" smtClean="0">
                <a:latin typeface="Calibri" pitchFamily="34" charset="0"/>
              </a:rPr>
              <a:t>because </a:t>
            </a:r>
            <a:r>
              <a:rPr lang="en-US" sz="3200" i="1" dirty="0" smtClean="0"/>
              <a:t>…</a:t>
            </a:r>
            <a:r>
              <a:rPr lang="en-US" sz="3200" i="1" dirty="0" smtClean="0">
                <a:latin typeface="Calibri" pitchFamily="34" charset="0"/>
              </a:rPr>
              <a:t> </a:t>
            </a:r>
            <a:endParaRPr lang="en-US" sz="32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79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pPr marL="777240"/>
            <a:r>
              <a:rPr lang="en-US" dirty="0" smtClean="0"/>
              <a:t>Key Science Ideas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4648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Both plants and animals need food, but they get their food in different ways.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Plants use light, water, and air to make their own food inside their leaves.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Animals have to find food in their environment that they can catch and 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469777-66C4-4786-B59E-256AB81567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191000"/>
            <a:ext cx="2848583" cy="212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BAC879-0029-4F05-A3B2-2590EC541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676400"/>
            <a:ext cx="2819400" cy="2114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F152442-250E-4F8F-9D0E-08E520353AA3}"/>
              </a:ext>
            </a:extLst>
          </p:cNvPr>
          <p:cNvSpPr/>
          <p:nvPr/>
        </p:nvSpPr>
        <p:spPr>
          <a:xfrm>
            <a:off x="5181600" y="6324600"/>
            <a:ext cx="3505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Aldric de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F6179E-0B72-408C-9488-47D07C43027C}"/>
              </a:ext>
            </a:extLst>
          </p:cNvPr>
          <p:cNvSpPr txBox="1"/>
          <p:nvPr/>
        </p:nvSpPr>
        <p:spPr>
          <a:xfrm>
            <a:off x="6705600" y="38100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5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12018</TotalTime>
  <Words>439</Words>
  <Application>Microsoft Office PowerPoint</Application>
  <PresentationFormat>On-screen Show (4:3)</PresentationFormat>
  <Paragraphs>73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Plants and Animals Lesson 5b</vt:lpstr>
      <vt:lpstr>Unit Central Question</vt:lpstr>
      <vt:lpstr>Let’s Review Our Double Bubble Map</vt:lpstr>
      <vt:lpstr>Key Science Ideas</vt:lpstr>
      <vt:lpstr>Today’s Focus Question</vt:lpstr>
      <vt:lpstr>Let’s Find Out More about Plants!</vt:lpstr>
      <vt:lpstr>Today’s Focus Question</vt:lpstr>
      <vt:lpstr>Look at Our Double Bubble Map</vt:lpstr>
      <vt:lpstr>Key Science Ideas</vt:lpstr>
      <vt:lpstr>Let’s Summarize!</vt:lpstr>
      <vt:lpstr>Let’s Summarize!</vt:lpstr>
      <vt:lpstr>Unit Central Question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225</cp:revision>
  <dcterms:created xsi:type="dcterms:W3CDTF">2014-06-10T18:20:14Z</dcterms:created>
  <dcterms:modified xsi:type="dcterms:W3CDTF">2019-12-17T21:28:47Z</dcterms:modified>
</cp:coreProperties>
</file>