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390" r:id="rId2"/>
    <p:sldId id="391" r:id="rId3"/>
    <p:sldId id="385" r:id="rId4"/>
    <p:sldId id="392" r:id="rId5"/>
    <p:sldId id="366" r:id="rId6"/>
    <p:sldId id="384" r:id="rId7"/>
    <p:sldId id="375" r:id="rId8"/>
    <p:sldId id="376" r:id="rId9"/>
    <p:sldId id="383" r:id="rId10"/>
    <p:sldId id="377" r:id="rId11"/>
    <p:sldId id="334" r:id="rId12"/>
    <p:sldId id="381" r:id="rId13"/>
    <p:sldId id="387" r:id="rId14"/>
    <p:sldId id="393" r:id="rId15"/>
    <p:sldId id="388" r:id="rId16"/>
    <p:sldId id="394" r:id="rId17"/>
    <p:sldId id="389" r:id="rId18"/>
    <p:sldId id="396" r:id="rId19"/>
    <p:sldId id="397" r:id="rId20"/>
    <p:sldId id="352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udrey Mohan" initials="A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91" autoAdjust="0"/>
    <p:restoredTop sz="88785" autoAdjust="0"/>
  </p:normalViewPr>
  <p:slideViewPr>
    <p:cSldViewPr>
      <p:cViewPr varScale="1">
        <p:scale>
          <a:sx n="64" d="100"/>
          <a:sy n="64" d="100"/>
        </p:scale>
        <p:origin x="-148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883" indent="-28572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2898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05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21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376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53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869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5854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6261372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350469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18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18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719358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049002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043715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618029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618029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637094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63701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13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x-none" dirty="0"/>
              <a:t>Weather and seasons Lesson 1a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772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What Was Our Weather in Pomona Like in September?</a:t>
            </a:r>
            <a:endParaRPr lang="en-US" sz="4000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48768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00400" y="49530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9530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05600" y="5029200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848600" cy="7620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What about Hot or Cold Days?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8AA3FD20-1C2D-4D5E-B108-A7ED7C726B1D}"/>
              </a:ext>
            </a:extLst>
          </p:cNvPr>
          <p:cNvSpPr txBox="1"/>
          <p:nvPr/>
        </p:nvSpPr>
        <p:spPr>
          <a:xfrm>
            <a:off x="7708406" y="6010275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BSCS</a:t>
            </a:r>
          </a:p>
        </p:txBody>
      </p:sp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48400" y="1905000"/>
            <a:ext cx="1905000" cy="4114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62000" y="1600200"/>
            <a:ext cx="48768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What is the temperature like in Pomona most of the time?</a:t>
            </a:r>
          </a:p>
          <a:p>
            <a:pPr marL="73152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Hot</a:t>
            </a:r>
          </a:p>
          <a:p>
            <a:pPr marL="73152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Warm</a:t>
            </a:r>
          </a:p>
          <a:p>
            <a:pPr marL="73152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Cool </a:t>
            </a:r>
          </a:p>
          <a:p>
            <a:pPr marL="73152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Cold</a:t>
            </a:r>
          </a:p>
        </p:txBody>
      </p:sp>
    </p:spTree>
    <p:extLst>
      <p:ext uri="{BB962C8B-B14F-4D97-AF65-F5344CB8AC3E}">
        <p14:creationId xmlns:p14="http://schemas.microsoft.com/office/powerpoint/2010/main" xmlns="" val="38175547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5" descr="\\biome\shared\Professional Development\Combination\RESPeCT\2.0 PD Curriculum Modules\Cohort 2\0k.2_Weather and Seasons\0.0 Production\final art\RES.C2.W.L0HO.00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048000"/>
            <a:ext cx="2590800" cy="15579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\\biome\shared\Professional Development\Combination\RESPeCT\2.0 PD Curriculum Modules\Cohort 2\0k.2_Weather and Seasons\0.0 Production\final art\RES.C2.W.L0HO.007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124"/>
          <a:stretch/>
        </p:blipFill>
        <p:spPr bwMode="auto">
          <a:xfrm>
            <a:off x="1441454" y="3048000"/>
            <a:ext cx="2667000" cy="1524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64229" y="4953000"/>
            <a:ext cx="2438400" cy="15239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\\biome\shared\Professional Development\Combination\RESPeCT\2.0 PD Curriculum Modules\Cohort 2\0k.2_Weather and Seasons\0.0 Production\final art\RES.C2.W.L0HO.01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0629" y="4952999"/>
            <a:ext cx="2362200" cy="15108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6510172" y="6477000"/>
            <a:ext cx="202170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Photo courtesy of Publicdomainpictures.net</a:t>
            </a:r>
          </a:p>
        </p:txBody>
      </p:sp>
      <p:sp>
        <p:nvSpPr>
          <p:cNvPr id="4" name="Rectangle 3"/>
          <p:cNvSpPr/>
          <p:nvPr/>
        </p:nvSpPr>
        <p:spPr>
          <a:xfrm>
            <a:off x="664229" y="6477000"/>
            <a:ext cx="24432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Photograph by Cyndy Sims </a:t>
            </a:r>
            <a:r>
              <a:rPr lang="en-US" sz="800" dirty="0" smtClean="0">
                <a:latin typeface="Calibri" panose="020F0502020204030204" pitchFamily="34" charset="0"/>
              </a:rPr>
              <a:t>Parr/Wikimedia </a:t>
            </a:r>
            <a:r>
              <a:rPr lang="en-US" sz="800" dirty="0">
                <a:latin typeface="Calibri" panose="020F0502020204030204" pitchFamily="34" charset="0"/>
              </a:rPr>
              <a:t>Commons</a:t>
            </a:r>
            <a:endParaRPr lang="en-US" sz="800" dirty="0"/>
          </a:p>
        </p:txBody>
      </p:sp>
      <p:sp>
        <p:nvSpPr>
          <p:cNvPr id="5" name="Rectangle 4"/>
          <p:cNvSpPr/>
          <p:nvPr/>
        </p:nvSpPr>
        <p:spPr>
          <a:xfrm>
            <a:off x="2355854" y="4572000"/>
            <a:ext cx="137730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ea typeface="Calibri"/>
                <a:cs typeface="Times New Roman"/>
              </a:rPr>
              <a:t>Photograph by Carey Woods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DA0D213F-B69C-40DA-BB3F-1B1FA751B163}"/>
              </a:ext>
            </a:extLst>
          </p:cNvPr>
          <p:cNvSpPr txBox="1"/>
          <p:nvPr/>
        </p:nvSpPr>
        <p:spPr>
          <a:xfrm>
            <a:off x="5410200" y="4572000"/>
            <a:ext cx="202170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Photo courtesy of Publicdomainpictures.net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69595165-7BFC-47D1-9B65-DE224151CB0C}"/>
              </a:ext>
            </a:extLst>
          </p:cNvPr>
          <p:cNvSpPr/>
          <p:nvPr/>
        </p:nvSpPr>
        <p:spPr>
          <a:xfrm>
            <a:off x="4283039" y="6482894"/>
            <a:ext cx="144783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ea typeface="Calibri"/>
                <a:cs typeface="Times New Roman"/>
              </a:rPr>
              <a:t>Photograph by Audrey Mohan</a:t>
            </a:r>
          </a:p>
        </p:txBody>
      </p:sp>
      <p:pic>
        <p:nvPicPr>
          <p:cNvPr id="12" name="Picture 11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13129" y="4952999"/>
            <a:ext cx="2317742" cy="1523999"/>
          </a:xfrm>
          <a:prstGeom prst="rect">
            <a:avLst/>
          </a:prstGeom>
        </p:spPr>
      </p:pic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001000" cy="15240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000" b="1" dirty="0"/>
              <a:t>Weather</a:t>
            </a:r>
            <a:r>
              <a:rPr lang="en-US" sz="3000" dirty="0"/>
              <a:t> is what it looks like and feels like outside. The weather can be sunny or cloudy, rainy or dry, windy or calm, hot or cold.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/>
          <a:lstStyle/>
          <a:p>
            <a:pPr marL="777240"/>
            <a:r>
              <a:rPr lang="en-US" dirty="0"/>
              <a:t>Key Science Ideas	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2000" y="6096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00455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What Is the Weather Like Outside?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lvl="0" indent="0">
              <a:buNone/>
            </a:pPr>
            <a:r>
              <a:rPr lang="en-US" sz="3200" dirty="0"/>
              <a:t>We know what the weather is like outside </a:t>
            </a:r>
            <a:br>
              <a:rPr lang="en-US" sz="3200" dirty="0"/>
            </a:br>
            <a:r>
              <a:rPr lang="en-US" sz="3200" dirty="0"/>
              <a:t>by …</a:t>
            </a:r>
          </a:p>
          <a:p>
            <a:pPr marL="731520" indent="-365760">
              <a:spcBef>
                <a:spcPts val="2400"/>
              </a:spcBef>
            </a:pPr>
            <a:r>
              <a:rPr lang="en-US" sz="3200" dirty="0"/>
              <a:t>looking at it,</a:t>
            </a:r>
          </a:p>
          <a:p>
            <a:pPr marL="731520" indent="-365760">
              <a:spcBef>
                <a:spcPts val="2400"/>
              </a:spcBef>
            </a:pPr>
            <a:r>
              <a:rPr lang="en-US" sz="3200" dirty="0"/>
              <a:t>feeling it, and</a:t>
            </a:r>
          </a:p>
          <a:p>
            <a:pPr marL="731520" indent="-365760">
              <a:spcBef>
                <a:spcPts val="2400"/>
              </a:spcBef>
            </a:pPr>
            <a:r>
              <a:rPr lang="en-US" sz="3200" dirty="0"/>
              <a:t>measuring it.</a:t>
            </a:r>
          </a:p>
          <a:p>
            <a:endParaRPr lang="en-US" dirty="0"/>
          </a:p>
        </p:txBody>
      </p:sp>
      <p:sp>
        <p:nvSpPr>
          <p:cNvPr id="4" name="AutoShape 2" descr="Image result for clipart brown ey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Image result for clipart brown ey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02" name="Picture 6" descr="http://content.mycutegraphics.com/graphics/health/eye-br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62400" y="2438400"/>
            <a:ext cx="1600200" cy="1066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images.clipartpanda.com/open-hand-clipart-bcdownload_hand-open-heavy-outline-clipart_hand_open_cartoony-310x40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505200"/>
            <a:ext cx="1182748" cy="1524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9AFA94B-73A7-4898-9912-8E3501EB5DE5}"/>
              </a:ext>
            </a:extLst>
          </p:cNvPr>
          <p:cNvSpPr txBox="1"/>
          <p:nvPr/>
        </p:nvSpPr>
        <p:spPr>
          <a:xfrm>
            <a:off x="4267200" y="3505200"/>
            <a:ext cx="13468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Clipartmag.com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C0C23AE7-5566-4D91-B1B0-DC49D66DEFC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43800" y="4572000"/>
            <a:ext cx="414648" cy="153638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CA40E012-F149-404D-91AA-8053962000EC}"/>
              </a:ext>
            </a:extLst>
          </p:cNvPr>
          <p:cNvSpPr txBox="1"/>
          <p:nvPr/>
        </p:nvSpPr>
        <p:spPr>
          <a:xfrm>
            <a:off x="7239000" y="6172200"/>
            <a:ext cx="121379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Pixabay.com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3897A3FE-F40E-44A0-85AE-3CD611384AED}"/>
              </a:ext>
            </a:extLst>
          </p:cNvPr>
          <p:cNvSpPr txBox="1"/>
          <p:nvPr/>
        </p:nvSpPr>
        <p:spPr>
          <a:xfrm>
            <a:off x="5715000" y="5105400"/>
            <a:ext cx="13468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Clipartmag.com</a:t>
            </a:r>
          </a:p>
        </p:txBody>
      </p:sp>
    </p:spTree>
    <p:extLst>
      <p:ext uri="{BB962C8B-B14F-4D97-AF65-F5344CB8AC3E}">
        <p14:creationId xmlns:p14="http://schemas.microsoft.com/office/powerpoint/2010/main" xmlns="" val="1444997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Let’s Study Our Weather Calendar!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1FE6B1AE-1D40-45B3-8DD2-41DF9C1F8F6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5181600" y="1676400"/>
            <a:ext cx="3276600" cy="4644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81B42EE2-FC3E-4ED1-960C-9A68761CF0FE}"/>
              </a:ext>
            </a:extLst>
          </p:cNvPr>
          <p:cNvSpPr txBox="1"/>
          <p:nvPr/>
        </p:nvSpPr>
        <p:spPr>
          <a:xfrm>
            <a:off x="7162800" y="6324600"/>
            <a:ext cx="121379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Pixabay.com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669" t="16571" r="38689" b="22976"/>
          <a:stretch/>
        </p:blipFill>
        <p:spPr>
          <a:xfrm>
            <a:off x="1981200" y="3122550"/>
            <a:ext cx="3187083" cy="3221576"/>
          </a:xfrm>
          <a:prstGeom prst="ellipse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81B42EE2-FC3E-4ED1-960C-9A68761CF0FE}"/>
              </a:ext>
            </a:extLst>
          </p:cNvPr>
          <p:cNvSpPr txBox="1"/>
          <p:nvPr/>
        </p:nvSpPr>
        <p:spPr>
          <a:xfrm>
            <a:off x="3581400" y="6324600"/>
            <a:ext cx="13853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Cal Poly Pomona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5800" y="1447800"/>
            <a:ext cx="4343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latin typeface="Calibri" pitchFamily="34" charset="0"/>
              </a:rPr>
              <a:t>A </a:t>
            </a:r>
            <a:r>
              <a:rPr lang="en-US" sz="3000" b="1" dirty="0">
                <a:latin typeface="Calibri" pitchFamily="34" charset="0"/>
              </a:rPr>
              <a:t>weather pattern </a:t>
            </a:r>
            <a:r>
              <a:rPr lang="en-US" sz="3000" dirty="0">
                <a:latin typeface="Calibri" pitchFamily="34" charset="0"/>
              </a:rPr>
              <a:t>is what the weather is mostly like at a certain time of year. </a:t>
            </a:r>
          </a:p>
        </p:txBody>
      </p:sp>
    </p:spTree>
    <p:extLst>
      <p:ext uri="{BB962C8B-B14F-4D97-AF65-F5344CB8AC3E}">
        <p14:creationId xmlns:p14="http://schemas.microsoft.com/office/powerpoint/2010/main" xmlns="" val="18512028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Let’s Study Our Weather Calendar!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1FE6B1AE-1D40-45B3-8DD2-41DF9C1F8F6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5181600" y="1447800"/>
            <a:ext cx="3276600" cy="4872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81B42EE2-FC3E-4ED1-960C-9A68761CF0FE}"/>
              </a:ext>
            </a:extLst>
          </p:cNvPr>
          <p:cNvSpPr txBox="1"/>
          <p:nvPr/>
        </p:nvSpPr>
        <p:spPr>
          <a:xfrm>
            <a:off x="7162800" y="6324600"/>
            <a:ext cx="121379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Pixabay.com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81B42EE2-FC3E-4ED1-960C-9A68761CF0FE}"/>
              </a:ext>
            </a:extLst>
          </p:cNvPr>
          <p:cNvSpPr txBox="1"/>
          <p:nvPr/>
        </p:nvSpPr>
        <p:spPr>
          <a:xfrm>
            <a:off x="2971800" y="5867400"/>
            <a:ext cx="13853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Cal Poly Pomona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669" t="16571" r="38689" b="22976"/>
          <a:stretch/>
        </p:blipFill>
        <p:spPr>
          <a:xfrm>
            <a:off x="1461117" y="2514600"/>
            <a:ext cx="3187083" cy="3221576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512028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7924800" cy="990600"/>
          </a:xfrm>
        </p:spPr>
        <p:txBody>
          <a:bodyPr>
            <a:normAutofit/>
          </a:bodyPr>
          <a:lstStyle/>
          <a:p>
            <a:r>
              <a:rPr lang="en-US" dirty="0"/>
              <a:t>Let’s Draw Weather Patterns!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xmlns="" id="{0BC04E12-AE2E-4945-A359-5639DB2DCC0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00200" y="3124200"/>
            <a:ext cx="5943600" cy="3224235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26F08106-203E-4405-A905-7D35158B3515}"/>
              </a:ext>
            </a:extLst>
          </p:cNvPr>
          <p:cNvSpPr txBox="1"/>
          <p:nvPr/>
        </p:nvSpPr>
        <p:spPr>
          <a:xfrm>
            <a:off x="6248400" y="6400800"/>
            <a:ext cx="168187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Photo courtesy of Getdrawings.com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2000" y="1371600"/>
            <a:ext cx="7620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What kind of picture would you draw to show the weather patterns in Pomona during the month of September?</a:t>
            </a:r>
          </a:p>
        </p:txBody>
      </p:sp>
    </p:spTree>
    <p:extLst>
      <p:ext uri="{BB962C8B-B14F-4D97-AF65-F5344CB8AC3E}">
        <p14:creationId xmlns:p14="http://schemas.microsoft.com/office/powerpoint/2010/main" xmlns="" val="41590160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79248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24000"/>
            <a:ext cx="7924800" cy="49530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/>
              <a:t>Our focus question: </a:t>
            </a:r>
            <a:r>
              <a:rPr lang="en-US" sz="3200" i="1" dirty="0"/>
              <a:t>What was our weather in Pomona like in September?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/>
              <a:t> </a:t>
            </a:r>
            <a:endParaRPr lang="en-US" sz="3600" dirty="0">
              <a:ea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81600" y="2895600"/>
            <a:ext cx="3097566" cy="290044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76400" y="5867400"/>
            <a:ext cx="259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itchFamily="34" charset="0"/>
              </a:rPr>
              <a:t>Courtesy of </a:t>
            </a:r>
            <a:r>
              <a:rPr lang="en-US" sz="800" dirty="0" err="1">
                <a:latin typeface="Calibri" pitchFamily="34" charset="0"/>
              </a:rPr>
              <a:t>Clker</a:t>
            </a:r>
            <a:r>
              <a:rPr lang="en-US" sz="800" dirty="0">
                <a:latin typeface="Calibri" pitchFamily="34" charset="0"/>
              </a:rPr>
              <a:t>-Free-Vector-Images/Pixabay.com</a:t>
            </a:r>
          </a:p>
        </p:txBody>
      </p:sp>
      <p:pic>
        <p:nvPicPr>
          <p:cNvPr id="2050" name="Picture 2" descr="C:\Users\JLonas\Business 2016\Editorial Files\Projects\Cal Poly Curriculum Project\Grade 0\Lesson and Handouts\Weather\Lesson 0\CE-PR\cloud-37011_128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2971800"/>
            <a:ext cx="3340915" cy="284499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7315200" y="5791200"/>
            <a:ext cx="9525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35087336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Let’s Share Our Pictures!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43200" y="3886200"/>
            <a:ext cx="4026977" cy="247491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D7AD255A-BE2E-4493-AD84-7ED363A156DB}"/>
              </a:ext>
            </a:extLst>
          </p:cNvPr>
          <p:cNvSpPr txBox="1"/>
          <p:nvPr/>
        </p:nvSpPr>
        <p:spPr>
          <a:xfrm>
            <a:off x="5556383" y="6400800"/>
            <a:ext cx="121379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Pixabay.com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0" y="1447800"/>
            <a:ext cx="792480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</a:pPr>
            <a:r>
              <a:rPr lang="en-US" sz="2900" dirty="0">
                <a:latin typeface="Calibri" pitchFamily="34" charset="0"/>
              </a:rPr>
              <a:t>Tell us about </a:t>
            </a:r>
            <a:r>
              <a:rPr lang="en-US" sz="2900" b="1" dirty="0">
                <a:latin typeface="Calibri" pitchFamily="34" charset="0"/>
              </a:rPr>
              <a:t>one weather pattern</a:t>
            </a:r>
            <a:r>
              <a:rPr lang="en-US" sz="2900" dirty="0">
                <a:latin typeface="Calibri" pitchFamily="34" charset="0"/>
              </a:rPr>
              <a:t> in your drawing.</a:t>
            </a:r>
          </a:p>
          <a:p>
            <a:pPr>
              <a:spcBef>
                <a:spcPts val="1800"/>
              </a:spcBef>
              <a:buClr>
                <a:schemeClr val="bg1">
                  <a:lumMod val="65000"/>
                </a:schemeClr>
              </a:buClr>
            </a:pPr>
            <a:r>
              <a:rPr lang="en-US" sz="2900" b="1" dirty="0">
                <a:latin typeface="Calibri" pitchFamily="34" charset="0"/>
              </a:rPr>
              <a:t>Sentence starter:  </a:t>
            </a:r>
          </a:p>
          <a:p>
            <a:pPr marL="731520">
              <a:spcBef>
                <a:spcPts val="600"/>
              </a:spcBef>
              <a:buClr>
                <a:schemeClr val="bg1">
                  <a:lumMod val="65000"/>
                </a:schemeClr>
              </a:buClr>
            </a:pPr>
            <a:r>
              <a:rPr lang="en-US" sz="2900" i="1" dirty="0">
                <a:latin typeface="Calibri" pitchFamily="34" charset="0"/>
              </a:rPr>
              <a:t>In September, the weather pattern in Pomona was mostly ___________.</a:t>
            </a:r>
          </a:p>
        </p:txBody>
      </p:sp>
    </p:spTree>
    <p:extLst>
      <p:ext uri="{BB962C8B-B14F-4D97-AF65-F5344CB8AC3E}">
        <p14:creationId xmlns:p14="http://schemas.microsoft.com/office/powerpoint/2010/main" xmlns="" val="712236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05400" y="3810000"/>
            <a:ext cx="1650507" cy="1545476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5581"/>
          <a:stretch/>
        </p:blipFill>
        <p:spPr bwMode="auto">
          <a:xfrm>
            <a:off x="1828800" y="3657600"/>
            <a:ext cx="1524000" cy="1219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9" name="Picture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77000" y="5181600"/>
            <a:ext cx="1267046" cy="1114646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52800" y="5029200"/>
            <a:ext cx="1371600" cy="1219200"/>
          </a:xfrm>
          <a:prstGeom prst="rect">
            <a:avLst/>
          </a:prstGeom>
        </p:spPr>
      </p:pic>
      <p:pic>
        <p:nvPicPr>
          <p:cNvPr id="11" name="Picture 10" descr="\\biome\shared\Professional Development\Combination\RESPeCT\2.0 PD Curriculum Modules\Cohort 2\0k.2_Weather and Seasons\0.0 Production\final art\RES.C2.W.L0HO.013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24800" y="3733800"/>
            <a:ext cx="484711" cy="129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 descr="\\biome\shared\Professional Development\Combination\RESPeCT\2.0 PD Curriculum Modules\Cohort 2\0k.2_Weather and Seasons\0.0 Production\final art\RES.C2.W.L0HO.016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47800" y="5029200"/>
            <a:ext cx="457200" cy="129540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Rectangle 13"/>
          <p:cNvSpPr/>
          <p:nvPr/>
        </p:nvSpPr>
        <p:spPr>
          <a:xfrm>
            <a:off x="762000" y="1371600"/>
            <a:ext cx="784860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000" b="1" dirty="0">
                <a:latin typeface="Calibri" pitchFamily="34" charset="0"/>
              </a:rPr>
              <a:t>Weather</a:t>
            </a:r>
            <a:r>
              <a:rPr lang="en-US" sz="3000" dirty="0">
                <a:latin typeface="Calibri" pitchFamily="34" charset="0"/>
              </a:rPr>
              <a:t> is what it looks like and feels like outside.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000" dirty="0">
                <a:latin typeface="Calibri" pitchFamily="34" charset="0"/>
              </a:rPr>
              <a:t>The weather can be sunny or cloudy, rainy or dry, windy or calm, and hot or cold.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D160FE5F-8723-4763-A8A7-439FB59A12D2}"/>
              </a:ext>
            </a:extLst>
          </p:cNvPr>
          <p:cNvSpPr txBox="1"/>
          <p:nvPr/>
        </p:nvSpPr>
        <p:spPr>
          <a:xfrm>
            <a:off x="7620000" y="6172200"/>
            <a:ext cx="95527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latin typeface="Calibri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3025855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49264" y="3124200"/>
            <a:ext cx="2370336" cy="2219498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5581"/>
          <a:stretch/>
        </p:blipFill>
        <p:spPr bwMode="auto">
          <a:xfrm>
            <a:off x="1752600" y="5486400"/>
            <a:ext cx="1066800" cy="838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9" name="Picture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53200" y="5486400"/>
            <a:ext cx="914400" cy="809846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43400" y="5486400"/>
            <a:ext cx="1066800" cy="838200"/>
          </a:xfrm>
          <a:prstGeom prst="rect">
            <a:avLst/>
          </a:prstGeom>
        </p:spPr>
      </p:pic>
      <p:pic>
        <p:nvPicPr>
          <p:cNvPr id="11" name="Picture 10" descr="\\biome\shared\Professional Development\Combination\RESPeCT\2.0 PD Curriculum Modules\Cohort 2\0k.2_Weather and Seasons\0.0 Production\final art\RES.C2.W.L0HO.013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352800"/>
            <a:ext cx="637111" cy="182880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Rectangle 13"/>
          <p:cNvSpPr/>
          <p:nvPr/>
        </p:nvSpPr>
        <p:spPr>
          <a:xfrm>
            <a:off x="762000" y="1371600"/>
            <a:ext cx="7848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buClr>
                <a:schemeClr val="bg1">
                  <a:lumMod val="65000"/>
                </a:schemeClr>
              </a:buClr>
            </a:pPr>
            <a:r>
              <a:rPr lang="en-US" sz="3200" dirty="0">
                <a:latin typeface="Calibri" pitchFamily="34" charset="0"/>
              </a:rPr>
              <a:t>In September, </a:t>
            </a:r>
            <a:r>
              <a:rPr lang="en-US" sz="3200" dirty="0" smtClean="0">
                <a:latin typeface="Calibri" pitchFamily="34" charset="0"/>
              </a:rPr>
              <a:t>the weather pattern in </a:t>
            </a:r>
            <a:r>
              <a:rPr lang="en-US" sz="3200" dirty="0">
                <a:latin typeface="Calibri" pitchFamily="34" charset="0"/>
              </a:rPr>
              <a:t>Pomona is mostly sunny, hot, and dry, with very few clouds and hardly any rain or wind.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324600" y="3810000"/>
            <a:ext cx="1828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Calibri" pitchFamily="34" charset="0"/>
              </a:rPr>
              <a:t>HOT!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21E77EBB-66E0-4838-94B1-5ED05665009D}"/>
              </a:ext>
            </a:extLst>
          </p:cNvPr>
          <p:cNvSpPr txBox="1"/>
          <p:nvPr/>
        </p:nvSpPr>
        <p:spPr>
          <a:xfrm>
            <a:off x="7696200" y="6400800"/>
            <a:ext cx="95527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latin typeface="Calibri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3025855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/>
          <a:lstStyle/>
          <a:p>
            <a:r>
              <a:rPr lang="en-US" dirty="0"/>
              <a:t>Our Big Weather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924800" cy="4876800"/>
          </a:xfrm>
        </p:spPr>
        <p:txBody>
          <a:bodyPr/>
          <a:lstStyle/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/>
              <a:t> </a:t>
            </a:r>
            <a:endParaRPr lang="en-US" sz="3600" dirty="0">
              <a:ea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200" y="1752600"/>
            <a:ext cx="1708950" cy="1600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629400" y="4343400"/>
            <a:ext cx="20574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latin typeface="Calibri" pitchFamily="34" charset="0"/>
              </a:rPr>
              <a:t>Courtesy of </a:t>
            </a:r>
            <a:r>
              <a:rPr lang="en-US" sz="700" dirty="0" err="1">
                <a:latin typeface="Calibri" pitchFamily="34" charset="0"/>
              </a:rPr>
              <a:t>Clker</a:t>
            </a:r>
            <a:r>
              <a:rPr lang="en-US" sz="700" dirty="0">
                <a:latin typeface="Calibri" pitchFamily="34" charset="0"/>
              </a:rPr>
              <a:t>-Free-Vector-Images/Pixabay.com</a:t>
            </a:r>
          </a:p>
        </p:txBody>
      </p:sp>
      <p:pic>
        <p:nvPicPr>
          <p:cNvPr id="2050" name="Picture 2" descr="C:\Users\JLonas\Business 2016\Editorial Files\Projects\Cal Poly Curriculum Project\Grade 0\Lesson and Handouts\Weather\Lesson 0\CE-PR\cloud-37011_128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86600" y="2895600"/>
            <a:ext cx="1581324" cy="134659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838200" y="1600200"/>
            <a:ext cx="4114800" cy="2292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</a:pPr>
            <a:r>
              <a:rPr lang="en-US" sz="3200" dirty="0">
                <a:latin typeface="Calibri" pitchFamily="34" charset="0"/>
              </a:rPr>
              <a:t>Is weather the same everywhere all of the time?</a:t>
            </a:r>
          </a:p>
          <a:p>
            <a:pPr>
              <a:spcBef>
                <a:spcPts val="1800"/>
              </a:spcBef>
            </a:pPr>
            <a:r>
              <a:rPr lang="en-US" sz="3200" dirty="0">
                <a:latin typeface="Calibri" pitchFamily="34" charset="0"/>
              </a:rPr>
              <a:t>How do you know?</a:t>
            </a:r>
            <a:endParaRPr lang="en-US" sz="3200" i="1" dirty="0">
              <a:latin typeface="Calibri" pitchFamily="34" charset="0"/>
            </a:endParaRPr>
          </a:p>
        </p:txBody>
      </p:sp>
      <p:pic>
        <p:nvPicPr>
          <p:cNvPr id="3074" name="Picture 2" descr="C:\Users\JLonas\Business 2016\Editorial Files\Projects\Cal Poly Curriculum Project\Grade 0\Lesson and Handouts\Weather\Lesson 0\CE-PR\young-3973379_192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7400" y="4800600"/>
            <a:ext cx="2019300" cy="1392621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867400" y="6248400"/>
            <a:ext cx="21336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latin typeface="Calibri" pitchFamily="34" charset="0"/>
              </a:rPr>
              <a:t>Photo courtesy of </a:t>
            </a:r>
            <a:r>
              <a:rPr lang="en-US" sz="700" dirty="0" err="1">
                <a:latin typeface="Calibri" pitchFamily="34" charset="0"/>
              </a:rPr>
              <a:t>Hulki</a:t>
            </a:r>
            <a:r>
              <a:rPr lang="en-US" sz="700" dirty="0">
                <a:latin typeface="Calibri" pitchFamily="34" charset="0"/>
              </a:rPr>
              <a:t> </a:t>
            </a:r>
            <a:r>
              <a:rPr lang="en-US" sz="700" dirty="0" err="1">
                <a:latin typeface="Calibri" pitchFamily="34" charset="0"/>
              </a:rPr>
              <a:t>Okan</a:t>
            </a:r>
            <a:r>
              <a:rPr lang="en-US" sz="700" dirty="0">
                <a:latin typeface="Calibri" pitchFamily="34" charset="0"/>
              </a:rPr>
              <a:t> </a:t>
            </a:r>
            <a:r>
              <a:rPr lang="en-US" sz="700" dirty="0" err="1">
                <a:latin typeface="Calibri" pitchFamily="34" charset="0"/>
              </a:rPr>
              <a:t>Tabak</a:t>
            </a:r>
            <a:r>
              <a:rPr lang="en-US" sz="700" dirty="0">
                <a:latin typeface="Calibri" pitchFamily="34" charset="0"/>
              </a:rPr>
              <a:t>/Pixabay.com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867400" y="3352800"/>
            <a:ext cx="95527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latin typeface="Calibri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35087336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33400"/>
            <a:ext cx="78486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00200"/>
            <a:ext cx="7848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In our next lesson, we’ll see how </a:t>
            </a:r>
            <a:r>
              <a:rPr lang="en-US" sz="3200"/>
              <a:t>counting </a:t>
            </a:r>
            <a:br>
              <a:rPr lang="en-US" sz="3200"/>
            </a:br>
            <a:r>
              <a:rPr lang="en-US" sz="3200"/>
              <a:t>can </a:t>
            </a:r>
            <a:r>
              <a:rPr lang="en-US" sz="3200" dirty="0"/>
              <a:t>help us find weather patterns on </a:t>
            </a:r>
            <a:r>
              <a:rPr lang="en-US" sz="3200"/>
              <a:t>our calendar!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2612622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Our September Weather Calendar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dirty="0"/>
              <a:t>What does our calendar show us about the weather in Pomona during September?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3048000"/>
            <a:ext cx="1879107" cy="1759529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5581"/>
          <a:stretch/>
        </p:blipFill>
        <p:spPr bwMode="auto">
          <a:xfrm>
            <a:off x="4114800" y="2971800"/>
            <a:ext cx="1676400" cy="14478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9" name="Picture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15000" y="4724400"/>
            <a:ext cx="1571846" cy="1419446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19400" y="4724400"/>
            <a:ext cx="1524000" cy="1524000"/>
          </a:xfrm>
          <a:prstGeom prst="rect">
            <a:avLst/>
          </a:prstGeom>
        </p:spPr>
      </p:pic>
      <p:pic>
        <p:nvPicPr>
          <p:cNvPr id="11" name="Picture 10" descr="\\biome\shared\Professional Development\Combination\RESPeCT\2.0 PD Curriculum Modules\Cohort 2\0k.2_Weather and Seasons\0.0 Production\final art\RES.C2.W.L0HO.013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00" y="3048000"/>
            <a:ext cx="484711" cy="129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 descr="\\biome\shared\Professional Development\Combination\RESPeCT\2.0 PD Curriculum Modules\Cohort 2\0k.2_Weather and Seasons\0.0 Production\final art\RES.C2.W.L0HO.016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5029200"/>
            <a:ext cx="457200" cy="12954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79818964-3848-4F5E-A77A-C4F03B05C508}"/>
              </a:ext>
            </a:extLst>
          </p:cNvPr>
          <p:cNvSpPr txBox="1"/>
          <p:nvPr/>
        </p:nvSpPr>
        <p:spPr>
          <a:xfrm>
            <a:off x="7391400" y="6172200"/>
            <a:ext cx="95527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latin typeface="Calibri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3025855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lvl="1" indent="0">
              <a:buNone/>
            </a:pPr>
            <a:r>
              <a:rPr lang="en-US" sz="3200" dirty="0"/>
              <a:t>What was our weather in Pomona like in September?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2895600"/>
            <a:ext cx="1879107" cy="1759529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5581"/>
          <a:stretch/>
        </p:blipFill>
        <p:spPr bwMode="auto">
          <a:xfrm>
            <a:off x="3962400" y="2667000"/>
            <a:ext cx="1676400" cy="14478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9" name="Picture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43600" y="4495800"/>
            <a:ext cx="1571846" cy="1419446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95600" y="4572000"/>
            <a:ext cx="1524000" cy="1524000"/>
          </a:xfrm>
          <a:prstGeom prst="rect">
            <a:avLst/>
          </a:prstGeom>
        </p:spPr>
      </p:pic>
      <p:pic>
        <p:nvPicPr>
          <p:cNvPr id="11" name="Picture 10" descr="\\biome\shared\Professional Development\Combination\RESPeCT\2.0 PD Curriculum Modules\Cohort 2\0k.2_Weather and Seasons\0.0 Production\final art\RES.C2.W.L0HO.013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72400" y="2743200"/>
            <a:ext cx="484711" cy="129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 descr="\\biome\shared\Professional Development\Combination\RESPeCT\2.0 PD Curriculum Modules\Cohort 2\0k.2_Weather and Seasons\0.0 Production\final art\RES.C2.W.L0HO.016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200" y="5029200"/>
            <a:ext cx="457200" cy="12954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67851ED7-1C85-464B-BACC-557898418562}"/>
              </a:ext>
            </a:extLst>
          </p:cNvPr>
          <p:cNvSpPr txBox="1"/>
          <p:nvPr/>
        </p:nvSpPr>
        <p:spPr>
          <a:xfrm>
            <a:off x="7543800" y="6096000"/>
            <a:ext cx="95527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latin typeface="Calibri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3025855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7924800" cy="7620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Does Pomona Have This Weather?</a:t>
            </a: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6169660" y="6222365"/>
            <a:ext cx="2374265" cy="204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effectLst/>
                <a:latin typeface="Calibri" panose="020F0502020204030204" pitchFamily="34" charset="0"/>
                <a:ea typeface="Calibri"/>
                <a:cs typeface="Times New Roman"/>
              </a:rPr>
              <a:t>Photograph by Carey Woods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dirty="0">
                <a:effectLst/>
                <a:latin typeface="Cambria"/>
                <a:ea typeface="Calibri"/>
                <a:cs typeface="Times New Roman"/>
              </a:rPr>
              <a:t> </a:t>
            </a:r>
          </a:p>
        </p:txBody>
      </p:sp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5800" y="1447800"/>
            <a:ext cx="7858125" cy="4754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578709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2000" y="1371600"/>
            <a:ext cx="7620000" cy="4876800"/>
          </a:xfrm>
          <a:prstGeom prst="rect">
            <a:avLst/>
          </a:prstGeom>
        </p:spPr>
      </p:pic>
      <p:sp>
        <p:nvSpPr>
          <p:cNvPr id="5" name="Text Box 2">
            <a:extLst>
              <a:ext uri="{FF2B5EF4-FFF2-40B4-BE49-F238E27FC236}">
                <a16:creationId xmlns:a16="http://schemas.microsoft.com/office/drawing/2014/main" xmlns="" id="{3DFAFCC6-0A7D-47E4-8621-C82FBF2A62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07735" y="6248400"/>
            <a:ext cx="2374265" cy="204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effectLst/>
                <a:latin typeface="Calibri" panose="020F0502020204030204" pitchFamily="34" charset="0"/>
                <a:ea typeface="Calibri"/>
                <a:cs typeface="Times New Roman"/>
              </a:rPr>
              <a:t>Photograph by Audrey Mohan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dirty="0">
                <a:effectLst/>
                <a:latin typeface="Cambria"/>
                <a:ea typeface="Calibri"/>
                <a:cs typeface="Times New Roman"/>
              </a:rPr>
              <a:t> 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85800" y="533400"/>
            <a:ext cx="7848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-10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Does Pomona Have This Weather?</a:t>
            </a:r>
          </a:p>
        </p:txBody>
      </p:sp>
    </p:spTree>
    <p:extLst>
      <p:ext uri="{BB962C8B-B14F-4D97-AF65-F5344CB8AC3E}">
        <p14:creationId xmlns:p14="http://schemas.microsoft.com/office/powerpoint/2010/main" xmlns="" val="7945996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884944" y="6343650"/>
            <a:ext cx="242085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Photograph by Cyndy Sims Parr/Wikimedia Commons</a:t>
            </a:r>
            <a:endParaRPr lang="en-US" sz="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8200" y="1523999"/>
            <a:ext cx="7467600" cy="4786121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685800" y="533400"/>
            <a:ext cx="7848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-10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Does Pomona Have This Weather?</a:t>
            </a:r>
          </a:p>
        </p:txBody>
      </p:sp>
    </p:spTree>
    <p:extLst>
      <p:ext uri="{BB962C8B-B14F-4D97-AF65-F5344CB8AC3E}">
        <p14:creationId xmlns:p14="http://schemas.microsoft.com/office/powerpoint/2010/main" xmlns="" val="16063252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\\biome\shared\Professional Development\Combination\RESPeCT\2.0 PD Curriculum Modules\Cohort 2\0k.2_Weather and Seasons\0.0 Production\final art\RES.C2.W.L0HO.00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200" y="1447800"/>
            <a:ext cx="7467600" cy="48005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867400" y="6248400"/>
            <a:ext cx="2470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</a:rPr>
              <a:t>Photo courtesy of Publicdomainpictures.net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533400"/>
            <a:ext cx="7848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-10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Does Pomona Have This</a:t>
            </a:r>
            <a:r>
              <a:rPr kumimoji="0" lang="en-US" sz="4000" b="0" i="0" u="none" strike="noStrike" kern="1200" cap="none" spc="-100" normalizeH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 </a:t>
            </a:r>
            <a:r>
              <a:rPr kumimoji="0" lang="en-US" sz="4000" b="0" i="0" u="none" strike="noStrike" kern="1200" cap="none" spc="-10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Weather?</a:t>
            </a:r>
          </a:p>
        </p:txBody>
      </p:sp>
    </p:spTree>
    <p:extLst>
      <p:ext uri="{BB962C8B-B14F-4D97-AF65-F5344CB8AC3E}">
        <p14:creationId xmlns:p14="http://schemas.microsoft.com/office/powerpoint/2010/main" xmlns="" val="16063252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\\biome\shared\Professional Development\Combination\RESPeCT\2.0 PD Curriculum Modules\Cohort 2\0k.2_Weather and Seasons\0.0 Production\final art\RES.C2.W.L0HO.01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200" y="1447800"/>
            <a:ext cx="7543800" cy="4724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8F62C22F-A76C-4E82-B8A3-D155678AEC44}"/>
              </a:ext>
            </a:extLst>
          </p:cNvPr>
          <p:cNvSpPr txBox="1"/>
          <p:nvPr/>
        </p:nvSpPr>
        <p:spPr>
          <a:xfrm>
            <a:off x="6360293" y="6172200"/>
            <a:ext cx="202170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Photo courtesy of Publicdomainpictures.net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85800" y="533400"/>
            <a:ext cx="7848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-10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Does Pomona Have This Weather?</a:t>
            </a:r>
          </a:p>
        </p:txBody>
      </p:sp>
    </p:spTree>
    <p:extLst>
      <p:ext uri="{BB962C8B-B14F-4D97-AF65-F5344CB8AC3E}">
        <p14:creationId xmlns:p14="http://schemas.microsoft.com/office/powerpoint/2010/main" xmlns="" val="32516369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9702</TotalTime>
  <Words>468</Words>
  <Application>Microsoft Office PowerPoint</Application>
  <PresentationFormat>On-screen Show (4:3)</PresentationFormat>
  <Paragraphs>92</Paragraphs>
  <Slides>20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Clarity</vt:lpstr>
      <vt:lpstr>Weather and seasons Lesson 1a</vt:lpstr>
      <vt:lpstr>Our Big Weather Questions</vt:lpstr>
      <vt:lpstr>Our September Weather Calendar</vt:lpstr>
      <vt:lpstr>Today’s Focus Question</vt:lpstr>
      <vt:lpstr>Does Pomona Have This Weather?</vt:lpstr>
      <vt:lpstr>Slide 6</vt:lpstr>
      <vt:lpstr>Slide 7</vt:lpstr>
      <vt:lpstr>Slide 8</vt:lpstr>
      <vt:lpstr>Slide 9</vt:lpstr>
      <vt:lpstr>What about Hot or Cold Days?</vt:lpstr>
      <vt:lpstr>Key Science Ideas </vt:lpstr>
      <vt:lpstr>What Is the Weather Like Outside?</vt:lpstr>
      <vt:lpstr>Let’s Study Our Weather Calendar!</vt:lpstr>
      <vt:lpstr>Let’s Study Our Weather Calendar!</vt:lpstr>
      <vt:lpstr>Let’s Draw Weather Patterns!</vt:lpstr>
      <vt:lpstr>Let’s Summarize!</vt:lpstr>
      <vt:lpstr>Let’s Share Our Pictures!</vt:lpstr>
      <vt:lpstr>Let’s Summarize!</vt:lpstr>
      <vt:lpstr>Let’s Summarize!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150</cp:revision>
  <dcterms:created xsi:type="dcterms:W3CDTF">2014-06-10T18:20:14Z</dcterms:created>
  <dcterms:modified xsi:type="dcterms:W3CDTF">2019-12-18T18:08:51Z</dcterms:modified>
</cp:coreProperties>
</file>