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7"/>
  </p:notesMasterIdLst>
  <p:sldIdLst>
    <p:sldId id="392" r:id="rId2"/>
    <p:sldId id="394" r:id="rId3"/>
    <p:sldId id="395" r:id="rId4"/>
    <p:sldId id="396" r:id="rId5"/>
    <p:sldId id="336" r:id="rId6"/>
    <p:sldId id="397" r:id="rId7"/>
    <p:sldId id="380" r:id="rId8"/>
    <p:sldId id="398" r:id="rId9"/>
    <p:sldId id="384" r:id="rId10"/>
    <p:sldId id="391" r:id="rId11"/>
    <p:sldId id="400" r:id="rId12"/>
    <p:sldId id="401" r:id="rId13"/>
    <p:sldId id="402" r:id="rId14"/>
    <p:sldId id="403" r:id="rId15"/>
    <p:sldId id="352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Audrey Mohan" initials="AM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019" autoAdjust="0"/>
    <p:restoredTop sz="89606" autoAdjust="0"/>
  </p:normalViewPr>
  <p:slideViewPr>
    <p:cSldViewPr>
      <p:cViewPr varScale="1">
        <p:scale>
          <a:sx n="65" d="100"/>
          <a:sy n="65" d="100"/>
        </p:scale>
        <p:origin x="-1356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5" d="100"/>
          <a:sy n="55" d="100"/>
        </p:scale>
        <p:origin x="-2856" y="-102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commentAuthors" Target="commentAuthors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13E99A0-5A01-41BA-AC39-BB8F130969B5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58BEC4D-D1F7-4625-B0BA-2126EAFE9E6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6917972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883" indent="-285724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2898" indent="-22858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057" indent="-22858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217" indent="-22858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376" indent="-22858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535" indent="-22858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8695" indent="-22858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5854" indent="-22858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0A9E7CF9-240F-482B-9EC3-A2AD26735D19}" type="slidenum">
              <a:rPr lang="en-US" altLang="en-US">
                <a:solidFill>
                  <a:prstClr val="black"/>
                </a:solidFill>
              </a:rPr>
              <a:pPr eaLnBrk="1" hangingPunct="1">
                <a:spcBef>
                  <a:spcPct val="0"/>
                </a:spcBef>
              </a:pPr>
              <a:t>1</a:t>
            </a:fld>
            <a:endParaRPr lang="en-US" altLang="en-US">
              <a:solidFill>
                <a:prstClr val="black"/>
              </a:solidFill>
            </a:endParaRPr>
          </a:p>
        </p:txBody>
      </p:sp>
      <p:sp>
        <p:nvSpPr>
          <p:cNvPr id="860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602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xmlns="" val="362613720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46336735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93281475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23504698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23504698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23504698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Change this chart to reflect the actual temperature and weather patterns your class observed.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78012969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93281475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93281475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64583886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Change this chart to reflect the actual temperature and weather patterns your class observed.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78012969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1608036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685800" y="3398838"/>
            <a:ext cx="7848600" cy="1587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736509-B7D9-4E14-990D-0939A6D2E15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466090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950129-838B-4CD0-82C5-B9E5CA8BA4D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9109853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3227E1-08E6-4E55-9BDE-7F7F260040A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1863072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7A78D6-729F-4E75-A2D7-D2A416F3A9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0394501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731838" y="4598988"/>
            <a:ext cx="7848600" cy="1587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/>
          <a:lstStyle>
            <a:lvl1pPr algn="l">
              <a:defRPr sz="4800" b="0" cap="all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6BBEB5-01D6-47A2-BCF3-B3B9837CD53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51758983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>
                <a:latin typeface="Calibri" panose="020F0502020204030204" pitchFamily="34" charset="0"/>
              </a:defRPr>
            </a:lvl1pPr>
            <a:lvl2pPr>
              <a:defRPr sz="2400">
                <a:latin typeface="Calibri" panose="020F0502020204030204" pitchFamily="34" charset="0"/>
              </a:defRPr>
            </a:lvl2pPr>
            <a:lvl3pPr>
              <a:defRPr sz="2000">
                <a:latin typeface="Calibri" panose="020F0502020204030204" pitchFamily="34" charset="0"/>
              </a:defRPr>
            </a:lvl3pPr>
            <a:lvl4pPr>
              <a:defRPr sz="1800">
                <a:latin typeface="Calibri" panose="020F0502020204030204" pitchFamily="34" charset="0"/>
              </a:defRPr>
            </a:lvl4pPr>
            <a:lvl5pPr>
              <a:defRPr sz="1800">
                <a:latin typeface="Calibri" panose="020F050202020403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>
                <a:latin typeface="Calibri" panose="020F0502020204030204" pitchFamily="34" charset="0"/>
              </a:defRPr>
            </a:lvl1pPr>
            <a:lvl2pPr>
              <a:defRPr sz="2400">
                <a:latin typeface="Calibri" panose="020F0502020204030204" pitchFamily="34" charset="0"/>
              </a:defRPr>
            </a:lvl2pPr>
            <a:lvl3pPr>
              <a:defRPr sz="2000">
                <a:latin typeface="Calibri" panose="020F0502020204030204" pitchFamily="34" charset="0"/>
              </a:defRPr>
            </a:lvl3pPr>
            <a:lvl4pPr>
              <a:defRPr sz="1800">
                <a:latin typeface="Calibri" panose="020F0502020204030204" pitchFamily="34" charset="0"/>
              </a:defRPr>
            </a:lvl4pPr>
            <a:lvl5pPr>
              <a:defRPr sz="1800">
                <a:latin typeface="Calibri" panose="020F050202020403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82B28A-D4AF-4B7E-8537-11780E8ECB0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9816008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 rot="5400000">
            <a:off x="2218531" y="4045744"/>
            <a:ext cx="4708525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>
                <a:latin typeface="Calibri" panose="020F0502020204030204" pitchFamily="34" charset="0"/>
              </a:defRPr>
            </a:lvl1pPr>
            <a:lvl2pPr>
              <a:defRPr sz="2000">
                <a:latin typeface="Calibri" panose="020F0502020204030204" pitchFamily="34" charset="0"/>
              </a:defRPr>
            </a:lvl2pPr>
            <a:lvl3pPr>
              <a:defRPr sz="1800">
                <a:latin typeface="Calibri" panose="020F0502020204030204" pitchFamily="34" charset="0"/>
              </a:defRPr>
            </a:lvl3pPr>
            <a:lvl4pPr>
              <a:defRPr sz="1600">
                <a:latin typeface="Calibri" panose="020F0502020204030204" pitchFamily="34" charset="0"/>
              </a:defRPr>
            </a:lvl4pPr>
            <a:lvl5pPr>
              <a:defRPr sz="1600">
                <a:latin typeface="Calibri" panose="020F050202020403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>
                <a:latin typeface="Calibri" panose="020F0502020204030204" pitchFamily="34" charset="0"/>
              </a:defRPr>
            </a:lvl1pPr>
            <a:lvl2pPr>
              <a:defRPr sz="2000">
                <a:latin typeface="Calibri" panose="020F0502020204030204" pitchFamily="34" charset="0"/>
              </a:defRPr>
            </a:lvl2pPr>
            <a:lvl3pPr>
              <a:defRPr sz="1800">
                <a:latin typeface="Calibri" panose="020F0502020204030204" pitchFamily="34" charset="0"/>
              </a:defRPr>
            </a:lvl3pPr>
            <a:lvl4pPr>
              <a:defRPr sz="1600">
                <a:latin typeface="Calibri" panose="020F0502020204030204" pitchFamily="34" charset="0"/>
              </a:defRPr>
            </a:lvl4pPr>
            <a:lvl5pPr>
              <a:defRPr sz="1600">
                <a:latin typeface="Calibri" panose="020F050202020403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C85E45-36ED-4CB7-AAF7-BE6B50D63CE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3674736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CF5097-F154-45E2-885E-C804689485C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9381159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66BDC2-34F1-4F7E-8EA7-5E37952CD37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022234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 rot="5400000">
            <a:off x="-13494" y="3580607"/>
            <a:ext cx="5578475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>
                <a:latin typeface="Calibri" panose="020F0502020204030204" pitchFamily="34" charset="0"/>
              </a:defRPr>
            </a:lvl1pPr>
            <a:lvl2pPr>
              <a:defRPr sz="2800">
                <a:latin typeface="Calibri" panose="020F0502020204030204" pitchFamily="34" charset="0"/>
              </a:defRPr>
            </a:lvl2pPr>
            <a:lvl3pPr>
              <a:defRPr sz="2400">
                <a:latin typeface="Calibri" panose="020F0502020204030204" pitchFamily="34" charset="0"/>
              </a:defRPr>
            </a:lvl3pPr>
            <a:lvl4pPr>
              <a:defRPr sz="2000">
                <a:latin typeface="Calibri" panose="020F0502020204030204" pitchFamily="34" charset="0"/>
              </a:defRPr>
            </a:lvl4pPr>
            <a:lvl5pPr>
              <a:defRPr sz="2000">
                <a:latin typeface="Calibri" panose="020F050202020403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>
                <a:latin typeface="Calibri" panose="020F050202020403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70B46F-C72C-481F-AA11-EB346A150C1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2028207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/>
          <a:lstStyle>
            <a:lvl1pPr algn="l">
              <a:defRPr sz="2400" b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 rtlCol="0">
            <a:normAutofit/>
          </a:bodyPr>
          <a:lstStyle>
            <a:lvl1pPr marL="0" indent="0">
              <a:buNone/>
              <a:defRPr sz="3200">
                <a:latin typeface="Calibri" panose="020F050202020403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>
                <a:latin typeface="Calibri" panose="020F050202020403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B61DD7-BAA8-421F-9E35-5963BE49B3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3563746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663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4100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/>
              <a:t>Click to edit Master text styles</a:t>
            </a:r>
          </a:p>
          <a:p>
            <a:pPr lvl="1"/>
            <a:r>
              <a:rPr lang="en-US" altLang="en-US" dirty="0"/>
              <a:t>Second level</a:t>
            </a:r>
          </a:p>
          <a:p>
            <a:pPr lvl="2"/>
            <a:r>
              <a:rPr lang="en-US" altLang="en-US" dirty="0"/>
              <a:t>Third level</a:t>
            </a:r>
          </a:p>
          <a:p>
            <a:pPr lvl="3"/>
            <a:r>
              <a:rPr lang="en-US" altLang="en-US" dirty="0"/>
              <a:t>Fourth level</a:t>
            </a:r>
          </a:p>
          <a:p>
            <a:pPr lvl="4"/>
            <a:r>
              <a:rPr lang="en-US" altLang="en-US" dirty="0"/>
              <a:t>Fifth level</a:t>
            </a:r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1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9050"/>
            <a:ext cx="28956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9050"/>
            <a:ext cx="41148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9050"/>
            <a:ext cx="10668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58F8E8D-CCF4-42A3-97FD-9805C969D99B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0202290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b="0" i="0" u="none" kern="1200" spc="-100">
          <a:solidFill>
            <a:schemeClr val="tx2"/>
          </a:solidFill>
          <a:latin typeface="Calibri" panose="020F0502020204030204" pitchFamily="34" charset="0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9pPr>
    </p:titleStyle>
    <p:bodyStyle>
      <a:lvl1pPr marL="182563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Arial" charset="0"/>
        <a:buChar char="•"/>
        <a:defRPr sz="24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1pPr>
      <a:lvl2pPr marL="457200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Arial" charset="0"/>
        <a:buChar char="•"/>
        <a:defRPr sz="20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2pPr>
      <a:lvl3pPr marL="730250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90000"/>
        <a:buFont typeface="Arial" charset="0"/>
        <a:buChar char="•"/>
        <a:defRPr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3pPr>
      <a:lvl4pPr marL="1004888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Arial" charset="0"/>
        <a:buChar char="•"/>
        <a:defRPr sz="16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4pPr>
      <a:lvl5pPr marL="1187450" indent="-1365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Arial" charset="0"/>
        <a:buChar char="•"/>
        <a:defRPr sz="14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gif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1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2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066800"/>
            <a:ext cx="7848600" cy="17526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x-none" dirty="0"/>
              <a:t>Weather and seasons Lesson 1c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762000" y="3505200"/>
            <a:ext cx="7772400" cy="1828800"/>
          </a:xfrm>
        </p:spPr>
        <p:txBody>
          <a:bodyPr rtlCol="0">
            <a:normAutofit/>
          </a:bodyPr>
          <a:lstStyle/>
          <a:p>
            <a:pPr eaLnBrk="1" fontAlgn="auto" hangingPunct="1"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en-US" sz="4000" dirty="0">
                <a:solidFill>
                  <a:srgbClr val="0070C0"/>
                </a:solidFill>
              </a:rPr>
              <a:t>What Do Bar Graphs Show Us </a:t>
            </a:r>
            <a:br>
              <a:rPr lang="en-US" altLang="en-US" sz="4000" dirty="0">
                <a:solidFill>
                  <a:srgbClr val="0070C0"/>
                </a:solidFill>
              </a:rPr>
            </a:br>
            <a:r>
              <a:rPr lang="en-US" altLang="en-US" sz="4000" dirty="0">
                <a:solidFill>
                  <a:srgbClr val="0070C0"/>
                </a:solidFill>
              </a:rPr>
              <a:t>about Temperature Patterns in September?</a:t>
            </a:r>
            <a:endParaRPr lang="en-US" sz="4000" dirty="0">
              <a:solidFill>
                <a:srgbClr val="0070C0"/>
              </a:solidFill>
            </a:endParaRPr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endParaRPr lang="en-US" altLang="en-US" dirty="0"/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endParaRPr lang="en-US" altLang="en-US" dirty="0"/>
          </a:p>
        </p:txBody>
      </p:sp>
      <p:pic>
        <p:nvPicPr>
          <p:cNvPr id="5" name="Picture 4" descr="Noyce Logo copy.pn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219200" y="5334000"/>
            <a:ext cx="787400" cy="787400"/>
          </a:xfrm>
          <a:prstGeom prst="rect">
            <a:avLst/>
          </a:prstGeom>
        </p:spPr>
      </p:pic>
      <p:pic>
        <p:nvPicPr>
          <p:cNvPr id="6" name="Picture 5" descr="Macintosh HD1:Users:nicolewickler:Desktop:Screen Shot 2013-10-14 at 11.04.49 AM.png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3526" t="10564" r="3623" b="5182"/>
          <a:stretch/>
        </p:blipFill>
        <p:spPr bwMode="auto">
          <a:xfrm>
            <a:off x="3200400" y="5410200"/>
            <a:ext cx="679450" cy="622300"/>
          </a:xfrm>
          <a:prstGeom prst="ellipse">
            <a:avLst/>
          </a:prstGeom>
          <a:noFill/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pic>
        <p:nvPicPr>
          <p:cNvPr id="7" name="Picture 6" descr="Macintosh HD:Users:ceemast:Desktop:CPP_logogreen1.gif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05400" y="5334000"/>
            <a:ext cx="736600" cy="711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781800" y="5410200"/>
            <a:ext cx="1439636" cy="5902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13483392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57200"/>
            <a:ext cx="8001000" cy="990600"/>
          </a:xfrm>
        </p:spPr>
        <p:txBody>
          <a:bodyPr>
            <a:noAutofit/>
          </a:bodyPr>
          <a:lstStyle/>
          <a:p>
            <a:pPr lvl="0"/>
            <a:r>
              <a:rPr lang="en-US" sz="4400" dirty="0"/>
              <a:t/>
            </a:r>
            <a:br>
              <a:rPr lang="en-US" sz="4400" dirty="0"/>
            </a:br>
            <a:r>
              <a:rPr lang="en-US" dirty="0"/>
              <a:t>Let’s Summarize!</a:t>
            </a:r>
            <a:r>
              <a:rPr lang="en-US" sz="4400" dirty="0"/>
              <a:t/>
            </a:r>
            <a:br>
              <a:rPr lang="en-US" sz="4400" dirty="0"/>
            </a:br>
            <a:endParaRPr lang="en-US" sz="44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46754B73-DA72-4716-8AD0-CA05716D94A4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410200" y="2209800"/>
            <a:ext cx="2200267" cy="4114623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50E7CEB0-39EC-40B6-B181-9A043F316866}"/>
              </a:ext>
            </a:extLst>
          </p:cNvPr>
          <p:cNvSpPr txBox="1"/>
          <p:nvPr/>
        </p:nvSpPr>
        <p:spPr>
          <a:xfrm>
            <a:off x="6324600" y="6324600"/>
            <a:ext cx="106952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Calibri" panose="020F0502020204030204" pitchFamily="34" charset="0"/>
                <a:cs typeface="Calibri" panose="020F0502020204030204" pitchFamily="34" charset="0"/>
              </a:rPr>
              <a:t>Courtesy of BSCS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685800" y="1447800"/>
            <a:ext cx="7543800" cy="1219200"/>
          </a:xfrm>
        </p:spPr>
        <p:txBody>
          <a:bodyPr/>
          <a:lstStyle/>
          <a:p>
            <a:pPr marL="0" lvl="1" indent="0">
              <a:spcBef>
                <a:spcPts val="1200"/>
              </a:spcBef>
              <a:buNone/>
            </a:pPr>
            <a:r>
              <a:rPr lang="en-US" sz="3200" dirty="0"/>
              <a:t>What is one thing you learned about temperature patterns today?</a:t>
            </a:r>
          </a:p>
        </p:txBody>
      </p:sp>
    </p:spTree>
    <p:extLst>
      <p:ext uri="{BB962C8B-B14F-4D97-AF65-F5344CB8AC3E}">
        <p14:creationId xmlns:p14="http://schemas.microsoft.com/office/powerpoint/2010/main" xmlns="" val="144429234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57200"/>
            <a:ext cx="7924800" cy="990600"/>
          </a:xfrm>
        </p:spPr>
        <p:txBody>
          <a:bodyPr>
            <a:noAutofit/>
          </a:bodyPr>
          <a:lstStyle/>
          <a:p>
            <a:pPr lvl="0"/>
            <a:r>
              <a:rPr lang="en-US" sz="4400" dirty="0"/>
              <a:t/>
            </a:r>
            <a:br>
              <a:rPr lang="en-US" sz="4400" dirty="0"/>
            </a:br>
            <a:r>
              <a:rPr lang="en-US" dirty="0"/>
              <a:t>Let’s Summarize!</a:t>
            </a:r>
            <a:r>
              <a:rPr lang="en-US" sz="4400" dirty="0"/>
              <a:t/>
            </a:r>
            <a:br>
              <a:rPr lang="en-US" sz="4400" dirty="0"/>
            </a:b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1447800"/>
            <a:ext cx="7924800" cy="5029200"/>
          </a:xfrm>
        </p:spPr>
        <p:txBody>
          <a:bodyPr/>
          <a:lstStyle/>
          <a:p>
            <a:pPr marL="0" lvl="1" indent="0">
              <a:buNone/>
            </a:pPr>
            <a:r>
              <a:rPr lang="en-US" sz="3200" b="1" dirty="0"/>
              <a:t>Our focus question: </a:t>
            </a:r>
            <a:r>
              <a:rPr lang="en-US" sz="3200" i="1" dirty="0"/>
              <a:t>What do bar graphs show us about </a:t>
            </a:r>
            <a:r>
              <a:rPr lang="en-US" sz="3200" i="1" dirty="0">
                <a:solidFill>
                  <a:srgbClr val="C00000"/>
                </a:solidFill>
              </a:rPr>
              <a:t>temperature</a:t>
            </a:r>
            <a:r>
              <a:rPr lang="en-US" sz="3200" i="1" dirty="0"/>
              <a:t> patterns in September?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21046123">
            <a:off x="3099004" y="2815031"/>
            <a:ext cx="1948171" cy="364319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421B9D76-77A8-45AD-BF11-AD3786DC7EC1}"/>
              </a:ext>
            </a:extLst>
          </p:cNvPr>
          <p:cNvSpPr txBox="1"/>
          <p:nvPr/>
        </p:nvSpPr>
        <p:spPr>
          <a:xfrm>
            <a:off x="4520182" y="6410836"/>
            <a:ext cx="106952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Calibri" panose="020F0502020204030204" pitchFamily="34" charset="0"/>
                <a:cs typeface="Calibri" panose="020F0502020204030204" pitchFamily="34" charset="0"/>
              </a:rPr>
              <a:t>Courtesy of BSCS</a:t>
            </a:r>
          </a:p>
        </p:txBody>
      </p:sp>
    </p:spTree>
    <p:extLst>
      <p:ext uri="{BB962C8B-B14F-4D97-AF65-F5344CB8AC3E}">
        <p14:creationId xmlns:p14="http://schemas.microsoft.com/office/powerpoint/2010/main" xmlns="" val="248417835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457200"/>
            <a:ext cx="8077200" cy="990600"/>
          </a:xfrm>
        </p:spPr>
        <p:txBody>
          <a:bodyPr/>
          <a:lstStyle/>
          <a:p>
            <a:r>
              <a:rPr lang="en-US" dirty="0"/>
              <a:t>Let’s Summarize!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638800" y="2819400"/>
            <a:ext cx="1650507" cy="1545476"/>
          </a:xfrm>
          <a:prstGeom prst="rect">
            <a:avLst/>
          </a:prstGeom>
        </p:spPr>
      </p:pic>
      <p:pic>
        <p:nvPicPr>
          <p:cNvPr id="8" name="Picture 7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25581"/>
          <a:stretch/>
        </p:blipFill>
        <p:spPr bwMode="auto">
          <a:xfrm>
            <a:off x="3124200" y="2971800"/>
            <a:ext cx="1524000" cy="12192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pic>
        <p:nvPicPr>
          <p:cNvPr id="9" name="Picture 8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934200" y="4724400"/>
            <a:ext cx="1267046" cy="1114646"/>
          </a:xfrm>
          <a:prstGeom prst="rect">
            <a:avLst/>
          </a:prstGeom>
        </p:spPr>
      </p:pic>
      <p:pic>
        <p:nvPicPr>
          <p:cNvPr id="10" name="Picture 9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343400" y="4648200"/>
            <a:ext cx="1371600" cy="1219200"/>
          </a:xfrm>
          <a:prstGeom prst="rect">
            <a:avLst/>
          </a:prstGeom>
        </p:spPr>
      </p:pic>
      <p:sp>
        <p:nvSpPr>
          <p:cNvPr id="13" name="Content Placeholder 2"/>
          <p:cNvSpPr>
            <a:spLocks noGrp="1"/>
          </p:cNvSpPr>
          <p:nvPr>
            <p:ph idx="1"/>
          </p:nvPr>
        </p:nvSpPr>
        <p:spPr>
          <a:xfrm>
            <a:off x="609600" y="1447800"/>
            <a:ext cx="8153400" cy="1219200"/>
          </a:xfrm>
        </p:spPr>
        <p:txBody>
          <a:bodyPr/>
          <a:lstStyle/>
          <a:p>
            <a:pPr marL="0" lvl="1" indent="0">
              <a:spcBef>
                <a:spcPts val="1200"/>
              </a:spcBef>
              <a:buNone/>
            </a:pPr>
            <a:r>
              <a:rPr lang="en-US" sz="3200" dirty="0"/>
              <a:t>What do both of our graphs show us about weather patterns in Pomona during September?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xmlns="" id="{18E2FACA-01CB-4E06-B687-CD8D1950CBB7}"/>
              </a:ext>
            </a:extLst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762000" y="2667000"/>
            <a:ext cx="2005561" cy="3598112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xmlns="" id="{A69896F9-5BB1-43BC-9D24-C60E420C972F}"/>
              </a:ext>
            </a:extLst>
          </p:cNvPr>
          <p:cNvSpPr txBox="1"/>
          <p:nvPr/>
        </p:nvSpPr>
        <p:spPr>
          <a:xfrm>
            <a:off x="7162800" y="6248400"/>
            <a:ext cx="106952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Calibri" panose="020F0502020204030204" pitchFamily="34" charset="0"/>
                <a:cs typeface="Calibri" panose="020F0502020204030204" pitchFamily="34" charset="0"/>
              </a:rPr>
              <a:t>Courtesy of BSCS</a:t>
            </a:r>
          </a:p>
        </p:txBody>
      </p:sp>
    </p:spTree>
    <p:extLst>
      <p:ext uri="{BB962C8B-B14F-4D97-AF65-F5344CB8AC3E}">
        <p14:creationId xmlns:p14="http://schemas.microsoft.com/office/powerpoint/2010/main" xmlns="" val="30258554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33400"/>
            <a:ext cx="8001000" cy="990600"/>
          </a:xfrm>
        </p:spPr>
        <p:txBody>
          <a:bodyPr>
            <a:noAutofit/>
          </a:bodyPr>
          <a:lstStyle/>
          <a:p>
            <a:pPr lvl="0"/>
            <a:r>
              <a:rPr lang="en-US" dirty="0"/>
              <a:t>Let’s Summarize!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00200"/>
            <a:ext cx="8001000" cy="4876800"/>
          </a:xfrm>
        </p:spPr>
        <p:txBody>
          <a:bodyPr/>
          <a:lstStyle/>
          <a:p>
            <a:pPr marL="0" lvl="0" indent="0">
              <a:buNone/>
            </a:pPr>
            <a:r>
              <a:rPr lang="en-US" sz="3200" dirty="0"/>
              <a:t>We know what the weather is like outside </a:t>
            </a:r>
            <a:br>
              <a:rPr lang="en-US" sz="3200" dirty="0"/>
            </a:br>
            <a:r>
              <a:rPr lang="en-US" sz="3200" dirty="0"/>
              <a:t>by …</a:t>
            </a:r>
          </a:p>
          <a:p>
            <a:pPr marL="731520" indent="-365760">
              <a:spcBef>
                <a:spcPts val="2400"/>
              </a:spcBef>
            </a:pPr>
            <a:r>
              <a:rPr lang="en-US" sz="3200" dirty="0"/>
              <a:t>looking at it,</a:t>
            </a:r>
          </a:p>
          <a:p>
            <a:pPr marL="731520" indent="-365760">
              <a:spcBef>
                <a:spcPts val="2400"/>
              </a:spcBef>
            </a:pPr>
            <a:r>
              <a:rPr lang="en-US" sz="3200" dirty="0"/>
              <a:t>feeling it, and</a:t>
            </a:r>
          </a:p>
          <a:p>
            <a:pPr marL="731520" indent="-365760">
              <a:spcBef>
                <a:spcPts val="2400"/>
              </a:spcBef>
            </a:pPr>
            <a:r>
              <a:rPr lang="en-US" sz="3200" dirty="0"/>
              <a:t>measuring it with</a:t>
            </a:r>
            <a:br>
              <a:rPr lang="en-US" sz="3200" dirty="0"/>
            </a:br>
            <a:r>
              <a:rPr lang="en-US" sz="3200" dirty="0"/>
              <a:t>a thermometer.</a:t>
            </a:r>
          </a:p>
          <a:p>
            <a:endParaRPr lang="en-US" dirty="0"/>
          </a:p>
        </p:txBody>
      </p:sp>
      <p:sp>
        <p:nvSpPr>
          <p:cNvPr id="4" name="AutoShape 2" descr="Image result for clipart brown ey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" name="AutoShape 4" descr="Image result for clipart brown eye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4102" name="Picture 6" descr="http://content.mycutegraphics.com/graphics/health/eye-brown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62400" y="2438400"/>
            <a:ext cx="1600200" cy="1066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104" name="Picture 8" descr="http://images.clipartpanda.com/open-hand-clipart-bcdownload_hand-open-heavy-outline-clipart_hand_open_cartoony-310x400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638800" y="3505200"/>
            <a:ext cx="1182748" cy="152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69AFA94B-73A7-4898-9912-8E3501EB5DE5}"/>
              </a:ext>
            </a:extLst>
          </p:cNvPr>
          <p:cNvSpPr txBox="1"/>
          <p:nvPr/>
        </p:nvSpPr>
        <p:spPr>
          <a:xfrm>
            <a:off x="4267200" y="3505200"/>
            <a:ext cx="134684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Calibri" panose="020F0502020204030204" pitchFamily="34" charset="0"/>
              </a:rPr>
              <a:t>Courtesy of Clipartmag.com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xmlns="" id="{C0C23AE7-5566-4D91-B1B0-DC49D66DEFC5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543800" y="4572000"/>
            <a:ext cx="414648" cy="1536381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xmlns="" id="{CA40E012-F149-404D-91AA-8053962000EC}"/>
              </a:ext>
            </a:extLst>
          </p:cNvPr>
          <p:cNvSpPr txBox="1"/>
          <p:nvPr/>
        </p:nvSpPr>
        <p:spPr>
          <a:xfrm>
            <a:off x="7239000" y="6172200"/>
            <a:ext cx="121379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Calibri" panose="020F0502020204030204" pitchFamily="34" charset="0"/>
              </a:rPr>
              <a:t>Courtesy of Pixabay.com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xmlns="" id="{3897A3FE-F40E-44A0-85AE-3CD611384AED}"/>
              </a:ext>
            </a:extLst>
          </p:cNvPr>
          <p:cNvSpPr txBox="1"/>
          <p:nvPr/>
        </p:nvSpPr>
        <p:spPr>
          <a:xfrm>
            <a:off x="5715000" y="5105400"/>
            <a:ext cx="134684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Calibri" panose="020F0502020204030204" pitchFamily="34" charset="0"/>
              </a:rPr>
              <a:t>Courtesy of Clipartmag.com</a:t>
            </a:r>
          </a:p>
        </p:txBody>
      </p:sp>
    </p:spTree>
    <p:extLst>
      <p:ext uri="{BB962C8B-B14F-4D97-AF65-F5344CB8AC3E}">
        <p14:creationId xmlns:p14="http://schemas.microsoft.com/office/powerpoint/2010/main" xmlns="" val="14449978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533400"/>
            <a:ext cx="7924800" cy="990600"/>
          </a:xfrm>
        </p:spPr>
        <p:txBody>
          <a:bodyPr>
            <a:noAutofit/>
          </a:bodyPr>
          <a:lstStyle/>
          <a:p>
            <a:pPr lvl="0"/>
            <a:r>
              <a:rPr lang="en-US" dirty="0"/>
              <a:t>Let’s Summarize!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524000"/>
            <a:ext cx="7772400" cy="4800600"/>
          </a:xfrm>
        </p:spPr>
        <p:txBody>
          <a:bodyPr/>
          <a:lstStyle/>
          <a:p>
            <a:pPr marL="365760" lvl="1" indent="-365760">
              <a:spcBef>
                <a:spcPts val="1200"/>
              </a:spcBef>
            </a:pPr>
            <a:r>
              <a:rPr lang="en-US" sz="2800" dirty="0"/>
              <a:t>Counting and making graphs </a:t>
            </a:r>
            <a:br>
              <a:rPr lang="en-US" sz="2800" dirty="0"/>
            </a:br>
            <a:r>
              <a:rPr lang="en-US" sz="2800" dirty="0"/>
              <a:t>can help us see weather and</a:t>
            </a:r>
            <a:br>
              <a:rPr lang="en-US" sz="2800" dirty="0"/>
            </a:br>
            <a:r>
              <a:rPr lang="en-US" sz="2800" dirty="0"/>
              <a:t>temperature patterns.</a:t>
            </a:r>
          </a:p>
          <a:p>
            <a:pPr marL="365760" lvl="1" indent="-365760">
              <a:spcBef>
                <a:spcPts val="1200"/>
              </a:spcBef>
            </a:pPr>
            <a:r>
              <a:rPr lang="en-US" sz="2800" dirty="0"/>
              <a:t>Our graphs showed that the </a:t>
            </a:r>
            <a:br>
              <a:rPr lang="en-US" sz="2800" dirty="0"/>
            </a:br>
            <a:r>
              <a:rPr lang="en-US" sz="2800" dirty="0"/>
              <a:t>weather pattern in September </a:t>
            </a:r>
            <a:br>
              <a:rPr lang="en-US" sz="2800" dirty="0"/>
            </a:br>
            <a:r>
              <a:rPr lang="en-US" sz="2800" dirty="0"/>
              <a:t>is mostly sunny and warm or hot.</a:t>
            </a:r>
          </a:p>
          <a:p>
            <a:pPr marL="365760" lvl="1" indent="-365760">
              <a:spcBef>
                <a:spcPts val="1200"/>
              </a:spcBef>
            </a:pPr>
            <a:r>
              <a:rPr lang="en-US" sz="2800" dirty="0"/>
              <a:t>We can use counting and graphs </a:t>
            </a:r>
            <a:br>
              <a:rPr lang="en-US" sz="2800" dirty="0"/>
            </a:br>
            <a:r>
              <a:rPr lang="en-US" sz="2800" dirty="0"/>
              <a:t>as evidence to support our ideas </a:t>
            </a:r>
            <a:br>
              <a:rPr lang="en-US" sz="2800" dirty="0"/>
            </a:br>
            <a:r>
              <a:rPr lang="en-US" sz="2800" dirty="0"/>
              <a:t>about weather patterns.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xmlns="" id="{9228449B-51BF-4433-8C16-B1AA358C748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400800" y="1524000"/>
            <a:ext cx="2251621" cy="16541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xmlns="" id="{34417736-364B-4ED2-8018-9372BFEFAE8C}"/>
              </a:ext>
            </a:extLst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553200" y="3657600"/>
            <a:ext cx="2190933" cy="266700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6858000" y="3200400"/>
            <a:ext cx="1828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Calibri" panose="020F0502020204030204" pitchFamily="34" charset="0"/>
                <a:cs typeface="Calibri" panose="020F0502020204030204" pitchFamily="34" charset="0"/>
              </a:rPr>
              <a:t>Courtesy of Publicdomainpictures.net </a:t>
            </a:r>
          </a:p>
        </p:txBody>
      </p:sp>
    </p:spTree>
    <p:extLst>
      <p:ext uri="{BB962C8B-B14F-4D97-AF65-F5344CB8AC3E}">
        <p14:creationId xmlns:p14="http://schemas.microsoft.com/office/powerpoint/2010/main" xmlns="" val="14449978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33400"/>
            <a:ext cx="7924800" cy="990600"/>
          </a:xfrm>
        </p:spPr>
        <p:txBody>
          <a:bodyPr>
            <a:noAutofit/>
          </a:bodyPr>
          <a:lstStyle/>
          <a:p>
            <a:pPr lvl="0"/>
            <a:r>
              <a:rPr lang="en-US" dirty="0"/>
              <a:t>Next Time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524000"/>
            <a:ext cx="7924800" cy="4876800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/>
              <a:t>We’ll look at our weather calendar for </a:t>
            </a:r>
            <a:r>
              <a:rPr lang="en-US" sz="3200" b="1" dirty="0"/>
              <a:t>January</a:t>
            </a:r>
            <a:r>
              <a:rPr lang="en-US" sz="3200" dirty="0"/>
              <a:t> and create a picture graph to help us find weather patterns.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xmlns="" id="{1FE6B1AE-1D40-45B3-8DD2-41DF9C1F8F6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flipH="1">
            <a:off x="6019800" y="2819400"/>
            <a:ext cx="2438400" cy="3500999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81B42EE2-FC3E-4ED1-960C-9A68761CF0FE}"/>
              </a:ext>
            </a:extLst>
          </p:cNvPr>
          <p:cNvSpPr txBox="1"/>
          <p:nvPr/>
        </p:nvSpPr>
        <p:spPr>
          <a:xfrm>
            <a:off x="7162800" y="6324600"/>
            <a:ext cx="121379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Calibri" panose="020F0502020204030204" pitchFamily="34" charset="0"/>
              </a:rPr>
              <a:t>Courtesy of Pixabay.com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7669" t="16571" r="38689" b="22976"/>
          <a:stretch/>
        </p:blipFill>
        <p:spPr>
          <a:xfrm>
            <a:off x="3491783" y="3810000"/>
            <a:ext cx="2528017" cy="2323462"/>
          </a:xfrm>
          <a:prstGeom prst="ellipse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81B42EE2-FC3E-4ED1-960C-9A68761CF0FE}"/>
              </a:ext>
            </a:extLst>
          </p:cNvPr>
          <p:cNvSpPr txBox="1"/>
          <p:nvPr/>
        </p:nvSpPr>
        <p:spPr>
          <a:xfrm>
            <a:off x="4419600" y="6172200"/>
            <a:ext cx="138531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Calibri" panose="020F0502020204030204" pitchFamily="34" charset="0"/>
              </a:rPr>
              <a:t>Courtesy of Cal Poly Pomona</a:t>
            </a:r>
          </a:p>
        </p:txBody>
      </p:sp>
    </p:spTree>
    <p:extLst>
      <p:ext uri="{BB962C8B-B14F-4D97-AF65-F5344CB8AC3E}">
        <p14:creationId xmlns:p14="http://schemas.microsoft.com/office/powerpoint/2010/main" xmlns="" val="26126228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81000"/>
            <a:ext cx="8077200" cy="990600"/>
          </a:xfrm>
        </p:spPr>
        <p:txBody>
          <a:bodyPr>
            <a:normAutofit/>
          </a:bodyPr>
          <a:lstStyle/>
          <a:p>
            <a:r>
              <a:rPr lang="en-US" dirty="0"/>
              <a:t>Let’s Review!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1FE6B1AE-1D40-45B3-8DD2-41DF9C1F8F6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flipH="1">
            <a:off x="5181600" y="1447800"/>
            <a:ext cx="3276600" cy="4872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81B42EE2-FC3E-4ED1-960C-9A68761CF0FE}"/>
              </a:ext>
            </a:extLst>
          </p:cNvPr>
          <p:cNvSpPr txBox="1"/>
          <p:nvPr/>
        </p:nvSpPr>
        <p:spPr>
          <a:xfrm>
            <a:off x="7162800" y="6324600"/>
            <a:ext cx="121379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Calibri" panose="020F0502020204030204" pitchFamily="34" charset="0"/>
              </a:rPr>
              <a:t>Courtesy of Pixabay.com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7669" t="16571" r="38689" b="22976"/>
          <a:stretch/>
        </p:blipFill>
        <p:spPr>
          <a:xfrm>
            <a:off x="1696526" y="3124200"/>
            <a:ext cx="3256474" cy="2992976"/>
          </a:xfrm>
          <a:prstGeom prst="ellipse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81B42EE2-FC3E-4ED1-960C-9A68761CF0FE}"/>
              </a:ext>
            </a:extLst>
          </p:cNvPr>
          <p:cNvSpPr txBox="1"/>
          <p:nvPr/>
        </p:nvSpPr>
        <p:spPr>
          <a:xfrm>
            <a:off x="3200400" y="6248400"/>
            <a:ext cx="138531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Calibri" panose="020F0502020204030204" pitchFamily="34" charset="0"/>
              </a:rPr>
              <a:t>Courtesy of Cal Poly Pomona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09600" y="1295400"/>
            <a:ext cx="8001000" cy="17235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5760" indent="-365760">
              <a:spcBef>
                <a:spcPts val="1200"/>
              </a:spcBef>
              <a:buClr>
                <a:schemeClr val="bg1">
                  <a:lumMod val="65000"/>
                </a:schemeClr>
              </a:buClr>
              <a:buFont typeface="Arial" pitchFamily="34" charset="0"/>
              <a:buChar char="•"/>
            </a:pPr>
            <a:r>
              <a:rPr lang="en-US" sz="3200" dirty="0">
                <a:latin typeface="Calibri" pitchFamily="34" charset="0"/>
              </a:rPr>
              <a:t>What is a pattern?</a:t>
            </a:r>
          </a:p>
          <a:p>
            <a:pPr marL="365760" indent="-365760">
              <a:spcBef>
                <a:spcPts val="1200"/>
              </a:spcBef>
              <a:buClr>
                <a:schemeClr val="bg1">
                  <a:lumMod val="65000"/>
                </a:schemeClr>
              </a:buClr>
              <a:buFont typeface="Arial" pitchFamily="34" charset="0"/>
              <a:buChar char="•"/>
            </a:pPr>
            <a:r>
              <a:rPr lang="en-US" sz="3200" dirty="0">
                <a:latin typeface="Calibri" pitchFamily="34" charset="0"/>
              </a:rPr>
              <a:t>What is a </a:t>
            </a:r>
            <a:r>
              <a:rPr lang="en-US" sz="3200" b="1" dirty="0">
                <a:latin typeface="Calibri" pitchFamily="34" charset="0"/>
              </a:rPr>
              <a:t>weather</a:t>
            </a:r>
            <a:r>
              <a:rPr lang="en-US" sz="3200" dirty="0">
                <a:latin typeface="Calibri" pitchFamily="34" charset="0"/>
              </a:rPr>
              <a:t> </a:t>
            </a:r>
            <a:br>
              <a:rPr lang="en-US" sz="3200" dirty="0">
                <a:latin typeface="Calibri" pitchFamily="34" charset="0"/>
              </a:rPr>
            </a:br>
            <a:r>
              <a:rPr lang="en-US" sz="3200" dirty="0">
                <a:latin typeface="Calibri" pitchFamily="34" charset="0"/>
              </a:rPr>
              <a:t>pattern?</a:t>
            </a:r>
          </a:p>
        </p:txBody>
      </p:sp>
    </p:spTree>
    <p:extLst>
      <p:ext uri="{BB962C8B-B14F-4D97-AF65-F5344CB8AC3E}">
        <p14:creationId xmlns:p14="http://schemas.microsoft.com/office/powerpoint/2010/main" xmlns="" val="18512028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685800"/>
            <a:ext cx="7924800" cy="990600"/>
          </a:xfrm>
        </p:spPr>
        <p:txBody>
          <a:bodyPr>
            <a:noAutofit/>
          </a:bodyPr>
          <a:lstStyle/>
          <a:p>
            <a:pPr lvl="0"/>
            <a:r>
              <a:rPr lang="en-US" dirty="0"/>
              <a:t>Let’s Review!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1676400"/>
            <a:ext cx="7848600" cy="3962400"/>
          </a:xfrm>
        </p:spPr>
        <p:txBody>
          <a:bodyPr/>
          <a:lstStyle/>
          <a:p>
            <a:pPr marL="0" lvl="1" indent="0">
              <a:spcBef>
                <a:spcPts val="1200"/>
              </a:spcBef>
              <a:buNone/>
            </a:pPr>
            <a:r>
              <a:rPr lang="en-US" sz="3200" dirty="0"/>
              <a:t>Last time, we counted the number of sunny, cloudy, and rainy days on our weather calendar. </a:t>
            </a:r>
          </a:p>
          <a:p>
            <a:pPr marL="0" lvl="1" indent="0">
              <a:spcBef>
                <a:spcPts val="1200"/>
              </a:spcBef>
              <a:buNone/>
            </a:pPr>
            <a:r>
              <a:rPr lang="en-US" sz="3200" dirty="0"/>
              <a:t>Then we recorded the </a:t>
            </a:r>
            <a:br>
              <a:rPr lang="en-US" sz="3200" dirty="0"/>
            </a:br>
            <a:r>
              <a:rPr lang="en-US" sz="3200" dirty="0"/>
              <a:t>numbers on our </a:t>
            </a:r>
            <a:br>
              <a:rPr lang="en-US" sz="3200" dirty="0"/>
            </a:br>
            <a:r>
              <a:rPr lang="en-US" sz="3200" dirty="0"/>
              <a:t>observations charts.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xmlns="" id="{9228449B-51BF-4433-8C16-B1AA358C748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05400" y="3352800"/>
            <a:ext cx="3318421" cy="24378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6553200" y="5867400"/>
            <a:ext cx="1828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Calibri" panose="020F0502020204030204" pitchFamily="34" charset="0"/>
                <a:cs typeface="Calibri" panose="020F0502020204030204" pitchFamily="34" charset="0"/>
              </a:rPr>
              <a:t>Courtesy of Publicdomainpictures.net </a:t>
            </a:r>
          </a:p>
        </p:txBody>
      </p:sp>
    </p:spTree>
    <p:extLst>
      <p:ext uri="{BB962C8B-B14F-4D97-AF65-F5344CB8AC3E}">
        <p14:creationId xmlns:p14="http://schemas.microsoft.com/office/powerpoint/2010/main" xmlns="" val="14449978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533400"/>
            <a:ext cx="7924800" cy="990600"/>
          </a:xfrm>
        </p:spPr>
        <p:txBody>
          <a:bodyPr>
            <a:noAutofit/>
          </a:bodyPr>
          <a:lstStyle/>
          <a:p>
            <a:pPr lvl="0"/>
            <a:r>
              <a:rPr lang="en-US" dirty="0"/>
              <a:t>Let’s Review!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1524000"/>
            <a:ext cx="7924800" cy="4724400"/>
          </a:xfrm>
        </p:spPr>
        <p:txBody>
          <a:bodyPr/>
          <a:lstStyle/>
          <a:p>
            <a:pPr marL="0" lvl="1" indent="0">
              <a:buNone/>
            </a:pPr>
            <a:r>
              <a:rPr lang="en-US" sz="3200" dirty="0"/>
              <a:t>We made picture graphs </a:t>
            </a:r>
            <a:r>
              <a:rPr lang="en-US" sz="3200" b="1" dirty="0"/>
              <a:t/>
            </a:r>
            <a:br>
              <a:rPr lang="en-US" sz="3200" b="1" dirty="0"/>
            </a:br>
            <a:r>
              <a:rPr lang="en-US" sz="3200" dirty="0"/>
              <a:t>to help us find weather </a:t>
            </a:r>
            <a:br>
              <a:rPr lang="en-US" sz="3200" dirty="0"/>
            </a:br>
            <a:r>
              <a:rPr lang="en-US" sz="3200" dirty="0"/>
              <a:t>patterns in Pomona during </a:t>
            </a:r>
            <a:br>
              <a:rPr lang="en-US" sz="3200" dirty="0"/>
            </a:br>
            <a:r>
              <a:rPr lang="en-US" sz="3200" dirty="0"/>
              <a:t>September.</a:t>
            </a:r>
          </a:p>
          <a:p>
            <a:pPr marL="0" lvl="1" indent="0">
              <a:spcBef>
                <a:spcPts val="1200"/>
              </a:spcBef>
              <a:buNone/>
            </a:pPr>
            <a:r>
              <a:rPr lang="en-US" sz="3200" b="1" dirty="0"/>
              <a:t>Remember: </a:t>
            </a:r>
            <a:r>
              <a:rPr lang="en-US" sz="3200" dirty="0"/>
              <a:t>A </a:t>
            </a:r>
            <a:r>
              <a:rPr lang="en-US" sz="3200" b="1" dirty="0"/>
              <a:t>weather </a:t>
            </a:r>
            <a:br>
              <a:rPr lang="en-US" sz="3200" b="1" dirty="0"/>
            </a:br>
            <a:r>
              <a:rPr lang="en-US" sz="3200" b="1" dirty="0"/>
              <a:t>pattern </a:t>
            </a:r>
            <a:r>
              <a:rPr lang="en-US" sz="3200" dirty="0"/>
              <a:t>is what the </a:t>
            </a:r>
            <a:br>
              <a:rPr lang="en-US" sz="3200" dirty="0"/>
            </a:br>
            <a:r>
              <a:rPr lang="en-US" sz="3200" dirty="0"/>
              <a:t>weather is like most </a:t>
            </a:r>
            <a:br>
              <a:rPr lang="en-US" sz="3200" dirty="0"/>
            </a:br>
            <a:r>
              <a:rPr lang="en-US" sz="3200" dirty="0"/>
              <a:t>of the time!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xmlns="" id="{9205C0B0-AADF-41A9-A505-4B07A80EF5C8}"/>
              </a:ext>
            </a:extLst>
          </p:cNvPr>
          <p:cNvGrpSpPr/>
          <p:nvPr/>
        </p:nvGrpSpPr>
        <p:grpSpPr>
          <a:xfrm>
            <a:off x="5334000" y="1066034"/>
            <a:ext cx="3672442" cy="5167440"/>
            <a:chOff x="5486400" y="1828800"/>
            <a:chExt cx="3086806" cy="4343400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xmlns="" id="{71903CAF-715B-4636-8E5D-6AFFF2DF529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5486400" y="1828800"/>
              <a:ext cx="3086806" cy="4343400"/>
            </a:xfrm>
            <a:prstGeom prst="rect">
              <a:avLst/>
            </a:prstGeom>
          </p:spPr>
        </p:pic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xmlns="" id="{1BACDB97-EE15-451E-97AF-0D570EFA7CF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5943600" y="5638800"/>
              <a:ext cx="152400" cy="142702"/>
            </a:xfrm>
            <a:prstGeom prst="rect">
              <a:avLst/>
            </a:prstGeom>
          </p:spPr>
        </p:pic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xmlns="" id="{B2A72194-18D6-4A29-B4B6-B1D6704CE72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5941503" y="5457998"/>
              <a:ext cx="152400" cy="142702"/>
            </a:xfrm>
            <a:prstGeom prst="rect">
              <a:avLst/>
            </a:prstGeom>
          </p:spPr>
        </p:pic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xmlns="" id="{E55D59E9-0955-403C-A08C-C38BB3D9A61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5941503" y="5272347"/>
              <a:ext cx="152400" cy="142702"/>
            </a:xfrm>
            <a:prstGeom prst="rect">
              <a:avLst/>
            </a:prstGeom>
          </p:spPr>
        </p:pic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xmlns="" id="{0F6CF271-772B-41F6-A507-A4FA4297E27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5941503" y="5086696"/>
              <a:ext cx="152400" cy="142702"/>
            </a:xfrm>
            <a:prstGeom prst="rect">
              <a:avLst/>
            </a:prstGeom>
          </p:spPr>
        </p:pic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xmlns="" id="{50E81A4F-FD90-4103-A55B-DAB711290B9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5941503" y="4901045"/>
              <a:ext cx="152400" cy="142702"/>
            </a:xfrm>
            <a:prstGeom prst="rect">
              <a:avLst/>
            </a:prstGeom>
          </p:spPr>
        </p:pic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xmlns="" id="{15D9D85C-23B7-43AE-9846-AD1BF91F86B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5941503" y="4692101"/>
              <a:ext cx="152400" cy="142702"/>
            </a:xfrm>
            <a:prstGeom prst="rect">
              <a:avLst/>
            </a:prstGeom>
          </p:spPr>
        </p:pic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xmlns="" id="{91BC9241-7B62-4B56-925A-96C7691B3E5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5941503" y="4497574"/>
              <a:ext cx="152400" cy="142702"/>
            </a:xfrm>
            <a:prstGeom prst="rect">
              <a:avLst/>
            </a:prstGeom>
          </p:spPr>
        </p:pic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xmlns="" id="{B54D3DB9-6CBD-495B-B99F-D7BA2442413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5941503" y="4323224"/>
              <a:ext cx="152400" cy="142702"/>
            </a:xfrm>
            <a:prstGeom prst="rect">
              <a:avLst/>
            </a:prstGeom>
          </p:spPr>
        </p:pic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xmlns="" id="{A1E963FB-55BA-4376-8229-90F8450AF4C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5941503" y="4114280"/>
              <a:ext cx="152400" cy="142702"/>
            </a:xfrm>
            <a:prstGeom prst="rect">
              <a:avLst/>
            </a:prstGeom>
          </p:spPr>
        </p:pic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xmlns="" id="{B7CC4ABF-0996-431C-88F0-3F9E73829EB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5941503" y="3907914"/>
              <a:ext cx="152400" cy="142702"/>
            </a:xfrm>
            <a:prstGeom prst="rect">
              <a:avLst/>
            </a:prstGeom>
          </p:spPr>
        </p:pic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xmlns="" id="{F14EC38D-2499-442A-9E76-AF468DAB607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5941503" y="3733535"/>
              <a:ext cx="152400" cy="142702"/>
            </a:xfrm>
            <a:prstGeom prst="rect">
              <a:avLst/>
            </a:prstGeom>
          </p:spPr>
        </p:pic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xmlns="" id="{C69DFF8E-3C73-4835-83CE-864C6B29475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5941503" y="3539037"/>
              <a:ext cx="152400" cy="142702"/>
            </a:xfrm>
            <a:prstGeom prst="rect">
              <a:avLst/>
            </a:prstGeom>
          </p:spPr>
        </p:pic>
        <p:pic>
          <p:nvPicPr>
            <p:cNvPr id="20" name="Picture 19">
              <a:extLst>
                <a:ext uri="{FF2B5EF4-FFF2-40B4-BE49-F238E27FC236}">
                  <a16:creationId xmlns:a16="http://schemas.microsoft.com/office/drawing/2014/main" xmlns="" id="{CAE67D1C-54AF-4787-9EA0-C7FB4FE016A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5941503" y="3337570"/>
              <a:ext cx="152400" cy="142702"/>
            </a:xfrm>
            <a:prstGeom prst="rect">
              <a:avLst/>
            </a:prstGeom>
          </p:spPr>
        </p:pic>
        <p:pic>
          <p:nvPicPr>
            <p:cNvPr id="21" name="Picture 20">
              <a:extLst>
                <a:ext uri="{FF2B5EF4-FFF2-40B4-BE49-F238E27FC236}">
                  <a16:creationId xmlns:a16="http://schemas.microsoft.com/office/drawing/2014/main" xmlns="" id="{3BAFF130-B41D-410C-A96F-4D555CFE3D3B}"/>
                </a:ext>
              </a:extLst>
            </p:cNvPr>
            <p:cNvPicPr/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b="25581"/>
            <a:stretch/>
          </p:blipFill>
          <p:spPr bwMode="auto">
            <a:xfrm>
              <a:off x="6496050" y="5663256"/>
              <a:ext cx="190500" cy="152400"/>
            </a:xfrm>
            <a:prstGeom prst="rect">
              <a:avLst/>
            </a:prstGeom>
            <a:ln>
              <a:noFill/>
            </a:ln>
            <a:extLst>
              <a:ext uri="{53640926-AAD7-44D8-BBD7-CCE9431645EC}">
                <a14:shadowObscured xmlns:a14="http://schemas.microsoft.com/office/drawing/2010/main" xmlns=""/>
              </a:ext>
            </a:extLst>
          </p:spPr>
        </p:pic>
        <p:pic>
          <p:nvPicPr>
            <p:cNvPr id="22" name="Picture 21">
              <a:extLst>
                <a:ext uri="{FF2B5EF4-FFF2-40B4-BE49-F238E27FC236}">
                  <a16:creationId xmlns:a16="http://schemas.microsoft.com/office/drawing/2014/main" xmlns="" id="{0642FE3C-02AC-450A-AA0E-C404D3B8DA8D}"/>
                </a:ext>
              </a:extLst>
            </p:cNvPr>
            <p:cNvPicPr/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b="25581"/>
            <a:stretch/>
          </p:blipFill>
          <p:spPr bwMode="auto">
            <a:xfrm>
              <a:off x="6496050" y="5457998"/>
              <a:ext cx="190500" cy="152400"/>
            </a:xfrm>
            <a:prstGeom prst="rect">
              <a:avLst/>
            </a:prstGeom>
            <a:ln>
              <a:noFill/>
            </a:ln>
            <a:extLst>
              <a:ext uri="{53640926-AAD7-44D8-BBD7-CCE9431645EC}">
                <a14:shadowObscured xmlns:a14="http://schemas.microsoft.com/office/drawing/2010/main" xmlns=""/>
              </a:ext>
            </a:extLst>
          </p:spPr>
        </p:pic>
        <p:pic>
          <p:nvPicPr>
            <p:cNvPr id="23" name="Picture 22">
              <a:extLst>
                <a:ext uri="{FF2B5EF4-FFF2-40B4-BE49-F238E27FC236}">
                  <a16:creationId xmlns:a16="http://schemas.microsoft.com/office/drawing/2014/main" xmlns="" id="{C4CABBDC-631F-46CD-A3F6-95759A0C5079}"/>
                </a:ext>
              </a:extLst>
            </p:cNvPr>
            <p:cNvPicPr/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7012327" y="5648068"/>
              <a:ext cx="190501" cy="167588"/>
            </a:xfrm>
            <a:prstGeom prst="rect">
              <a:avLst/>
            </a:prstGeom>
          </p:spPr>
        </p:pic>
        <p:pic>
          <p:nvPicPr>
            <p:cNvPr id="24" name="Picture 23">
              <a:extLst>
                <a:ext uri="{FF2B5EF4-FFF2-40B4-BE49-F238E27FC236}">
                  <a16:creationId xmlns:a16="http://schemas.microsoft.com/office/drawing/2014/main" xmlns="" id="{48F13624-10D4-4488-A620-040116E723EF}"/>
                </a:ext>
              </a:extLst>
            </p:cNvPr>
            <p:cNvPicPr/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7012327" y="5457998"/>
              <a:ext cx="190501" cy="167588"/>
            </a:xfrm>
            <a:prstGeom prst="rect">
              <a:avLst/>
            </a:prstGeom>
          </p:spPr>
        </p:pic>
        <p:pic>
          <p:nvPicPr>
            <p:cNvPr id="25" name="Picture 24">
              <a:extLst>
                <a:ext uri="{FF2B5EF4-FFF2-40B4-BE49-F238E27FC236}">
                  <a16:creationId xmlns:a16="http://schemas.microsoft.com/office/drawing/2014/main" xmlns="" id="{BFE81770-3826-47CB-A38E-D3079AA34EB6}"/>
                </a:ext>
              </a:extLst>
            </p:cNvPr>
            <p:cNvPicPr/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7012327" y="5259904"/>
              <a:ext cx="190501" cy="167588"/>
            </a:xfrm>
            <a:prstGeom prst="rect">
              <a:avLst/>
            </a:prstGeom>
          </p:spPr>
        </p:pic>
        <p:pic>
          <p:nvPicPr>
            <p:cNvPr id="26" name="Picture 25">
              <a:extLst>
                <a:ext uri="{FF2B5EF4-FFF2-40B4-BE49-F238E27FC236}">
                  <a16:creationId xmlns:a16="http://schemas.microsoft.com/office/drawing/2014/main" xmlns="" id="{E553B6DD-A478-4060-BEBB-074C70EC1243}"/>
                </a:ext>
              </a:extLst>
            </p:cNvPr>
            <p:cNvPicPr/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7602877" y="5663256"/>
              <a:ext cx="152400" cy="135467"/>
            </a:xfrm>
            <a:prstGeom prst="rect">
              <a:avLst/>
            </a:prstGeom>
          </p:spPr>
        </p:pic>
        <p:pic>
          <p:nvPicPr>
            <p:cNvPr id="27" name="Picture 26">
              <a:extLst>
                <a:ext uri="{FF2B5EF4-FFF2-40B4-BE49-F238E27FC236}">
                  <a16:creationId xmlns:a16="http://schemas.microsoft.com/office/drawing/2014/main" xmlns="" id="{DC7E81AF-6972-40D0-AEA9-92C70B07DAE2}"/>
                </a:ext>
              </a:extLst>
            </p:cNvPr>
            <p:cNvPicPr/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7602877" y="5461615"/>
              <a:ext cx="152400" cy="13546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xmlns="" val="5623989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533400"/>
            <a:ext cx="7924800" cy="990600"/>
          </a:xfrm>
        </p:spPr>
        <p:txBody>
          <a:bodyPr>
            <a:noAutofit/>
          </a:bodyPr>
          <a:lstStyle/>
          <a:p>
            <a:pPr lvl="0"/>
            <a:r>
              <a:rPr lang="en-US" dirty="0"/>
              <a:t>What Should We Count Next?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1447800"/>
            <a:ext cx="7924800" cy="5029200"/>
          </a:xfrm>
        </p:spPr>
        <p:txBody>
          <a:bodyPr/>
          <a:lstStyle/>
          <a:p>
            <a:pPr marL="0" lvl="1" indent="0">
              <a:buNone/>
            </a:pPr>
            <a:r>
              <a:rPr lang="en-US" sz="3200" dirty="0"/>
              <a:t>What did we do every day in September to </a:t>
            </a:r>
            <a:br>
              <a:rPr lang="en-US" sz="3200" dirty="0"/>
            </a:br>
            <a:r>
              <a:rPr lang="en-US" sz="3200" dirty="0"/>
              <a:t>see how hot or cold it was outside?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21046123">
            <a:off x="3175206" y="2723471"/>
            <a:ext cx="1948171" cy="364319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421B9D76-77A8-45AD-BF11-AD3786DC7EC1}"/>
              </a:ext>
            </a:extLst>
          </p:cNvPr>
          <p:cNvSpPr txBox="1"/>
          <p:nvPr/>
        </p:nvSpPr>
        <p:spPr>
          <a:xfrm>
            <a:off x="4495800" y="6324600"/>
            <a:ext cx="106952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Calibri" panose="020F0502020204030204" pitchFamily="34" charset="0"/>
                <a:cs typeface="Calibri" panose="020F0502020204030204" pitchFamily="34" charset="0"/>
              </a:rPr>
              <a:t>Courtesy of BSCS</a:t>
            </a:r>
          </a:p>
        </p:txBody>
      </p:sp>
    </p:spTree>
    <p:extLst>
      <p:ext uri="{BB962C8B-B14F-4D97-AF65-F5344CB8AC3E}">
        <p14:creationId xmlns:p14="http://schemas.microsoft.com/office/powerpoint/2010/main" xmlns="" val="24841783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533400"/>
            <a:ext cx="7924800" cy="990600"/>
          </a:xfrm>
        </p:spPr>
        <p:txBody>
          <a:bodyPr>
            <a:noAutofit/>
          </a:bodyPr>
          <a:lstStyle/>
          <a:p>
            <a:pPr lvl="0"/>
            <a:r>
              <a:rPr lang="en-US" sz="4400" dirty="0"/>
              <a:t/>
            </a:r>
            <a:br>
              <a:rPr lang="en-US" sz="4400" dirty="0"/>
            </a:br>
            <a:r>
              <a:rPr lang="en-US" dirty="0"/>
              <a:t>Today’s Focus Question</a:t>
            </a:r>
            <a:r>
              <a:rPr lang="en-US" sz="4400" dirty="0"/>
              <a:t/>
            </a:r>
            <a:br>
              <a:rPr lang="en-US" sz="4400" dirty="0"/>
            </a:b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1600200"/>
            <a:ext cx="7924800" cy="4876800"/>
          </a:xfrm>
        </p:spPr>
        <p:txBody>
          <a:bodyPr/>
          <a:lstStyle/>
          <a:p>
            <a:pPr marL="0" lvl="1" indent="0">
              <a:buNone/>
            </a:pPr>
            <a:r>
              <a:rPr lang="en-US" sz="3200" dirty="0"/>
              <a:t>What do bar graphs show us about </a:t>
            </a:r>
            <a:r>
              <a:rPr lang="en-US" sz="3200" dirty="0">
                <a:solidFill>
                  <a:srgbClr val="C00000"/>
                </a:solidFill>
              </a:rPr>
              <a:t>temperature</a:t>
            </a:r>
            <a:r>
              <a:rPr lang="en-US" sz="3200" dirty="0"/>
              <a:t> patterns in September?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21046123">
            <a:off x="3099004" y="2815031"/>
            <a:ext cx="1948171" cy="364319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421B9D76-77A8-45AD-BF11-AD3786DC7EC1}"/>
              </a:ext>
            </a:extLst>
          </p:cNvPr>
          <p:cNvSpPr txBox="1"/>
          <p:nvPr/>
        </p:nvSpPr>
        <p:spPr>
          <a:xfrm>
            <a:off x="4520182" y="6410836"/>
            <a:ext cx="106952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Calibri" panose="020F0502020204030204" pitchFamily="34" charset="0"/>
                <a:cs typeface="Calibri" panose="020F0502020204030204" pitchFamily="34" charset="0"/>
              </a:rPr>
              <a:t>Courtesy of BSCS</a:t>
            </a:r>
          </a:p>
        </p:txBody>
      </p:sp>
    </p:spTree>
    <p:extLst>
      <p:ext uri="{BB962C8B-B14F-4D97-AF65-F5344CB8AC3E}">
        <p14:creationId xmlns:p14="http://schemas.microsoft.com/office/powerpoint/2010/main" xmlns="" val="248417835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85800" y="685800"/>
            <a:ext cx="697545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spc="-100" dirty="0">
                <a:solidFill>
                  <a:schemeClr val="tx2"/>
                </a:solidFill>
                <a:latin typeface="Calibri" panose="020F0502020204030204" pitchFamily="34" charset="0"/>
                <a:ea typeface="+mj-ea"/>
                <a:cs typeface="+mj-cs"/>
              </a:rPr>
              <a:t>Let’s Make Bar Graphs!</a:t>
            </a:r>
          </a:p>
        </p:txBody>
      </p:sp>
      <p:sp>
        <p:nvSpPr>
          <p:cNvPr id="5" name="Rectangle 4"/>
          <p:cNvSpPr/>
          <p:nvPr/>
        </p:nvSpPr>
        <p:spPr>
          <a:xfrm>
            <a:off x="762000" y="1676400"/>
            <a:ext cx="4648200" cy="32008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>
                <a:latin typeface="Calibri" pitchFamily="34" charset="0"/>
              </a:rPr>
              <a:t>A</a:t>
            </a:r>
            <a:r>
              <a:rPr lang="en-US" sz="3200" b="1" dirty="0">
                <a:latin typeface="Calibri" pitchFamily="34" charset="0"/>
              </a:rPr>
              <a:t> bar graph </a:t>
            </a:r>
            <a:r>
              <a:rPr lang="en-US" sz="3200" dirty="0">
                <a:latin typeface="Calibri" pitchFamily="34" charset="0"/>
              </a:rPr>
              <a:t>is the same </a:t>
            </a:r>
            <a:br>
              <a:rPr lang="en-US" sz="3200" dirty="0">
                <a:latin typeface="Calibri" pitchFamily="34" charset="0"/>
              </a:rPr>
            </a:br>
            <a:r>
              <a:rPr lang="en-US" sz="3200" dirty="0">
                <a:latin typeface="Calibri" pitchFamily="34" charset="0"/>
              </a:rPr>
              <a:t>as a picture graph.</a:t>
            </a:r>
          </a:p>
          <a:p>
            <a:pPr>
              <a:spcBef>
                <a:spcPts val="1200"/>
              </a:spcBef>
            </a:pPr>
            <a:r>
              <a:rPr lang="en-US" sz="3200" dirty="0">
                <a:latin typeface="Calibri" pitchFamily="34" charset="0"/>
              </a:rPr>
              <a:t>Bar graphs will help us </a:t>
            </a:r>
            <a:br>
              <a:rPr lang="en-US" sz="3200" dirty="0">
                <a:latin typeface="Calibri" pitchFamily="34" charset="0"/>
              </a:rPr>
            </a:br>
            <a:r>
              <a:rPr lang="en-US" sz="3200" dirty="0">
                <a:latin typeface="Calibri" pitchFamily="34" charset="0"/>
              </a:rPr>
              <a:t>see </a:t>
            </a:r>
            <a:r>
              <a:rPr lang="en-US" sz="3200" b="1" dirty="0">
                <a:latin typeface="Calibri" pitchFamily="34" charset="0"/>
              </a:rPr>
              <a:t>temperature patterns </a:t>
            </a:r>
            <a:r>
              <a:rPr lang="en-US" sz="3200" dirty="0">
                <a:latin typeface="Calibri" pitchFamily="34" charset="0"/>
              </a:rPr>
              <a:t/>
            </a:r>
            <a:br>
              <a:rPr lang="en-US" sz="3200" dirty="0">
                <a:latin typeface="Calibri" pitchFamily="34" charset="0"/>
              </a:rPr>
            </a:br>
            <a:r>
              <a:rPr lang="en-US" sz="3200" dirty="0">
                <a:latin typeface="Calibri" pitchFamily="34" charset="0"/>
              </a:rPr>
              <a:t>in Pomona during </a:t>
            </a:r>
            <a:br>
              <a:rPr lang="en-US" sz="3200" dirty="0">
                <a:latin typeface="Calibri" pitchFamily="34" charset="0"/>
              </a:rPr>
            </a:br>
            <a:r>
              <a:rPr lang="en-US" sz="3200" dirty="0">
                <a:latin typeface="Calibri" pitchFamily="34" charset="0"/>
              </a:rPr>
              <a:t>September.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F770D022-1AD4-4F7C-B3D0-BEF0BD12A10F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715000" y="533400"/>
            <a:ext cx="2997929" cy="61816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82372162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533400"/>
            <a:ext cx="7924800" cy="990600"/>
          </a:xfrm>
        </p:spPr>
        <p:txBody>
          <a:bodyPr>
            <a:noAutofit/>
          </a:bodyPr>
          <a:lstStyle/>
          <a:p>
            <a:pPr lvl="0"/>
            <a:r>
              <a:rPr lang="en-US" dirty="0"/>
              <a:t>Why Make Bar Graphs?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1524000"/>
            <a:ext cx="7620000" cy="4495800"/>
          </a:xfrm>
        </p:spPr>
        <p:txBody>
          <a:bodyPr/>
          <a:lstStyle/>
          <a:p>
            <a:pPr marL="0" lvl="1" indent="0">
              <a:buNone/>
            </a:pPr>
            <a:r>
              <a:rPr lang="en-US" sz="3200" dirty="0"/>
              <a:t>Why would making a </a:t>
            </a:r>
            <a:br>
              <a:rPr lang="en-US" sz="3200" dirty="0"/>
            </a:br>
            <a:r>
              <a:rPr lang="en-US" sz="3200" dirty="0"/>
              <a:t>bar graph help us </a:t>
            </a:r>
            <a:br>
              <a:rPr lang="en-US" sz="3200" dirty="0"/>
            </a:br>
            <a:r>
              <a:rPr lang="en-US" sz="3200" dirty="0"/>
              <a:t>understand our </a:t>
            </a:r>
            <a:br>
              <a:rPr lang="en-US" sz="3200" dirty="0"/>
            </a:br>
            <a:r>
              <a:rPr lang="en-US" sz="3200" dirty="0"/>
              <a:t>temperatures in </a:t>
            </a:r>
            <a:br>
              <a:rPr lang="en-US" sz="3200" dirty="0"/>
            </a:br>
            <a:r>
              <a:rPr lang="en-US" sz="3200" dirty="0"/>
              <a:t>September?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xmlns="" id="{EF5B5A7B-5330-4269-A2F8-3C28CD49FEEB}"/>
              </a:ext>
            </a:extLst>
          </p:cNvPr>
          <p:cNvGrpSpPr/>
          <p:nvPr/>
        </p:nvGrpSpPr>
        <p:grpSpPr>
          <a:xfrm>
            <a:off x="5715000" y="533400"/>
            <a:ext cx="2997929" cy="6181644"/>
            <a:chOff x="5715000" y="533400"/>
            <a:chExt cx="2997929" cy="6181644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xmlns="" id="{F67B707E-ECD5-4789-88B1-30144FE54D9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5715000" y="533400"/>
              <a:ext cx="2997929" cy="6181644"/>
            </a:xfrm>
            <a:prstGeom prst="rect">
              <a:avLst/>
            </a:prstGeom>
          </p:spPr>
        </p:pic>
        <p:pic>
          <p:nvPicPr>
            <p:cNvPr id="8" name="Picture 2" descr="RES">
              <a:extLst>
                <a:ext uri="{FF2B5EF4-FFF2-40B4-BE49-F238E27FC236}">
                  <a16:creationId xmlns:a16="http://schemas.microsoft.com/office/drawing/2014/main" xmlns="" id="{99B7B620-9625-4E7B-9C85-3AFCDACF0FB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24600" y="5907405"/>
              <a:ext cx="76200" cy="2647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" name="Picture 3" descr="RES">
              <a:extLst>
                <a:ext uri="{FF2B5EF4-FFF2-40B4-BE49-F238E27FC236}">
                  <a16:creationId xmlns:a16="http://schemas.microsoft.com/office/drawing/2014/main" xmlns="" id="{F3FBDB24-E747-4A75-BA43-2DBDBC04434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27757" y="3455170"/>
              <a:ext cx="94298" cy="2647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" name="Picture 4" descr="RES">
              <a:extLst>
                <a:ext uri="{FF2B5EF4-FFF2-40B4-BE49-F238E27FC236}">
                  <a16:creationId xmlns:a16="http://schemas.microsoft.com/office/drawing/2014/main" xmlns="" id="{89C043BF-FEC2-4C0B-AC01-764AC25828A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61260" y="5904262"/>
              <a:ext cx="97816" cy="2647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" name="Picture 2" descr="RES">
              <a:extLst>
                <a:ext uri="{FF2B5EF4-FFF2-40B4-BE49-F238E27FC236}">
                  <a16:creationId xmlns:a16="http://schemas.microsoft.com/office/drawing/2014/main" xmlns="" id="{87EB184B-E4C4-4105-A0D3-877E26A6CAD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24600" y="5639467"/>
              <a:ext cx="76200" cy="2647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2" name="Picture 2" descr="RES">
              <a:extLst>
                <a:ext uri="{FF2B5EF4-FFF2-40B4-BE49-F238E27FC236}">
                  <a16:creationId xmlns:a16="http://schemas.microsoft.com/office/drawing/2014/main" xmlns="" id="{98AD1ABA-34B3-409B-A6A0-CF428986E10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24600" y="5364561"/>
              <a:ext cx="76200" cy="2647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3" name="Picture 2" descr="RES">
              <a:extLst>
                <a:ext uri="{FF2B5EF4-FFF2-40B4-BE49-F238E27FC236}">
                  <a16:creationId xmlns:a16="http://schemas.microsoft.com/office/drawing/2014/main" xmlns="" id="{27873814-7355-42EC-B02C-ECA63AF1AD1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24600" y="5089655"/>
              <a:ext cx="76200" cy="2647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4" name="Picture 2" descr="RES">
              <a:extLst>
                <a:ext uri="{FF2B5EF4-FFF2-40B4-BE49-F238E27FC236}">
                  <a16:creationId xmlns:a16="http://schemas.microsoft.com/office/drawing/2014/main" xmlns="" id="{0B7C7B62-DC9E-4AE2-B82C-DD63EFBDFDD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24600" y="4831828"/>
              <a:ext cx="76200" cy="2647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5" name="Picture 2" descr="RES">
              <a:extLst>
                <a:ext uri="{FF2B5EF4-FFF2-40B4-BE49-F238E27FC236}">
                  <a16:creationId xmlns:a16="http://schemas.microsoft.com/office/drawing/2014/main" xmlns="" id="{AA060D42-1D77-4E5D-A653-18DCB7EDD31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24600" y="4556922"/>
              <a:ext cx="76200" cy="2647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6" name="Picture 2" descr="RES">
              <a:extLst>
                <a:ext uri="{FF2B5EF4-FFF2-40B4-BE49-F238E27FC236}">
                  <a16:creationId xmlns:a16="http://schemas.microsoft.com/office/drawing/2014/main" xmlns="" id="{B5B55BC8-92D5-4EAF-90CC-3A08CE6AC5B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24600" y="4282016"/>
              <a:ext cx="76200" cy="2647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7" name="Picture 2" descr="RES">
              <a:extLst>
                <a:ext uri="{FF2B5EF4-FFF2-40B4-BE49-F238E27FC236}">
                  <a16:creationId xmlns:a16="http://schemas.microsoft.com/office/drawing/2014/main" xmlns="" id="{A75306D2-4DC8-4FD3-8181-A62C726213F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24600" y="4007110"/>
              <a:ext cx="76200" cy="2647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8" name="Picture 2" descr="RES">
              <a:extLst>
                <a:ext uri="{FF2B5EF4-FFF2-40B4-BE49-F238E27FC236}">
                  <a16:creationId xmlns:a16="http://schemas.microsoft.com/office/drawing/2014/main" xmlns="" id="{B8AAA571-3508-453B-921A-1A41009361A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24600" y="3745799"/>
              <a:ext cx="76200" cy="2647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9" name="Picture 3" descr="RES">
              <a:extLst>
                <a:ext uri="{FF2B5EF4-FFF2-40B4-BE49-F238E27FC236}">
                  <a16:creationId xmlns:a16="http://schemas.microsoft.com/office/drawing/2014/main" xmlns="" id="{84447FD1-4824-4933-BA02-04535BA6219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27757" y="3180264"/>
              <a:ext cx="94298" cy="2647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0" name="Picture 3" descr="RES">
              <a:extLst>
                <a:ext uri="{FF2B5EF4-FFF2-40B4-BE49-F238E27FC236}">
                  <a16:creationId xmlns:a16="http://schemas.microsoft.com/office/drawing/2014/main" xmlns="" id="{32B7460C-8245-4EFF-A144-6F3597A6264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27757" y="2910413"/>
              <a:ext cx="94298" cy="2647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1" name="Picture 3" descr="RES">
              <a:extLst>
                <a:ext uri="{FF2B5EF4-FFF2-40B4-BE49-F238E27FC236}">
                  <a16:creationId xmlns:a16="http://schemas.microsoft.com/office/drawing/2014/main" xmlns="" id="{9ED15121-2144-4B9F-9BAD-7A1170D8E23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27757" y="2647360"/>
              <a:ext cx="94298" cy="2647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2" name="Picture 3" descr="RES">
              <a:extLst>
                <a:ext uri="{FF2B5EF4-FFF2-40B4-BE49-F238E27FC236}">
                  <a16:creationId xmlns:a16="http://schemas.microsoft.com/office/drawing/2014/main" xmlns="" id="{04671968-3971-4B4F-8064-A8363D17E5F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27757" y="2372454"/>
              <a:ext cx="94298" cy="2647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3" name="Picture 3" descr="RES">
              <a:extLst>
                <a:ext uri="{FF2B5EF4-FFF2-40B4-BE49-F238E27FC236}">
                  <a16:creationId xmlns:a16="http://schemas.microsoft.com/office/drawing/2014/main" xmlns="" id="{6D9349DD-F95D-4271-9275-02BEA8EFCE8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27757" y="2108425"/>
              <a:ext cx="94298" cy="2647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4" name="Picture 3" descr="RES">
              <a:extLst>
                <a:ext uri="{FF2B5EF4-FFF2-40B4-BE49-F238E27FC236}">
                  <a16:creationId xmlns:a16="http://schemas.microsoft.com/office/drawing/2014/main" xmlns="" id="{E1BA3A36-EFFD-4EFA-93CF-1CFF7B1ADAF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27757" y="1825658"/>
              <a:ext cx="94298" cy="2647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5" name="Picture 3" descr="RES">
              <a:extLst>
                <a:ext uri="{FF2B5EF4-FFF2-40B4-BE49-F238E27FC236}">
                  <a16:creationId xmlns:a16="http://schemas.microsoft.com/office/drawing/2014/main" xmlns="" id="{C48EBE5C-AEFA-4677-9E4F-F62972BF704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27757" y="1561246"/>
              <a:ext cx="94298" cy="2647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6" name="Picture 3" descr="RES">
              <a:extLst>
                <a:ext uri="{FF2B5EF4-FFF2-40B4-BE49-F238E27FC236}">
                  <a16:creationId xmlns:a16="http://schemas.microsoft.com/office/drawing/2014/main" xmlns="" id="{B4DCD7C4-E0EF-4129-896F-F4D917FA86F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27757" y="1296834"/>
              <a:ext cx="94298" cy="2647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7" name="Picture 3" descr="RES">
              <a:extLst>
                <a:ext uri="{FF2B5EF4-FFF2-40B4-BE49-F238E27FC236}">
                  <a16:creationId xmlns:a16="http://schemas.microsoft.com/office/drawing/2014/main" xmlns="" id="{F941A838-3A54-4FDE-8B4E-8801A5E89F4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27757" y="1005858"/>
              <a:ext cx="94298" cy="2647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xmlns="" val="56239894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524000"/>
            <a:ext cx="7696200" cy="1143000"/>
          </a:xfrm>
        </p:spPr>
        <p:txBody>
          <a:bodyPr/>
          <a:lstStyle/>
          <a:p>
            <a:pPr marL="0" lvl="1" indent="0">
              <a:buNone/>
            </a:pPr>
            <a:r>
              <a:rPr lang="en-US" sz="3200" dirty="0"/>
              <a:t>Look at your bar graph. Do you see any patterns in the temperatures for September?</a:t>
            </a: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219200" y="2819400"/>
            <a:ext cx="1309704" cy="2657475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172200" y="3200400"/>
            <a:ext cx="1361410" cy="2249714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1295400" y="5791200"/>
            <a:ext cx="1600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>
                <a:solidFill>
                  <a:srgbClr val="FF0000"/>
                </a:solidFill>
              </a:rPr>
              <a:t>HOT?</a:t>
            </a:r>
            <a:r>
              <a:rPr lang="en-US" sz="4000" b="1" dirty="0"/>
              <a:t> 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096000" y="5791200"/>
            <a:ext cx="1981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>
                <a:solidFill>
                  <a:srgbClr val="0070C0"/>
                </a:solidFill>
              </a:rPr>
              <a:t>COLD?</a:t>
            </a: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429000" y="2895600"/>
            <a:ext cx="1799699" cy="3365538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4ED74B10-AB41-44E9-9D57-43799ACE2BAC}"/>
              </a:ext>
            </a:extLst>
          </p:cNvPr>
          <p:cNvSpPr txBox="1"/>
          <p:nvPr/>
        </p:nvSpPr>
        <p:spPr>
          <a:xfrm>
            <a:off x="6096000" y="5410200"/>
            <a:ext cx="172675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Calibri" panose="020F0502020204030204" pitchFamily="34" charset="0"/>
                <a:cs typeface="Calibri" panose="020F0502020204030204" pitchFamily="34" charset="0"/>
              </a:rPr>
              <a:t>Courtesy of Adobe.Stock.com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A14B859E-A5D6-4947-8970-6EB143A48BFD}"/>
              </a:ext>
            </a:extLst>
          </p:cNvPr>
          <p:cNvSpPr txBox="1"/>
          <p:nvPr/>
        </p:nvSpPr>
        <p:spPr>
          <a:xfrm>
            <a:off x="1066800" y="5410200"/>
            <a:ext cx="172194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Calibri" panose="020F0502020204030204" pitchFamily="34" charset="0"/>
                <a:cs typeface="Calibri" panose="020F0502020204030204" pitchFamily="34" charset="0"/>
              </a:rPr>
              <a:t>Courtesy of Adobe.Stock.com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32E6BD26-2EC1-4789-A358-E782C26F0AD7}"/>
              </a:ext>
            </a:extLst>
          </p:cNvPr>
          <p:cNvSpPr txBox="1"/>
          <p:nvPr/>
        </p:nvSpPr>
        <p:spPr>
          <a:xfrm>
            <a:off x="4114800" y="6248400"/>
            <a:ext cx="106952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Calibri" panose="020F0502020204030204" pitchFamily="34" charset="0"/>
                <a:cs typeface="Calibri" panose="020F0502020204030204" pitchFamily="34" charset="0"/>
              </a:rPr>
              <a:t>Courtesy of BSCS</a:t>
            </a:r>
          </a:p>
        </p:txBody>
      </p:sp>
      <p:sp>
        <p:nvSpPr>
          <p:cNvPr id="18" name="Title 1"/>
          <p:cNvSpPr>
            <a:spLocks noGrp="1"/>
          </p:cNvSpPr>
          <p:nvPr>
            <p:ph type="title"/>
          </p:nvPr>
        </p:nvSpPr>
        <p:spPr>
          <a:xfrm>
            <a:off x="685800" y="533400"/>
            <a:ext cx="8001000" cy="990600"/>
          </a:xfrm>
        </p:spPr>
        <p:txBody>
          <a:bodyPr>
            <a:noAutofit/>
          </a:bodyPr>
          <a:lstStyle/>
          <a:p>
            <a:pPr lvl="0"/>
            <a:r>
              <a:rPr lang="en-US" dirty="0"/>
              <a:t>What Patterns Do You See?</a:t>
            </a:r>
          </a:p>
        </p:txBody>
      </p:sp>
    </p:spTree>
    <p:extLst>
      <p:ext uri="{BB962C8B-B14F-4D97-AF65-F5344CB8AC3E}">
        <p14:creationId xmlns:p14="http://schemas.microsoft.com/office/powerpoint/2010/main" xmlns="" val="76775850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ity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13351</TotalTime>
  <Words>315</Words>
  <Application>Microsoft Office PowerPoint</Application>
  <PresentationFormat>On-screen Show (4:3)</PresentationFormat>
  <Paragraphs>73</Paragraphs>
  <Slides>15</Slides>
  <Notes>13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Clarity</vt:lpstr>
      <vt:lpstr>Weather and seasons Lesson 1c</vt:lpstr>
      <vt:lpstr>Let’s Review!</vt:lpstr>
      <vt:lpstr>Let’s Review!</vt:lpstr>
      <vt:lpstr>Let’s Review!</vt:lpstr>
      <vt:lpstr>What Should We Count Next?</vt:lpstr>
      <vt:lpstr> Today’s Focus Question </vt:lpstr>
      <vt:lpstr>Slide 7</vt:lpstr>
      <vt:lpstr>Why Make Bar Graphs?</vt:lpstr>
      <vt:lpstr>What Patterns Do You See?</vt:lpstr>
      <vt:lpstr> Let’s Summarize! </vt:lpstr>
      <vt:lpstr> Let’s Summarize! </vt:lpstr>
      <vt:lpstr>Let’s Summarize!</vt:lpstr>
      <vt:lpstr>Let’s Summarize!</vt:lpstr>
      <vt:lpstr>Let’s Summarize!</vt:lpstr>
      <vt:lpstr>Next Time</vt:lpstr>
    </vt:vector>
  </TitlesOfParts>
  <Company>BSCS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Paul Numedahl</dc:creator>
  <cp:lastModifiedBy>JLonas</cp:lastModifiedBy>
  <cp:revision>159</cp:revision>
  <dcterms:created xsi:type="dcterms:W3CDTF">2014-06-10T18:20:14Z</dcterms:created>
  <dcterms:modified xsi:type="dcterms:W3CDTF">2019-12-18T18:56:06Z</dcterms:modified>
</cp:coreProperties>
</file>