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90" r:id="rId2"/>
    <p:sldId id="391" r:id="rId3"/>
    <p:sldId id="385" r:id="rId4"/>
    <p:sldId id="392" r:id="rId5"/>
    <p:sldId id="366" r:id="rId6"/>
    <p:sldId id="384" r:id="rId7"/>
    <p:sldId id="375" r:id="rId8"/>
    <p:sldId id="376" r:id="rId9"/>
    <p:sldId id="383" r:id="rId10"/>
    <p:sldId id="377" r:id="rId11"/>
    <p:sldId id="334" r:id="rId12"/>
    <p:sldId id="381" r:id="rId13"/>
    <p:sldId id="387" r:id="rId14"/>
    <p:sldId id="393" r:id="rId15"/>
    <p:sldId id="388" r:id="rId16"/>
    <p:sldId id="394" r:id="rId17"/>
    <p:sldId id="389" r:id="rId18"/>
    <p:sldId id="396" r:id="rId19"/>
    <p:sldId id="397" r:id="rId20"/>
    <p:sldId id="35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drey Mohan" initials="A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1" autoAdjust="0"/>
    <p:restoredTop sz="88785" autoAdjust="0"/>
  </p:normalViewPr>
  <p:slideViewPr>
    <p:cSldViewPr>
      <p:cViewPr varScale="1">
        <p:scale>
          <a:sx n="64" d="100"/>
          <a:sy n="64" d="100"/>
        </p:scale>
        <p:origin x="-148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26137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5046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191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191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1935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4900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4371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1802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1802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3709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3701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8486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x-none" dirty="0"/>
              <a:t>Weather and seasons Lesson 1a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7724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0070C0"/>
                </a:solidFill>
              </a:rPr>
              <a:t>What Was Our Weather in Pomona Like in September?</a:t>
            </a:r>
            <a:endParaRPr lang="en-US" sz="4000" dirty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48768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6" t="10564" r="3623" b="5182"/>
          <a:stretch/>
        </p:blipFill>
        <p:spPr bwMode="auto">
          <a:xfrm>
            <a:off x="3200400" y="49530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9530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0" y="5029200"/>
            <a:ext cx="1439636" cy="5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848600" cy="76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What about Hot or Cold Days?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A3FD20-1C2D-4D5E-B108-A7ED7C726B1D}"/>
              </a:ext>
            </a:extLst>
          </p:cNvPr>
          <p:cNvSpPr txBox="1"/>
          <p:nvPr/>
        </p:nvSpPr>
        <p:spPr>
          <a:xfrm>
            <a:off x="7708406" y="6010275"/>
            <a:ext cx="8899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BSCS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1905000"/>
            <a:ext cx="1905000" cy="411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1600200"/>
            <a:ext cx="487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What is the temperature like in Pomona most of the time?</a:t>
            </a:r>
          </a:p>
          <a:p>
            <a:pPr marL="73152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Hot</a:t>
            </a:r>
          </a:p>
          <a:p>
            <a:pPr marL="73152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Warm</a:t>
            </a:r>
          </a:p>
          <a:p>
            <a:pPr marL="73152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Cool </a:t>
            </a:r>
          </a:p>
          <a:p>
            <a:pPr marL="73152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Cold</a:t>
            </a:r>
          </a:p>
        </p:txBody>
      </p:sp>
    </p:spTree>
    <p:extLst>
      <p:ext uri="{BB962C8B-B14F-4D97-AF65-F5344CB8AC3E}">
        <p14:creationId xmlns:p14="http://schemas.microsoft.com/office/powerpoint/2010/main" xmlns="" val="3817554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\\biome\shared\Professional Development\Combination\RESPeCT\2.0 PD Curriculum Modules\Cohort 2\0k.2_Weather and Seasons\0.0 Production\final art\RES.C2.W.L0HO.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0"/>
            <a:ext cx="2590800" cy="15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\\biome\shared\Professional Development\Combination\RESPeCT\2.0 PD Curriculum Modules\Cohort 2\0k.2_Weather and Seasons\0.0 Production\final art\RES.C2.W.L0HO.00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24"/>
          <a:stretch/>
        </p:blipFill>
        <p:spPr bwMode="auto">
          <a:xfrm>
            <a:off x="1441454" y="3048000"/>
            <a:ext cx="2667000" cy="15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64229" y="4953000"/>
            <a:ext cx="2438400" cy="1523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\\biome\shared\Professional Development\Combination\RESPeCT\2.0 PD Curriculum Modules\Cohort 2\0k.2_Weather and Seasons\0.0 Production\final art\RES.C2.W.L0HO.0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0629" y="4952999"/>
            <a:ext cx="2362200" cy="1510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10172" y="6477000"/>
            <a:ext cx="20217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Photo courtesy of Publicdomainpictures.net</a:t>
            </a:r>
          </a:p>
        </p:txBody>
      </p:sp>
      <p:sp>
        <p:nvSpPr>
          <p:cNvPr id="4" name="Rectangle 3"/>
          <p:cNvSpPr/>
          <p:nvPr/>
        </p:nvSpPr>
        <p:spPr>
          <a:xfrm>
            <a:off x="664229" y="6477000"/>
            <a:ext cx="24432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Photograph by Cyndy Sims </a:t>
            </a:r>
            <a:r>
              <a:rPr lang="en-US" sz="800" dirty="0" smtClean="0">
                <a:latin typeface="Calibri" panose="020F0502020204030204" pitchFamily="34" charset="0"/>
              </a:rPr>
              <a:t>Parr/Wikimedia </a:t>
            </a:r>
            <a:r>
              <a:rPr lang="en-US" sz="800" dirty="0">
                <a:latin typeface="Calibri" panose="020F0502020204030204" pitchFamily="34" charset="0"/>
              </a:rPr>
              <a:t>Commons</a:t>
            </a:r>
            <a:endParaRPr lang="en-US" sz="800" dirty="0"/>
          </a:p>
        </p:txBody>
      </p:sp>
      <p:sp>
        <p:nvSpPr>
          <p:cNvPr id="5" name="Rectangle 4"/>
          <p:cNvSpPr/>
          <p:nvPr/>
        </p:nvSpPr>
        <p:spPr>
          <a:xfrm>
            <a:off x="2355854" y="4572000"/>
            <a:ext cx="13773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dirty="0">
                <a:latin typeface="Calibri" panose="020F0502020204030204" pitchFamily="34" charset="0"/>
                <a:ea typeface="Calibri"/>
                <a:cs typeface="Times New Roman"/>
              </a:rPr>
              <a:t>Photograph by Carey Woods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A0D213F-B69C-40DA-BB3F-1B1FA751B163}"/>
              </a:ext>
            </a:extLst>
          </p:cNvPr>
          <p:cNvSpPr txBox="1"/>
          <p:nvPr/>
        </p:nvSpPr>
        <p:spPr>
          <a:xfrm>
            <a:off x="5410200" y="4572000"/>
            <a:ext cx="20217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Photo courtesy of Publicdomainpictures.net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9595165-7BFC-47D1-9B65-DE224151CB0C}"/>
              </a:ext>
            </a:extLst>
          </p:cNvPr>
          <p:cNvSpPr/>
          <p:nvPr/>
        </p:nvSpPr>
        <p:spPr>
          <a:xfrm>
            <a:off x="4283039" y="6482894"/>
            <a:ext cx="14478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dirty="0">
                <a:latin typeface="Calibri" panose="020F0502020204030204" pitchFamily="34" charset="0"/>
                <a:ea typeface="Calibri"/>
                <a:cs typeface="Times New Roman"/>
              </a:rPr>
              <a:t>Photograph by Audrey Mohan</a:t>
            </a:r>
          </a:p>
        </p:txBody>
      </p:sp>
      <p:pic>
        <p:nvPicPr>
          <p:cNvPr id="12" name="Picture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3129" y="4952999"/>
            <a:ext cx="2317742" cy="1523999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15240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000" b="1" dirty="0"/>
              <a:t>Weather</a:t>
            </a:r>
            <a:r>
              <a:rPr lang="en-US" sz="3000" dirty="0"/>
              <a:t> is what it looks like and feels like outside. The weather can be sunny or cloudy, rainy or dry, windy or calm, hot or cold.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90600"/>
          </a:xfrm>
        </p:spPr>
        <p:txBody>
          <a:bodyPr/>
          <a:lstStyle/>
          <a:p>
            <a:pPr marL="777240"/>
            <a:r>
              <a:rPr lang="en-US" dirty="0"/>
              <a:t>Key Science Ideas	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6096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045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What Is the Weather Like Outside?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0" lvl="0" indent="0">
              <a:buNone/>
            </a:pPr>
            <a:r>
              <a:rPr lang="en-US" sz="3200" dirty="0"/>
              <a:t>We know what the weather is like outside </a:t>
            </a:r>
            <a:br>
              <a:rPr lang="en-US" sz="3200" dirty="0"/>
            </a:br>
            <a:r>
              <a:rPr lang="en-US" sz="3200" dirty="0"/>
              <a:t>by …</a:t>
            </a:r>
          </a:p>
          <a:p>
            <a:pPr marL="731520" indent="-365760">
              <a:spcBef>
                <a:spcPts val="2400"/>
              </a:spcBef>
            </a:pPr>
            <a:r>
              <a:rPr lang="en-US" sz="3200" dirty="0"/>
              <a:t>looking at it,</a:t>
            </a:r>
          </a:p>
          <a:p>
            <a:pPr marL="731520" indent="-365760">
              <a:spcBef>
                <a:spcPts val="2400"/>
              </a:spcBef>
            </a:pPr>
            <a:r>
              <a:rPr lang="en-US" sz="3200" dirty="0"/>
              <a:t>feeling it, and</a:t>
            </a:r>
          </a:p>
          <a:p>
            <a:pPr marL="731520" indent="-365760">
              <a:spcBef>
                <a:spcPts val="2400"/>
              </a:spcBef>
            </a:pPr>
            <a:r>
              <a:rPr lang="en-US" sz="3200" dirty="0"/>
              <a:t>measuring it.</a:t>
            </a:r>
          </a:p>
          <a:p>
            <a:endParaRPr lang="en-US" dirty="0"/>
          </a:p>
        </p:txBody>
      </p:sp>
      <p:sp>
        <p:nvSpPr>
          <p:cNvPr id="4" name="AutoShape 2" descr="Image result for clipart brown ey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clipart brown ey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content.mycutegraphics.com/graphics/health/eye-brow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438400"/>
            <a:ext cx="1600200" cy="106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ages.clipartpanda.com/open-hand-clipart-bcdownload_hand-open-heavy-outline-clipart_hand_open_cartoony-310x4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200"/>
            <a:ext cx="1182748" cy="15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9AFA94B-73A7-4898-9912-8E3501EB5DE5}"/>
              </a:ext>
            </a:extLst>
          </p:cNvPr>
          <p:cNvSpPr txBox="1"/>
          <p:nvPr/>
        </p:nvSpPr>
        <p:spPr>
          <a:xfrm>
            <a:off x="4267200" y="3505200"/>
            <a:ext cx="13468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Clipartmag.com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0C23AE7-5566-4D91-B1B0-DC49D66DEF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3800" y="4572000"/>
            <a:ext cx="414648" cy="15363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A40E012-F149-404D-91AA-8053962000EC}"/>
              </a:ext>
            </a:extLst>
          </p:cNvPr>
          <p:cNvSpPr txBox="1"/>
          <p:nvPr/>
        </p:nvSpPr>
        <p:spPr>
          <a:xfrm>
            <a:off x="7239000" y="6172200"/>
            <a:ext cx="12137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Pixabay.com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897A3FE-F40E-44A0-85AE-3CD611384AED}"/>
              </a:ext>
            </a:extLst>
          </p:cNvPr>
          <p:cNvSpPr txBox="1"/>
          <p:nvPr/>
        </p:nvSpPr>
        <p:spPr>
          <a:xfrm>
            <a:off x="5715000" y="5105400"/>
            <a:ext cx="13468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Clipartmag.com</a:t>
            </a:r>
          </a:p>
        </p:txBody>
      </p:sp>
    </p:spTree>
    <p:extLst>
      <p:ext uri="{BB962C8B-B14F-4D97-AF65-F5344CB8AC3E}">
        <p14:creationId xmlns:p14="http://schemas.microsoft.com/office/powerpoint/2010/main" xmlns="" val="144499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Let’s Study Our Weather Calendar!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E6B1AE-1D40-45B3-8DD2-41DF9C1F8F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181600" y="1676400"/>
            <a:ext cx="3276600" cy="464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1B42EE2-FC3E-4ED1-960C-9A68761CF0FE}"/>
              </a:ext>
            </a:extLst>
          </p:cNvPr>
          <p:cNvSpPr txBox="1"/>
          <p:nvPr/>
        </p:nvSpPr>
        <p:spPr>
          <a:xfrm>
            <a:off x="7162800" y="6324600"/>
            <a:ext cx="12137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Pixabay.com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69" t="16571" r="38689" b="22976"/>
          <a:stretch/>
        </p:blipFill>
        <p:spPr>
          <a:xfrm>
            <a:off x="1981200" y="3122550"/>
            <a:ext cx="3187083" cy="3221576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1B42EE2-FC3E-4ED1-960C-9A68761CF0FE}"/>
              </a:ext>
            </a:extLst>
          </p:cNvPr>
          <p:cNvSpPr txBox="1"/>
          <p:nvPr/>
        </p:nvSpPr>
        <p:spPr>
          <a:xfrm>
            <a:off x="3581400" y="6324600"/>
            <a:ext cx="13853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Cal Poly Pomona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1447800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itchFamily="34" charset="0"/>
              </a:rPr>
              <a:t>A </a:t>
            </a:r>
            <a:r>
              <a:rPr lang="en-US" sz="3000" b="1" dirty="0">
                <a:latin typeface="Calibri" pitchFamily="34" charset="0"/>
              </a:rPr>
              <a:t>weather pattern </a:t>
            </a:r>
            <a:r>
              <a:rPr lang="en-US" sz="3000" dirty="0">
                <a:latin typeface="Calibri" pitchFamily="34" charset="0"/>
              </a:rPr>
              <a:t>is what the weather is mostly like at a certain time of year. </a:t>
            </a:r>
          </a:p>
        </p:txBody>
      </p:sp>
    </p:spTree>
    <p:extLst>
      <p:ext uri="{BB962C8B-B14F-4D97-AF65-F5344CB8AC3E}">
        <p14:creationId xmlns:p14="http://schemas.microsoft.com/office/powerpoint/2010/main" xmlns="" val="1851202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Let’s Study Our Weather Calendar!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E6B1AE-1D40-45B3-8DD2-41DF9C1F8F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181600" y="1447800"/>
            <a:ext cx="3276600" cy="4872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1B42EE2-FC3E-4ED1-960C-9A68761CF0FE}"/>
              </a:ext>
            </a:extLst>
          </p:cNvPr>
          <p:cNvSpPr txBox="1"/>
          <p:nvPr/>
        </p:nvSpPr>
        <p:spPr>
          <a:xfrm>
            <a:off x="7162800" y="6324600"/>
            <a:ext cx="12137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Pixabay.com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1B42EE2-FC3E-4ED1-960C-9A68761CF0FE}"/>
              </a:ext>
            </a:extLst>
          </p:cNvPr>
          <p:cNvSpPr txBox="1"/>
          <p:nvPr/>
        </p:nvSpPr>
        <p:spPr>
          <a:xfrm>
            <a:off x="2971800" y="5867400"/>
            <a:ext cx="13853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Cal Poly Pomona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69" t="16571" r="38689" b="22976"/>
          <a:stretch/>
        </p:blipFill>
        <p:spPr>
          <a:xfrm>
            <a:off x="1461117" y="2514600"/>
            <a:ext cx="3187083" cy="322157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1202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924800" cy="990600"/>
          </a:xfrm>
        </p:spPr>
        <p:txBody>
          <a:bodyPr>
            <a:normAutofit/>
          </a:bodyPr>
          <a:lstStyle/>
          <a:p>
            <a:r>
              <a:rPr lang="en-US" dirty="0"/>
              <a:t>Let’s Draw Weather Patterns!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0BC04E12-AE2E-4945-A359-5639DB2DC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3124200"/>
            <a:ext cx="5943600" cy="322423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6F08106-203E-4405-A905-7D35158B3515}"/>
              </a:ext>
            </a:extLst>
          </p:cNvPr>
          <p:cNvSpPr txBox="1"/>
          <p:nvPr/>
        </p:nvSpPr>
        <p:spPr>
          <a:xfrm>
            <a:off x="6248400" y="6400800"/>
            <a:ext cx="16818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Photo courtesy of Getdrawings.com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3716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What kind of picture would you draw to show the weather patterns in Pomona during the month of September?</a:t>
            </a:r>
          </a:p>
        </p:txBody>
      </p:sp>
    </p:spTree>
    <p:extLst>
      <p:ext uri="{BB962C8B-B14F-4D97-AF65-F5344CB8AC3E}">
        <p14:creationId xmlns:p14="http://schemas.microsoft.com/office/powerpoint/2010/main" xmlns="" val="4159016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924800" cy="990600"/>
          </a:xfrm>
        </p:spPr>
        <p:txBody>
          <a:bodyPr/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9248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Our focus question: </a:t>
            </a:r>
            <a:r>
              <a:rPr lang="en-US" sz="3200" i="1" dirty="0"/>
              <a:t>What was our weather in Pomona like in September?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 </a:t>
            </a:r>
            <a:endParaRPr lang="en-US" sz="3600" dirty="0"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2895600"/>
            <a:ext cx="3097566" cy="29004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5867400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itchFamily="34" charset="0"/>
              </a:rPr>
              <a:t>Courtesy of </a:t>
            </a:r>
            <a:r>
              <a:rPr lang="en-US" sz="800" dirty="0" err="1">
                <a:latin typeface="Calibri" pitchFamily="34" charset="0"/>
              </a:rPr>
              <a:t>Clker</a:t>
            </a:r>
            <a:r>
              <a:rPr lang="en-US" sz="800" dirty="0">
                <a:latin typeface="Calibri" pitchFamily="34" charset="0"/>
              </a:rPr>
              <a:t>-Free-Vector-Images/Pixabay.com</a:t>
            </a:r>
          </a:p>
        </p:txBody>
      </p:sp>
      <p:pic>
        <p:nvPicPr>
          <p:cNvPr id="2050" name="Picture 2" descr="C:\Users\JLonas\Business 2016\Editorial Files\Projects\Cal Poly Curriculum Project\Grade 0\Lesson and Handouts\Weather\Lesson 0\CE-PR\cloud-37011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971800"/>
            <a:ext cx="3340915" cy="284499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315200" y="5791200"/>
            <a:ext cx="952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3508733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/>
              <a:t>Let’s Share Our Pictures!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3886200"/>
            <a:ext cx="4026977" cy="24749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AD255A-BE2E-4493-AD84-7ED363A156DB}"/>
              </a:ext>
            </a:extLst>
          </p:cNvPr>
          <p:cNvSpPr txBox="1"/>
          <p:nvPr/>
        </p:nvSpPr>
        <p:spPr>
          <a:xfrm>
            <a:off x="5556383" y="6400800"/>
            <a:ext cx="12137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Pixabay.com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447800"/>
            <a:ext cx="7924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</a:pPr>
            <a:r>
              <a:rPr lang="en-US" sz="2900" dirty="0">
                <a:latin typeface="Calibri" pitchFamily="34" charset="0"/>
              </a:rPr>
              <a:t>Tell us about </a:t>
            </a:r>
            <a:r>
              <a:rPr lang="en-US" sz="2900" b="1" dirty="0">
                <a:latin typeface="Calibri" pitchFamily="34" charset="0"/>
              </a:rPr>
              <a:t>one weather pattern</a:t>
            </a:r>
            <a:r>
              <a:rPr lang="en-US" sz="2900" dirty="0">
                <a:latin typeface="Calibri" pitchFamily="34" charset="0"/>
              </a:rPr>
              <a:t> in your drawing.</a:t>
            </a:r>
          </a:p>
          <a:p>
            <a:pPr>
              <a:spcBef>
                <a:spcPts val="1800"/>
              </a:spcBef>
              <a:buClr>
                <a:schemeClr val="bg1">
                  <a:lumMod val="65000"/>
                </a:schemeClr>
              </a:buClr>
            </a:pPr>
            <a:r>
              <a:rPr lang="en-US" sz="2900" b="1" dirty="0">
                <a:latin typeface="Calibri" pitchFamily="34" charset="0"/>
              </a:rPr>
              <a:t>Sentence starter:  </a:t>
            </a:r>
          </a:p>
          <a:p>
            <a:pPr marL="731520">
              <a:spcBef>
                <a:spcPts val="600"/>
              </a:spcBef>
              <a:buClr>
                <a:schemeClr val="bg1">
                  <a:lumMod val="65000"/>
                </a:schemeClr>
              </a:buClr>
            </a:pPr>
            <a:r>
              <a:rPr lang="en-US" sz="2900" i="1" dirty="0">
                <a:latin typeface="Calibri" pitchFamily="34" charset="0"/>
              </a:rPr>
              <a:t>In September, the weather pattern in Pomona was mostly ___________.</a:t>
            </a:r>
          </a:p>
        </p:txBody>
      </p:sp>
    </p:spTree>
    <p:extLst>
      <p:ext uri="{BB962C8B-B14F-4D97-AF65-F5344CB8AC3E}">
        <p14:creationId xmlns:p14="http://schemas.microsoft.com/office/powerpoint/2010/main" xmlns="" val="71223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/>
          <a:lstStyle/>
          <a:p>
            <a:r>
              <a:rPr lang="en-US" dirty="0"/>
              <a:t>Let’s Summarize!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3810000"/>
            <a:ext cx="1650507" cy="154547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581"/>
          <a:stretch/>
        </p:blipFill>
        <p:spPr bwMode="auto">
          <a:xfrm>
            <a:off x="1828800" y="3657600"/>
            <a:ext cx="1524000" cy="121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0" y="5181600"/>
            <a:ext cx="1267046" cy="1114646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800" y="5029200"/>
            <a:ext cx="1371600" cy="1219200"/>
          </a:xfrm>
          <a:prstGeom prst="rect">
            <a:avLst/>
          </a:prstGeom>
        </p:spPr>
      </p:pic>
      <p:pic>
        <p:nvPicPr>
          <p:cNvPr id="11" name="Picture 10" descr="\\biome\shared\Professional Development\Combination\RESPeCT\2.0 PD Curriculum Modules\Cohort 2\0k.2_Weather and Seasons\0.0 Production\final art\RES.C2.W.L0HO.01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733800"/>
            <a:ext cx="484711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\\biome\shared\Professional Development\Combination\RESPeCT\2.0 PD Curriculum Modules\Cohort 2\0k.2_Weather and Seasons\0.0 Production\final art\RES.C2.W.L0HO.01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029200"/>
            <a:ext cx="4572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762000" y="1371600"/>
            <a:ext cx="7848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000" b="1" dirty="0">
                <a:latin typeface="Calibri" pitchFamily="34" charset="0"/>
              </a:rPr>
              <a:t>Weather</a:t>
            </a:r>
            <a:r>
              <a:rPr lang="en-US" sz="3000" dirty="0">
                <a:latin typeface="Calibri" pitchFamily="34" charset="0"/>
              </a:rPr>
              <a:t> is what it looks like and feels like outside.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000" dirty="0">
                <a:latin typeface="Calibri" pitchFamily="34" charset="0"/>
              </a:rPr>
              <a:t>The weather can be sunny or cloudy, rainy or dry, windy or calm, and hot or cold.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160FE5F-8723-4763-A8A7-439FB59A12D2}"/>
              </a:ext>
            </a:extLst>
          </p:cNvPr>
          <p:cNvSpPr txBox="1"/>
          <p:nvPr/>
        </p:nvSpPr>
        <p:spPr>
          <a:xfrm>
            <a:off x="7620000" y="6172200"/>
            <a:ext cx="9552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alibri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302585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/>
          <a:lstStyle/>
          <a:p>
            <a:r>
              <a:rPr lang="en-US" dirty="0"/>
              <a:t>Let’s Summarize!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9264" y="3124200"/>
            <a:ext cx="2370336" cy="221949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581"/>
          <a:stretch/>
        </p:blipFill>
        <p:spPr bwMode="auto">
          <a:xfrm>
            <a:off x="1752600" y="5486400"/>
            <a:ext cx="1066800" cy="838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5486400"/>
            <a:ext cx="914400" cy="809846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5486400"/>
            <a:ext cx="1066800" cy="838200"/>
          </a:xfrm>
          <a:prstGeom prst="rect">
            <a:avLst/>
          </a:prstGeom>
        </p:spPr>
      </p:pic>
      <p:pic>
        <p:nvPicPr>
          <p:cNvPr id="11" name="Picture 10" descr="\\biome\shared\Professional Development\Combination\RESPeCT\2.0 PD Curriculum Modules\Cohort 2\0k.2_Weather and Seasons\0.0 Production\final art\RES.C2.W.L0HO.01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52800"/>
            <a:ext cx="637111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762000" y="137160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bg1">
                  <a:lumMod val="65000"/>
                </a:schemeClr>
              </a:buClr>
            </a:pPr>
            <a:r>
              <a:rPr lang="en-US" sz="3200" dirty="0">
                <a:latin typeface="Calibri" pitchFamily="34" charset="0"/>
              </a:rPr>
              <a:t>In September, </a:t>
            </a:r>
            <a:r>
              <a:rPr lang="en-US" sz="3200" dirty="0" smtClean="0">
                <a:latin typeface="Calibri" pitchFamily="34" charset="0"/>
              </a:rPr>
              <a:t>the weather pattern in </a:t>
            </a:r>
            <a:r>
              <a:rPr lang="en-US" sz="3200" dirty="0">
                <a:latin typeface="Calibri" pitchFamily="34" charset="0"/>
              </a:rPr>
              <a:t>Pomona is mostly sunny, hot, and dry, with very few clouds and hardly any rain or wind.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4600" y="3810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HOT!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1E77EBB-66E0-4838-94B1-5ED05665009D}"/>
              </a:ext>
            </a:extLst>
          </p:cNvPr>
          <p:cNvSpPr txBox="1"/>
          <p:nvPr/>
        </p:nvSpPr>
        <p:spPr>
          <a:xfrm>
            <a:off x="7696200" y="6400800"/>
            <a:ext cx="9552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alibri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302585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990600"/>
          </a:xfrm>
        </p:spPr>
        <p:txBody>
          <a:bodyPr/>
          <a:lstStyle/>
          <a:p>
            <a:r>
              <a:rPr lang="en-US" dirty="0"/>
              <a:t>Our Big Weather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876800"/>
          </a:xfrm>
        </p:spPr>
        <p:txBody>
          <a:bodyPr/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 </a:t>
            </a:r>
            <a:endParaRPr lang="en-US" sz="3600" dirty="0"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752600"/>
            <a:ext cx="1708950" cy="160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29400" y="4343400"/>
            <a:ext cx="2057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alibri" pitchFamily="34" charset="0"/>
              </a:rPr>
              <a:t>Courtesy of </a:t>
            </a:r>
            <a:r>
              <a:rPr lang="en-US" sz="700" dirty="0" err="1">
                <a:latin typeface="Calibri" pitchFamily="34" charset="0"/>
              </a:rPr>
              <a:t>Clker</a:t>
            </a:r>
            <a:r>
              <a:rPr lang="en-US" sz="700" dirty="0">
                <a:latin typeface="Calibri" pitchFamily="34" charset="0"/>
              </a:rPr>
              <a:t>-Free-Vector-Images/Pixabay.com</a:t>
            </a:r>
          </a:p>
        </p:txBody>
      </p:sp>
      <p:pic>
        <p:nvPicPr>
          <p:cNvPr id="2050" name="Picture 2" descr="C:\Users\JLonas\Business 2016\Editorial Files\Projects\Cal Poly Curriculum Project\Grade 0\Lesson and Handouts\Weather\Lesson 0\CE-PR\cloud-37011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2895600"/>
            <a:ext cx="1581324" cy="13465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38200" y="1600200"/>
            <a:ext cx="411480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3200" dirty="0">
                <a:latin typeface="Calibri" pitchFamily="34" charset="0"/>
              </a:rPr>
              <a:t>Is weather the same everywhere all of the time?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latin typeface="Calibri" pitchFamily="34" charset="0"/>
              </a:rPr>
              <a:t>How do you know?</a:t>
            </a:r>
            <a:endParaRPr lang="en-US" sz="3200" i="1" dirty="0">
              <a:latin typeface="Calibri" pitchFamily="34" charset="0"/>
            </a:endParaRPr>
          </a:p>
        </p:txBody>
      </p:sp>
      <p:pic>
        <p:nvPicPr>
          <p:cNvPr id="3074" name="Picture 2" descr="C:\Users\JLonas\Business 2016\Editorial Files\Projects\Cal Poly Curriculum Project\Grade 0\Lesson and Handouts\Weather\Lesson 0\CE-PR\young-3973379_19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800600"/>
            <a:ext cx="2019300" cy="139262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867400" y="6248400"/>
            <a:ext cx="2133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alibri" pitchFamily="34" charset="0"/>
              </a:rPr>
              <a:t>Photo courtesy of </a:t>
            </a:r>
            <a:r>
              <a:rPr lang="en-US" sz="700" dirty="0" err="1">
                <a:latin typeface="Calibri" pitchFamily="34" charset="0"/>
              </a:rPr>
              <a:t>Hulki</a:t>
            </a:r>
            <a:r>
              <a:rPr lang="en-US" sz="700" dirty="0">
                <a:latin typeface="Calibri" pitchFamily="34" charset="0"/>
              </a:rPr>
              <a:t> </a:t>
            </a:r>
            <a:r>
              <a:rPr lang="en-US" sz="700" dirty="0" err="1">
                <a:latin typeface="Calibri" pitchFamily="34" charset="0"/>
              </a:rPr>
              <a:t>Okan</a:t>
            </a:r>
            <a:r>
              <a:rPr lang="en-US" sz="700" dirty="0">
                <a:latin typeface="Calibri" pitchFamily="34" charset="0"/>
              </a:rPr>
              <a:t> </a:t>
            </a:r>
            <a:r>
              <a:rPr lang="en-US" sz="700" dirty="0" err="1">
                <a:latin typeface="Calibri" pitchFamily="34" charset="0"/>
              </a:rPr>
              <a:t>Tabak</a:t>
            </a:r>
            <a:r>
              <a:rPr lang="en-US" sz="700" dirty="0">
                <a:latin typeface="Calibri" pitchFamily="34" charset="0"/>
              </a:rPr>
              <a:t>/Pixabay.com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3352800"/>
            <a:ext cx="9552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alibri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3508733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8486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In our next lesson, we’ll see how </a:t>
            </a:r>
            <a:r>
              <a:rPr lang="en-US" sz="3200"/>
              <a:t>counting </a:t>
            </a:r>
            <a:br>
              <a:rPr lang="en-US" sz="3200"/>
            </a:br>
            <a:r>
              <a:rPr lang="en-US" sz="3200"/>
              <a:t>can </a:t>
            </a:r>
            <a:r>
              <a:rPr lang="en-US" sz="3200" dirty="0"/>
              <a:t>help us find weather patterns on </a:t>
            </a:r>
            <a:r>
              <a:rPr lang="en-US" sz="3200"/>
              <a:t>our calendar!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612622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Our September Weather Calendar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dirty="0"/>
              <a:t>What does our calendar show us about the weather in Pomona during September?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00"/>
            <a:ext cx="1879107" cy="175952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581"/>
          <a:stretch/>
        </p:blipFill>
        <p:spPr bwMode="auto">
          <a:xfrm>
            <a:off x="4114800" y="2971800"/>
            <a:ext cx="1676400" cy="144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0" y="4724400"/>
            <a:ext cx="1571846" cy="1419446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4724400"/>
            <a:ext cx="1524000" cy="1524000"/>
          </a:xfrm>
          <a:prstGeom prst="rect">
            <a:avLst/>
          </a:prstGeom>
        </p:spPr>
      </p:pic>
      <p:pic>
        <p:nvPicPr>
          <p:cNvPr id="11" name="Picture 10" descr="\\biome\shared\Professional Development\Combination\RESPeCT\2.0 PD Curriculum Modules\Cohort 2\0k.2_Weather and Seasons\0.0 Production\final art\RES.C2.W.L0HO.01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0"/>
            <a:ext cx="484711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\\biome\shared\Professional Development\Combination\RESPeCT\2.0 PD Curriculum Modules\Cohort 2\0k.2_Weather and Seasons\0.0 Production\final art\RES.C2.W.L0HO.01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29200"/>
            <a:ext cx="4572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818964-3848-4F5E-A77A-C4F03B05C508}"/>
              </a:ext>
            </a:extLst>
          </p:cNvPr>
          <p:cNvSpPr txBox="1"/>
          <p:nvPr/>
        </p:nvSpPr>
        <p:spPr>
          <a:xfrm>
            <a:off x="7391400" y="6172200"/>
            <a:ext cx="9552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alibri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30258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Today’s Focus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0" lvl="1" indent="0">
              <a:buNone/>
            </a:pPr>
            <a:r>
              <a:rPr lang="en-US" sz="3200" dirty="0"/>
              <a:t>What was our weather in Pomona like in September?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895600"/>
            <a:ext cx="1879107" cy="175952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581"/>
          <a:stretch/>
        </p:blipFill>
        <p:spPr bwMode="auto">
          <a:xfrm>
            <a:off x="3962400" y="2667000"/>
            <a:ext cx="1676400" cy="144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4495800"/>
            <a:ext cx="1571846" cy="1419446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4572000"/>
            <a:ext cx="1524000" cy="1524000"/>
          </a:xfrm>
          <a:prstGeom prst="rect">
            <a:avLst/>
          </a:prstGeom>
        </p:spPr>
      </p:pic>
      <p:pic>
        <p:nvPicPr>
          <p:cNvPr id="11" name="Picture 10" descr="\\biome\shared\Professional Development\Combination\RESPeCT\2.0 PD Curriculum Modules\Cohort 2\0k.2_Weather and Seasons\0.0 Production\final art\RES.C2.W.L0HO.01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743200"/>
            <a:ext cx="484711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\\biome\shared\Professional Development\Combination\RESPeCT\2.0 PD Curriculum Modules\Cohort 2\0k.2_Weather and Seasons\0.0 Production\final art\RES.C2.W.L0HO.01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200"/>
            <a:ext cx="4572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7851ED7-1C85-464B-BACC-557898418562}"/>
              </a:ext>
            </a:extLst>
          </p:cNvPr>
          <p:cNvSpPr txBox="1"/>
          <p:nvPr/>
        </p:nvSpPr>
        <p:spPr>
          <a:xfrm>
            <a:off x="7543800" y="6096000"/>
            <a:ext cx="9552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alibri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302585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924800" cy="76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Does Pomona Have This Weather?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169660" y="6222365"/>
            <a:ext cx="2374265" cy="20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/>
                <a:cs typeface="Times New Roman"/>
              </a:rPr>
              <a:t>Photograph by Carey Woods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800" dirty="0">
                <a:effectLst/>
                <a:latin typeface="Cambria"/>
                <a:ea typeface="Calibri"/>
                <a:cs typeface="Times New Roman"/>
              </a:rPr>
              <a:t> 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447800"/>
            <a:ext cx="7858125" cy="475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7870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371600"/>
            <a:ext cx="7620000" cy="4876800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xmlns="" id="{3DFAFCC6-0A7D-47E4-8621-C82FBF2A6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735" y="6248400"/>
            <a:ext cx="2374265" cy="20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/>
                <a:cs typeface="Times New Roman"/>
              </a:rPr>
              <a:t>Photograph by Audrey Mohan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800" dirty="0">
                <a:effectLst/>
                <a:latin typeface="Cambria"/>
                <a:ea typeface="Calibri"/>
                <a:cs typeface="Times New Roman"/>
              </a:rPr>
              <a:t> 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5334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Does Pomona Have This Weather?</a:t>
            </a:r>
          </a:p>
        </p:txBody>
      </p:sp>
    </p:spTree>
    <p:extLst>
      <p:ext uri="{BB962C8B-B14F-4D97-AF65-F5344CB8AC3E}">
        <p14:creationId xmlns:p14="http://schemas.microsoft.com/office/powerpoint/2010/main" xmlns="" val="794599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84944" y="6343650"/>
            <a:ext cx="24208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Photograph by Cyndy Sims Parr/Wikimedia Commons</a:t>
            </a:r>
            <a:endParaRPr lang="en-US" sz="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523999"/>
            <a:ext cx="7467600" cy="478612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5334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Does Pomona Have This Weather?</a:t>
            </a:r>
          </a:p>
        </p:txBody>
      </p:sp>
    </p:spTree>
    <p:extLst>
      <p:ext uri="{BB962C8B-B14F-4D97-AF65-F5344CB8AC3E}">
        <p14:creationId xmlns:p14="http://schemas.microsoft.com/office/powerpoint/2010/main" xmlns="" val="1606325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\\biome\shared\Professional Development\Combination\RESPeCT\2.0 PD Curriculum Modules\Cohort 2\0k.2_Weather and Seasons\0.0 Production\final art\RES.C2.W.L0HO.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4800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7400" y="6248400"/>
            <a:ext cx="24705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Photo courtesy of Publicdomainpictures.net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5334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Does Pomona Have This</a:t>
            </a:r>
            <a:r>
              <a:rPr kumimoji="0" lang="en-US" sz="4000" b="0" i="0" u="none" strike="noStrike" kern="1200" cap="none" spc="-10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Weather?</a:t>
            </a:r>
          </a:p>
        </p:txBody>
      </p:sp>
    </p:spTree>
    <p:extLst>
      <p:ext uri="{BB962C8B-B14F-4D97-AF65-F5344CB8AC3E}">
        <p14:creationId xmlns:p14="http://schemas.microsoft.com/office/powerpoint/2010/main" xmlns="" val="1606325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\\biome\shared\Professional Development\Combination\RESPeCT\2.0 PD Curriculum Modules\Cohort 2\0k.2_Weather and Seasons\0.0 Production\final art\RES.C2.W.L0HO.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543800" cy="472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62C22F-A76C-4E82-B8A3-D155678AEC44}"/>
              </a:ext>
            </a:extLst>
          </p:cNvPr>
          <p:cNvSpPr txBox="1"/>
          <p:nvPr/>
        </p:nvSpPr>
        <p:spPr>
          <a:xfrm>
            <a:off x="6360293" y="6172200"/>
            <a:ext cx="20217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Photo courtesy of Publicdomainpictures.net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5334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Does Pomona Have This Weather?</a:t>
            </a:r>
          </a:p>
        </p:txBody>
      </p:sp>
    </p:spTree>
    <p:extLst>
      <p:ext uri="{BB962C8B-B14F-4D97-AF65-F5344CB8AC3E}">
        <p14:creationId xmlns:p14="http://schemas.microsoft.com/office/powerpoint/2010/main" xmlns="" val="3251636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9702</TotalTime>
  <Words>468</Words>
  <Application>Microsoft Office PowerPoint</Application>
  <PresentationFormat>On-screen Show (4:3)</PresentationFormat>
  <Paragraphs>92</Paragraphs>
  <Slides>20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Clarity</vt:lpstr>
      <vt:lpstr>Weather and seasons Lesson 1a</vt:lpstr>
      <vt:lpstr>Our Big Weather Questions</vt:lpstr>
      <vt:lpstr>Our September Weather Calendar</vt:lpstr>
      <vt:lpstr>Today’s Focus Question</vt:lpstr>
      <vt:lpstr>Does Pomona Have This Weather?</vt:lpstr>
      <vt:lpstr>Slide 6</vt:lpstr>
      <vt:lpstr>Slide 7</vt:lpstr>
      <vt:lpstr>Slide 8</vt:lpstr>
      <vt:lpstr>Slide 9</vt:lpstr>
      <vt:lpstr>What about Hot or Cold Days?</vt:lpstr>
      <vt:lpstr>Key Science Ideas </vt:lpstr>
      <vt:lpstr>What Is the Weather Like Outside?</vt:lpstr>
      <vt:lpstr>Let’s Study Our Weather Calendar!</vt:lpstr>
      <vt:lpstr>Let’s Study Our Weather Calendar!</vt:lpstr>
      <vt:lpstr>Let’s Draw Weather Patterns!</vt:lpstr>
      <vt:lpstr>Let’s Summarize!</vt:lpstr>
      <vt:lpstr>Let’s Share Our Pictures!</vt:lpstr>
      <vt:lpstr>Let’s Summarize!</vt:lpstr>
      <vt:lpstr>Let’s Summarize!</vt:lpstr>
      <vt:lpstr>Next Time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150</cp:revision>
  <dcterms:created xsi:type="dcterms:W3CDTF">2014-06-10T18:20:14Z</dcterms:created>
  <dcterms:modified xsi:type="dcterms:W3CDTF">2019-12-18T18:08:51Z</dcterms:modified>
</cp:coreProperties>
</file>