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86" r:id="rId2"/>
    <p:sldId id="383" r:id="rId3"/>
    <p:sldId id="336" r:id="rId4"/>
    <p:sldId id="380" r:id="rId5"/>
    <p:sldId id="385" r:id="rId6"/>
    <p:sldId id="387" r:id="rId7"/>
    <p:sldId id="388" r:id="rId8"/>
    <p:sldId id="389" r:id="rId9"/>
    <p:sldId id="391" r:id="rId10"/>
    <p:sldId id="392" r:id="rId11"/>
    <p:sldId id="382" r:id="rId12"/>
    <p:sldId id="35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drey Mohan" initials="A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9" autoAdjust="0"/>
    <p:restoredTop sz="87174" autoAdjust="0"/>
  </p:normalViewPr>
  <p:slideViewPr>
    <p:cSldViewPr>
      <p:cViewPr varScale="1">
        <p:scale>
          <a:sx n="63" d="100"/>
          <a:sy n="63" d="100"/>
        </p:scale>
        <p:origin x="-14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26137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student ideas to this focus question using the board or a </a:t>
            </a:r>
            <a:r>
              <a:rPr lang="en-US" dirty="0" err="1"/>
              <a:t>Smartboard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2814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slide to model counting sunny</a:t>
            </a:r>
            <a:r>
              <a:rPr lang="en-US" baseline="0" dirty="0"/>
              <a:t> day and cloudy days. You will have to draw suns and clouds using the </a:t>
            </a:r>
            <a:r>
              <a:rPr lang="en-US" baseline="0" dirty="0" err="1"/>
              <a:t>Smartboard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5838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0129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1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this chart to reflect the actual temperature and weather patterns your class observed.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0129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0129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2814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504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848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x-none" dirty="0"/>
              <a:t>Weather and seasons Lesson 1b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772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How Can We Show the Weather Patterns in September in a Different Way?</a:t>
            </a:r>
            <a:endParaRPr lang="en-US" sz="40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3340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200400" y="54102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410200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620000" cy="4648200"/>
          </a:xfrm>
        </p:spPr>
        <p:txBody>
          <a:bodyPr/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3200" b="1" dirty="0"/>
              <a:t>Our focus question: </a:t>
            </a:r>
            <a:r>
              <a:rPr lang="en-US" sz="3200" i="1" dirty="0"/>
              <a:t>How can we show the weather patterns in September in a different way?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0638AA-2B3B-44E4-BD72-163471DE9A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2895600"/>
            <a:ext cx="2176463" cy="32766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392B4F-592E-4493-90BD-AB7AA02991AE}"/>
              </a:ext>
            </a:extLst>
          </p:cNvPr>
          <p:cNvSpPr txBox="1"/>
          <p:nvPr/>
        </p:nvSpPr>
        <p:spPr>
          <a:xfrm>
            <a:off x="4572000" y="6248400"/>
            <a:ext cx="1213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xmlns="" val="2484178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9248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772400" cy="4267200"/>
          </a:xfrm>
        </p:spPr>
        <p:txBody>
          <a:bodyPr/>
          <a:lstStyle/>
          <a:p>
            <a:pPr marL="365760" lvl="1" indent="-365760">
              <a:spcBef>
                <a:spcPts val="1200"/>
              </a:spcBef>
            </a:pPr>
            <a:r>
              <a:rPr lang="en-US" sz="2800" dirty="0"/>
              <a:t>Scientists count and make graphs </a:t>
            </a:r>
            <a:br>
              <a:rPr lang="en-US" sz="2800" dirty="0"/>
            </a:br>
            <a:r>
              <a:rPr lang="en-US" sz="2800" dirty="0"/>
              <a:t>to help them find weather </a:t>
            </a:r>
            <a:br>
              <a:rPr lang="en-US" sz="2800" dirty="0"/>
            </a:br>
            <a:r>
              <a:rPr lang="en-US" sz="2800" dirty="0"/>
              <a:t>patterns.</a:t>
            </a:r>
          </a:p>
          <a:p>
            <a:pPr marL="365760" lvl="1" indent="-365760">
              <a:spcBef>
                <a:spcPts val="1200"/>
              </a:spcBef>
            </a:pPr>
            <a:r>
              <a:rPr lang="en-US" sz="2800" dirty="0"/>
              <a:t>Our graphs showed that the </a:t>
            </a:r>
            <a:br>
              <a:rPr lang="en-US" sz="2800" dirty="0"/>
            </a:br>
            <a:r>
              <a:rPr lang="en-US" sz="2800" dirty="0"/>
              <a:t>weather pattern in September in </a:t>
            </a:r>
            <a:br>
              <a:rPr lang="en-US" sz="2800" dirty="0"/>
            </a:br>
            <a:r>
              <a:rPr lang="en-US" sz="2800" dirty="0"/>
              <a:t>Pomona is mostly sunny.</a:t>
            </a:r>
          </a:p>
          <a:p>
            <a:pPr marL="365760" lvl="1" indent="-365760">
              <a:spcBef>
                <a:spcPts val="1200"/>
              </a:spcBef>
            </a:pPr>
            <a:r>
              <a:rPr lang="en-US" sz="2800" dirty="0"/>
              <a:t>We can use counting and picture </a:t>
            </a:r>
            <a:br>
              <a:rPr lang="en-US" sz="2800" dirty="0"/>
            </a:br>
            <a:r>
              <a:rPr lang="en-US" sz="2800" dirty="0"/>
              <a:t>graphs as evidence to support </a:t>
            </a:r>
            <a:br>
              <a:rPr lang="en-US" sz="2800" dirty="0"/>
            </a:br>
            <a:r>
              <a:rPr lang="en-US" sz="2800" dirty="0"/>
              <a:t>our ideas about weather patterns.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228449B-51BF-4433-8C16-B1AA358C7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2251621" cy="165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4417736-364B-4ED2-8018-9372BFEFAE8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3657600"/>
            <a:ext cx="2190933" cy="266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8000" y="3200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Publicdomainpictures.net </a:t>
            </a:r>
          </a:p>
        </p:txBody>
      </p:sp>
    </p:spTree>
    <p:extLst>
      <p:ext uri="{BB962C8B-B14F-4D97-AF65-F5344CB8AC3E}">
        <p14:creationId xmlns:p14="http://schemas.microsoft.com/office/powerpoint/2010/main" xmlns="" val="144499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We’ll use counting and bar graphs to look for weather patterns in our September temperatures.</a:t>
            </a:r>
          </a:p>
          <a:p>
            <a:endParaRPr lang="en-US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228449B-51BF-4433-8C16-B1AA358C7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05200"/>
            <a:ext cx="319899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5867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Publicdomainpictures.net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B93000E-35A4-4E68-981E-355881AAD6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17" t="21144" r="33856" b="13178"/>
          <a:stretch/>
        </p:blipFill>
        <p:spPr>
          <a:xfrm>
            <a:off x="4724400" y="3313403"/>
            <a:ext cx="3619116" cy="27451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DD51717-9F99-46C5-8514-68E82105CA02}"/>
              </a:ext>
            </a:extLst>
          </p:cNvPr>
          <p:cNvSpPr txBox="1"/>
          <p:nvPr/>
        </p:nvSpPr>
        <p:spPr>
          <a:xfrm>
            <a:off x="7010400" y="6019800"/>
            <a:ext cx="13853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Cal Poly Pomona</a:t>
            </a:r>
          </a:p>
        </p:txBody>
      </p:sp>
    </p:spTree>
    <p:extLst>
      <p:ext uri="{BB962C8B-B14F-4D97-AF65-F5344CB8AC3E}">
        <p14:creationId xmlns:p14="http://schemas.microsoft.com/office/powerpoint/2010/main" xmlns="" val="261262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/>
              <a:t>Review: What Did You Draw?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2514600"/>
            <a:ext cx="7543800" cy="373049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10D8D9D-3279-4125-97D6-1ED9E1E05A79}"/>
              </a:ext>
            </a:extLst>
          </p:cNvPr>
          <p:cNvSpPr txBox="1"/>
          <p:nvPr/>
        </p:nvSpPr>
        <p:spPr>
          <a:xfrm>
            <a:off x="6629400" y="6248400"/>
            <a:ext cx="1721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Pexels.com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2954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What did you draw last time to show what the weather was mostly like in September?</a:t>
            </a:r>
          </a:p>
        </p:txBody>
      </p:sp>
    </p:spTree>
    <p:extLst>
      <p:ext uri="{BB962C8B-B14F-4D97-AF65-F5344CB8AC3E}">
        <p14:creationId xmlns:p14="http://schemas.microsoft.com/office/powerpoint/2010/main" xmlns="" val="3376438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Today’s 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620000" cy="4648200"/>
          </a:xfrm>
        </p:spPr>
        <p:txBody>
          <a:bodyPr/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3200" dirty="0"/>
              <a:t>How can we show the weather patterns in September in a different way?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0638AA-2B3B-44E4-BD72-163471DE9A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2743200"/>
            <a:ext cx="2176463" cy="3429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392B4F-592E-4493-90BD-AB7AA02991AE}"/>
              </a:ext>
            </a:extLst>
          </p:cNvPr>
          <p:cNvSpPr txBox="1"/>
          <p:nvPr/>
        </p:nvSpPr>
        <p:spPr>
          <a:xfrm>
            <a:off x="4572000" y="6248400"/>
            <a:ext cx="1213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xmlns="" val="2484178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533400"/>
            <a:ext cx="80010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A Picture Graph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EBFDB4F-08F4-43E8-A523-E39C406FD7D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609600"/>
            <a:ext cx="3581400" cy="60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3721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9248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Let’s Make Picture Graphs!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924800" cy="4724400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b="1" dirty="0"/>
              <a:t>Picture graphs </a:t>
            </a:r>
            <a:r>
              <a:rPr lang="en-US" sz="3200" dirty="0"/>
              <a:t>will help us </a:t>
            </a:r>
            <a:br>
              <a:rPr lang="en-US" sz="3200" dirty="0"/>
            </a:br>
            <a:r>
              <a:rPr lang="en-US" sz="3200" dirty="0"/>
              <a:t>see the weather patterns </a:t>
            </a:r>
            <a:br>
              <a:rPr lang="en-US" sz="3200" dirty="0"/>
            </a:br>
            <a:r>
              <a:rPr lang="en-US" sz="3200" dirty="0"/>
              <a:t>in Pomona during </a:t>
            </a:r>
            <a:br>
              <a:rPr lang="en-US" sz="3200" dirty="0"/>
            </a:br>
            <a:r>
              <a:rPr lang="en-US" sz="3200" dirty="0"/>
              <a:t>September.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3200" b="1" dirty="0"/>
              <a:t>Remember: </a:t>
            </a:r>
            <a:r>
              <a:rPr lang="en-US" sz="3200" dirty="0"/>
              <a:t>A </a:t>
            </a:r>
            <a:r>
              <a:rPr lang="en-US" sz="3200" b="1" dirty="0"/>
              <a:t>weather </a:t>
            </a:r>
            <a:br>
              <a:rPr lang="en-US" sz="3200" b="1" dirty="0"/>
            </a:br>
            <a:r>
              <a:rPr lang="en-US" sz="3200" b="1" dirty="0"/>
              <a:t>pattern </a:t>
            </a:r>
            <a:r>
              <a:rPr lang="en-US" sz="3200" dirty="0"/>
              <a:t>is what the </a:t>
            </a:r>
            <a:br>
              <a:rPr lang="en-US" sz="3200" dirty="0"/>
            </a:br>
            <a:r>
              <a:rPr lang="en-US" sz="3200" dirty="0"/>
              <a:t>weather is like most </a:t>
            </a:r>
            <a:br>
              <a:rPr lang="en-US" sz="3200" dirty="0"/>
            </a:br>
            <a:r>
              <a:rPr lang="en-US" sz="3200" dirty="0"/>
              <a:t>of the time!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AED93A1-49EC-4334-A2EF-208F234128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295400"/>
            <a:ext cx="3129688" cy="52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2398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39100" cy="990600"/>
          </a:xfrm>
        </p:spPr>
        <p:txBody>
          <a:bodyPr/>
          <a:lstStyle/>
          <a:p>
            <a:r>
              <a:rPr lang="en-US" dirty="0"/>
              <a:t>What Is Evidence?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b="1" dirty="0"/>
              <a:t>Evidence</a:t>
            </a:r>
            <a:r>
              <a:rPr lang="en-US" sz="3200" dirty="0"/>
              <a:t> is a clue that helps us answer a question about the world around us. 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Evidence helps us explain </a:t>
            </a:r>
            <a:br>
              <a:rPr lang="en-US" sz="3200" dirty="0"/>
            </a:br>
            <a:r>
              <a:rPr lang="en-US" sz="3200" dirty="0"/>
              <a:t>why certain things happen.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Evidence can also help us </a:t>
            </a:r>
            <a:br>
              <a:rPr lang="en-US" sz="3200" dirty="0"/>
            </a:br>
            <a:r>
              <a:rPr lang="en-US" sz="3200" dirty="0"/>
              <a:t>figure out whether our ideas </a:t>
            </a:r>
            <a:br>
              <a:rPr lang="en-US" sz="3200" dirty="0"/>
            </a:br>
            <a:r>
              <a:rPr lang="en-US" sz="3200" dirty="0"/>
              <a:t>about something are correct.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E6B1AE-1D40-45B3-8DD2-41DF9C1F8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019800" y="2590800"/>
            <a:ext cx="2514600" cy="37394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B42EE2-FC3E-4ED1-960C-9A68761CF0FE}"/>
              </a:ext>
            </a:extLst>
          </p:cNvPr>
          <p:cNvSpPr txBox="1"/>
          <p:nvPr/>
        </p:nvSpPr>
        <p:spPr>
          <a:xfrm>
            <a:off x="7162800" y="6324600"/>
            <a:ext cx="1213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xmlns="" val="884616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9248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Why Make Picture Graphs?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620000" cy="4648200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dirty="0"/>
              <a:t>Why would making a picture graph help us understand the weather?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53F3148-8963-4D9A-824B-E0CD1146616C}"/>
              </a:ext>
            </a:extLst>
          </p:cNvPr>
          <p:cNvGrpSpPr/>
          <p:nvPr/>
        </p:nvGrpSpPr>
        <p:grpSpPr>
          <a:xfrm>
            <a:off x="3180997" y="2438399"/>
            <a:ext cx="3086806" cy="4286075"/>
            <a:chOff x="5486400" y="1828800"/>
            <a:chExt cx="3086806" cy="4343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708A43C3-B3BB-4FD4-9175-31CE672E8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6400" y="1828800"/>
              <a:ext cx="3086806" cy="43434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79FE23C5-56D2-40AE-BA04-19F0FE1C5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3600" y="5638800"/>
              <a:ext cx="152400" cy="14270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8A5253E9-2AAB-401D-A011-1E69227F5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1503" y="5457998"/>
              <a:ext cx="152400" cy="14270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9590341D-297C-4570-938E-2935A3C9B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1503" y="5272347"/>
              <a:ext cx="152400" cy="14270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403A8AFA-13BE-4624-B73F-C463A9A94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1503" y="5086696"/>
              <a:ext cx="152400" cy="14270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57673414-4338-4870-90AA-B16FCE805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1503" y="4901045"/>
              <a:ext cx="152400" cy="14270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069D678F-8E78-4596-B2D8-C90B42EF7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1503" y="4692101"/>
              <a:ext cx="152400" cy="14270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DC8F863-EDFA-48F4-A0CD-F2DF99241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1503" y="4497574"/>
              <a:ext cx="152400" cy="14270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7FDF9C9-7A1A-4936-A5C0-4C2DA3432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1503" y="4323224"/>
              <a:ext cx="152400" cy="14270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E431802A-D0C8-4A46-81C7-0C2951AA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1503" y="4114280"/>
              <a:ext cx="152400" cy="14270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FC679BDD-B97F-4C98-962C-B53DADD34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1503" y="3907914"/>
              <a:ext cx="152400" cy="14270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C8688E96-A53F-4CD2-AE0A-DF22C3648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1503" y="3733535"/>
              <a:ext cx="152400" cy="14270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01E71AAA-91D0-49B9-9033-9B954733B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1503" y="3539037"/>
              <a:ext cx="152400" cy="14270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C94F11AA-AABD-48FB-931B-68715CC78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1503" y="3337570"/>
              <a:ext cx="152400" cy="14270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8ACD37D3-C3A1-4D14-8AE0-0772E0627996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5581"/>
            <a:stretch/>
          </p:blipFill>
          <p:spPr bwMode="auto">
            <a:xfrm>
              <a:off x="6496050" y="5663256"/>
              <a:ext cx="190500" cy="1524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9007735D-D6B9-41FE-86E9-D7E25D4F9146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5581"/>
            <a:stretch/>
          </p:blipFill>
          <p:spPr bwMode="auto">
            <a:xfrm>
              <a:off x="6496050" y="5457998"/>
              <a:ext cx="190500" cy="1524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968C12DE-B326-4A56-A1AC-75556BEEB5CB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12327" y="5648068"/>
              <a:ext cx="190501" cy="16758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B985AA5F-DEFC-4081-B916-44A7808CBFA3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12327" y="5457998"/>
              <a:ext cx="190501" cy="16758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441CFC10-4374-402F-AFCA-F422A1E7C7C3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12327" y="5259904"/>
              <a:ext cx="190501" cy="16758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E0069D0F-B20B-4B94-B791-F81EB5BEB88C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02877" y="5663256"/>
              <a:ext cx="152400" cy="13546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73897546-3F10-44C5-9DA9-9693C0B31321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02877" y="5461615"/>
              <a:ext cx="152400" cy="135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62398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We Found a Weather Pattern!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620000" cy="4495800"/>
          </a:xfrm>
        </p:spPr>
        <p:txBody>
          <a:bodyPr/>
          <a:lstStyle/>
          <a:p>
            <a:pPr marL="365760" lvl="1" indent="-365760">
              <a:spcBef>
                <a:spcPts val="1200"/>
              </a:spcBef>
            </a:pPr>
            <a:r>
              <a:rPr lang="en-US" sz="3200" dirty="0"/>
              <a:t>Our picture graphs show that we had a lot of sunny days in September. </a:t>
            </a:r>
          </a:p>
          <a:p>
            <a:pPr marL="365760" lvl="1" indent="-365760">
              <a:spcBef>
                <a:spcPts val="1200"/>
              </a:spcBef>
            </a:pPr>
            <a:r>
              <a:rPr lang="en-US" sz="3200" dirty="0"/>
              <a:t>This is evidence of a weather pattern!</a:t>
            </a:r>
          </a:p>
          <a:p>
            <a:pPr marL="365760" lvl="1" indent="-365760">
              <a:spcBef>
                <a:spcPts val="1200"/>
              </a:spcBef>
            </a:pPr>
            <a:r>
              <a:rPr lang="en-US" sz="3200" dirty="0"/>
              <a:t>This evidence supports </a:t>
            </a:r>
            <a:br>
              <a:rPr lang="en-US" sz="3200" dirty="0"/>
            </a:br>
            <a:r>
              <a:rPr lang="en-US" sz="3200" dirty="0"/>
              <a:t>our idea that the weather </a:t>
            </a:r>
            <a:br>
              <a:rPr lang="en-US" sz="3200" dirty="0"/>
            </a:br>
            <a:r>
              <a:rPr lang="en-US" sz="3200" dirty="0"/>
              <a:t>pattern in Pomona </a:t>
            </a:r>
            <a:br>
              <a:rPr lang="en-US" sz="3200" dirty="0"/>
            </a:br>
            <a:r>
              <a:rPr lang="en-US" sz="3200" dirty="0"/>
              <a:t>during September is </a:t>
            </a:r>
            <a:br>
              <a:rPr lang="en-US" sz="3200" dirty="0"/>
            </a:br>
            <a:r>
              <a:rPr lang="en-US" sz="3200" dirty="0"/>
              <a:t>mostly sunny.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3505200"/>
            <a:ext cx="2533092" cy="23718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A4425E-92DB-434D-AB2F-F4FD5BB19CFE}"/>
              </a:ext>
            </a:extLst>
          </p:cNvPr>
          <p:cNvSpPr txBox="1"/>
          <p:nvPr/>
        </p:nvSpPr>
        <p:spPr>
          <a:xfrm>
            <a:off x="7441131" y="5823081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562398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9248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819400"/>
            <a:ext cx="1650507" cy="154547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581"/>
          <a:stretch/>
        </p:blipFill>
        <p:spPr bwMode="auto">
          <a:xfrm>
            <a:off x="1524000" y="2971800"/>
            <a:ext cx="1524000" cy="121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4800600"/>
            <a:ext cx="1267046" cy="1114646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4572000"/>
            <a:ext cx="1371600" cy="1219200"/>
          </a:xfrm>
          <a:prstGeom prst="rect">
            <a:avLst/>
          </a:prstGeom>
        </p:spPr>
      </p:pic>
      <p:pic>
        <p:nvPicPr>
          <p:cNvPr id="11" name="Picture 10" descr="\\biome\shared\Professional Development\Combination\RESPeCT\2.0 PD Curriculum Modules\Cohort 2\0k.2_Weather and Seasons\0.0 Production\final art\RES.C2.W.L0HO.01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895600"/>
            <a:ext cx="484711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\\biome\shared\Professional Development\Combination\RESPeCT\2.0 PD Curriculum Modules\Cohort 2\0k.2_Weather and Seasons\0.0 Production\final art\RES.C2.W.L0HO.01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29200"/>
            <a:ext cx="4572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543800" cy="1219200"/>
          </a:xfrm>
        </p:spPr>
        <p:txBody>
          <a:bodyPr/>
          <a:lstStyle/>
          <a:p>
            <a:pPr marL="0" lvl="1" indent="0">
              <a:spcBef>
                <a:spcPts val="1200"/>
              </a:spcBef>
              <a:buNone/>
            </a:pPr>
            <a:r>
              <a:rPr lang="en-US" sz="3200" dirty="0"/>
              <a:t>What is one thing you learned about weather patterns today?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7D71AA-B902-4B67-A01D-CBD08B00CD0C}"/>
              </a:ext>
            </a:extLst>
          </p:cNvPr>
          <p:cNvSpPr txBox="1"/>
          <p:nvPr/>
        </p:nvSpPr>
        <p:spPr>
          <a:xfrm>
            <a:off x="7696200" y="6096000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3025855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5790</TotalTime>
  <Words>299</Words>
  <Application>Microsoft Office PowerPoint</Application>
  <PresentationFormat>On-screen Show (4:3)</PresentationFormat>
  <Paragraphs>51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Clarity</vt:lpstr>
      <vt:lpstr>Weather and seasons Lesson 1b</vt:lpstr>
      <vt:lpstr>Review: What Did You Draw?</vt:lpstr>
      <vt:lpstr>Today’s Focus Question</vt:lpstr>
      <vt:lpstr>Slide 4</vt:lpstr>
      <vt:lpstr>Let’s Make Picture Graphs!</vt:lpstr>
      <vt:lpstr>What Is Evidence?</vt:lpstr>
      <vt:lpstr>Why Make Picture Graphs?</vt:lpstr>
      <vt:lpstr>We Found a Weather Pattern!</vt:lpstr>
      <vt:lpstr>Let’s Summarize!</vt:lpstr>
      <vt:lpstr>Let’s Summarize!</vt:lpstr>
      <vt:lpstr>Let’s Summarize!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143</cp:revision>
  <dcterms:created xsi:type="dcterms:W3CDTF">2014-06-10T18:20:14Z</dcterms:created>
  <dcterms:modified xsi:type="dcterms:W3CDTF">2019-12-18T18:29:55Z</dcterms:modified>
</cp:coreProperties>
</file>