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92" r:id="rId2"/>
    <p:sldId id="394" r:id="rId3"/>
    <p:sldId id="395" r:id="rId4"/>
    <p:sldId id="396" r:id="rId5"/>
    <p:sldId id="336" r:id="rId6"/>
    <p:sldId id="397" r:id="rId7"/>
    <p:sldId id="380" r:id="rId8"/>
    <p:sldId id="398" r:id="rId9"/>
    <p:sldId id="384" r:id="rId10"/>
    <p:sldId id="391" r:id="rId11"/>
    <p:sldId id="400" r:id="rId12"/>
    <p:sldId id="401" r:id="rId13"/>
    <p:sldId id="402" r:id="rId14"/>
    <p:sldId id="403" r:id="rId15"/>
    <p:sldId id="35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drey Mohan" initials="A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89606" autoAdjust="0"/>
  </p:normalViewPr>
  <p:slideViewPr>
    <p:cSldViewPr>
      <p:cViewPr varScale="1">
        <p:scale>
          <a:sx n="65" d="100"/>
          <a:sy n="65" d="100"/>
        </p:scale>
        <p:origin x="-13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2613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3367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046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04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046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Change this chart to reflect the actual temperature and weather patterns your class observed.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129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838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Change this chart to reflect the actual temperature and weather patterns your class observed.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129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080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x-none" dirty="0"/>
              <a:t>Weather and seasons Lesson 1c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772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What Do Bar Graphs Show Us </a:t>
            </a:r>
            <a:br>
              <a:rPr lang="en-US" altLang="en-US" sz="4000" dirty="0">
                <a:solidFill>
                  <a:srgbClr val="0070C0"/>
                </a:solidFill>
              </a:rPr>
            </a:br>
            <a:r>
              <a:rPr lang="en-US" altLang="en-US" sz="4000" dirty="0">
                <a:solidFill>
                  <a:srgbClr val="0070C0"/>
                </a:solidFill>
              </a:rPr>
              <a:t>about Temperature Patterns in September?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3340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00400" y="54102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4102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Let’s Summarize!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754B73-DA72-4716-8AD0-CA05716D94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209800"/>
            <a:ext cx="2200267" cy="41146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E7CEB0-39EC-40B6-B181-9A043F316866}"/>
              </a:ext>
            </a:extLst>
          </p:cNvPr>
          <p:cNvSpPr txBox="1"/>
          <p:nvPr/>
        </p:nvSpPr>
        <p:spPr>
          <a:xfrm>
            <a:off x="6324600" y="6324600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543800" cy="1219200"/>
          </a:xfrm>
        </p:spPr>
        <p:txBody>
          <a:bodyPr/>
          <a:lstStyle/>
          <a:p>
            <a:pPr marL="0" lvl="1" indent="0">
              <a:spcBef>
                <a:spcPts val="1200"/>
              </a:spcBef>
              <a:buNone/>
            </a:pPr>
            <a:r>
              <a:rPr lang="en-US" sz="3200" dirty="0"/>
              <a:t>What is one thing you learned about temperature patterns today?</a:t>
            </a:r>
          </a:p>
        </p:txBody>
      </p:sp>
    </p:spTree>
    <p:extLst>
      <p:ext uri="{BB962C8B-B14F-4D97-AF65-F5344CB8AC3E}">
        <p14:creationId xmlns:p14="http://schemas.microsoft.com/office/powerpoint/2010/main" xmlns="" val="1444292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990600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Let’s Summarize!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924800" cy="50292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b="1" dirty="0"/>
              <a:t>Our focus question: </a:t>
            </a:r>
            <a:r>
              <a:rPr lang="en-US" sz="3200" i="1" dirty="0"/>
              <a:t>What do bar graphs show us about </a:t>
            </a:r>
            <a:r>
              <a:rPr lang="en-US" sz="3200" i="1" dirty="0">
                <a:solidFill>
                  <a:srgbClr val="C00000"/>
                </a:solidFill>
              </a:rPr>
              <a:t>temperature</a:t>
            </a:r>
            <a:r>
              <a:rPr lang="en-US" sz="3200" i="1" dirty="0"/>
              <a:t> patterns in September?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46123">
            <a:off x="3099004" y="2815031"/>
            <a:ext cx="1948171" cy="36431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1B9D76-77A8-45AD-BF11-AD3786DC7EC1}"/>
              </a:ext>
            </a:extLst>
          </p:cNvPr>
          <p:cNvSpPr txBox="1"/>
          <p:nvPr/>
        </p:nvSpPr>
        <p:spPr>
          <a:xfrm>
            <a:off x="4520182" y="6410836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2484178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819400"/>
            <a:ext cx="1650507" cy="154547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581"/>
          <a:stretch/>
        </p:blipFill>
        <p:spPr bwMode="auto">
          <a:xfrm>
            <a:off x="3124200" y="2971800"/>
            <a:ext cx="1524000" cy="121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200" y="4724400"/>
            <a:ext cx="1267046" cy="111464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4648200"/>
            <a:ext cx="1371600" cy="12192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153400" cy="1219200"/>
          </a:xfrm>
        </p:spPr>
        <p:txBody>
          <a:bodyPr/>
          <a:lstStyle/>
          <a:p>
            <a:pPr marL="0" lvl="1" indent="0">
              <a:spcBef>
                <a:spcPts val="1200"/>
              </a:spcBef>
              <a:buNone/>
            </a:pPr>
            <a:r>
              <a:rPr lang="en-US" sz="3200" dirty="0"/>
              <a:t>What do both of our graphs show us about weather patterns in Pomona during September?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8E2FACA-01CB-4E06-B687-CD8D1950CBB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2667000"/>
            <a:ext cx="2005561" cy="35981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69896F9-5BB1-43BC-9D24-C60E420C972F}"/>
              </a:ext>
            </a:extLst>
          </p:cNvPr>
          <p:cNvSpPr txBox="1"/>
          <p:nvPr/>
        </p:nvSpPr>
        <p:spPr>
          <a:xfrm>
            <a:off x="7162800" y="6248400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302585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dirty="0"/>
              <a:t>We know what the weather is like outside </a:t>
            </a:r>
            <a:br>
              <a:rPr lang="en-US" sz="3200" dirty="0"/>
            </a:br>
            <a:r>
              <a:rPr lang="en-US" sz="3200" dirty="0"/>
              <a:t>by …</a:t>
            </a:r>
          </a:p>
          <a:p>
            <a:pPr marL="731520" indent="-365760">
              <a:spcBef>
                <a:spcPts val="2400"/>
              </a:spcBef>
            </a:pPr>
            <a:r>
              <a:rPr lang="en-US" sz="3200" dirty="0"/>
              <a:t>looking at it,</a:t>
            </a:r>
          </a:p>
          <a:p>
            <a:pPr marL="731520" indent="-365760">
              <a:spcBef>
                <a:spcPts val="2400"/>
              </a:spcBef>
            </a:pPr>
            <a:r>
              <a:rPr lang="en-US" sz="3200" dirty="0"/>
              <a:t>feeling it, and</a:t>
            </a:r>
          </a:p>
          <a:p>
            <a:pPr marL="731520" indent="-365760">
              <a:spcBef>
                <a:spcPts val="2400"/>
              </a:spcBef>
            </a:pPr>
            <a:r>
              <a:rPr lang="en-US" sz="3200" dirty="0"/>
              <a:t>measuring it with</a:t>
            </a:r>
            <a:br>
              <a:rPr lang="en-US" sz="3200" dirty="0"/>
            </a:br>
            <a:r>
              <a:rPr lang="en-US" sz="3200" dirty="0"/>
              <a:t>a thermometer.</a:t>
            </a:r>
          </a:p>
          <a:p>
            <a:endParaRPr lang="en-US" dirty="0"/>
          </a:p>
        </p:txBody>
      </p:sp>
      <p:sp>
        <p:nvSpPr>
          <p:cNvPr id="4" name="AutoShape 2" descr="Image result for clipart brown ey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clipart brown ey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content.mycutegraphics.com/graphics/health/eye-brow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38400"/>
            <a:ext cx="1600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ages.clipartpanda.com/open-hand-clipart-bcdownload_hand-open-heavy-outline-clipart_hand_open_cartoony-310x4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118274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AFA94B-73A7-4898-9912-8E3501EB5DE5}"/>
              </a:ext>
            </a:extLst>
          </p:cNvPr>
          <p:cNvSpPr txBox="1"/>
          <p:nvPr/>
        </p:nvSpPr>
        <p:spPr>
          <a:xfrm>
            <a:off x="4267200" y="3505200"/>
            <a:ext cx="13468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Clipartmag.com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0C23AE7-5566-4D91-B1B0-DC49D66DEF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3800" y="4572000"/>
            <a:ext cx="414648" cy="15363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A40E012-F149-404D-91AA-8053962000EC}"/>
              </a:ext>
            </a:extLst>
          </p:cNvPr>
          <p:cNvSpPr txBox="1"/>
          <p:nvPr/>
        </p:nvSpPr>
        <p:spPr>
          <a:xfrm>
            <a:off x="7239000" y="6172200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Pixabay.com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897A3FE-F40E-44A0-85AE-3CD611384AED}"/>
              </a:ext>
            </a:extLst>
          </p:cNvPr>
          <p:cNvSpPr txBox="1"/>
          <p:nvPr/>
        </p:nvSpPr>
        <p:spPr>
          <a:xfrm>
            <a:off x="5715000" y="5105400"/>
            <a:ext cx="13468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Clipartmag.com</a:t>
            </a:r>
          </a:p>
        </p:txBody>
      </p:sp>
    </p:spTree>
    <p:extLst>
      <p:ext uri="{BB962C8B-B14F-4D97-AF65-F5344CB8AC3E}">
        <p14:creationId xmlns:p14="http://schemas.microsoft.com/office/powerpoint/2010/main" xmlns="" val="144499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772400" cy="4800600"/>
          </a:xfrm>
        </p:spPr>
        <p:txBody>
          <a:bodyPr/>
          <a:lstStyle/>
          <a:p>
            <a:pPr marL="365760" lvl="1" indent="-365760">
              <a:spcBef>
                <a:spcPts val="1200"/>
              </a:spcBef>
            </a:pPr>
            <a:r>
              <a:rPr lang="en-US" sz="2800" dirty="0"/>
              <a:t>Counting and making graphs </a:t>
            </a:r>
            <a:br>
              <a:rPr lang="en-US" sz="2800" dirty="0"/>
            </a:br>
            <a:r>
              <a:rPr lang="en-US" sz="2800" dirty="0"/>
              <a:t>can help us see weather and</a:t>
            </a:r>
            <a:br>
              <a:rPr lang="en-US" sz="2800" dirty="0"/>
            </a:br>
            <a:r>
              <a:rPr lang="en-US" sz="2800" dirty="0"/>
              <a:t>temperature patterns.</a:t>
            </a:r>
          </a:p>
          <a:p>
            <a:pPr marL="365760" lvl="1" indent="-365760">
              <a:spcBef>
                <a:spcPts val="1200"/>
              </a:spcBef>
            </a:pPr>
            <a:r>
              <a:rPr lang="en-US" sz="2800" dirty="0"/>
              <a:t>Our graphs showed that the </a:t>
            </a:r>
            <a:br>
              <a:rPr lang="en-US" sz="2800" dirty="0"/>
            </a:br>
            <a:r>
              <a:rPr lang="en-US" sz="2800" dirty="0"/>
              <a:t>weather pattern in September </a:t>
            </a:r>
            <a:br>
              <a:rPr lang="en-US" sz="2800" dirty="0"/>
            </a:br>
            <a:r>
              <a:rPr lang="en-US" sz="2800" dirty="0"/>
              <a:t>is mostly sunny and warm or hot.</a:t>
            </a:r>
          </a:p>
          <a:p>
            <a:pPr marL="365760" lvl="1" indent="-365760">
              <a:spcBef>
                <a:spcPts val="1200"/>
              </a:spcBef>
            </a:pPr>
            <a:r>
              <a:rPr lang="en-US" sz="2800" dirty="0"/>
              <a:t>We can use counting and graphs </a:t>
            </a:r>
            <a:br>
              <a:rPr lang="en-US" sz="2800" dirty="0"/>
            </a:br>
            <a:r>
              <a:rPr lang="en-US" sz="2800" dirty="0"/>
              <a:t>as evidence to support our ideas </a:t>
            </a:r>
            <a:br>
              <a:rPr lang="en-US" sz="2800" dirty="0"/>
            </a:br>
            <a:r>
              <a:rPr lang="en-US" sz="2800" dirty="0"/>
              <a:t>about weather patterns.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228449B-51BF-4433-8C16-B1AA358C7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251621" cy="165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4417736-364B-4ED2-8018-9372BFEFAE8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3657600"/>
            <a:ext cx="2190933" cy="266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0" y="3200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Publicdomainpictures.net </a:t>
            </a:r>
          </a:p>
        </p:txBody>
      </p:sp>
    </p:spTree>
    <p:extLst>
      <p:ext uri="{BB962C8B-B14F-4D97-AF65-F5344CB8AC3E}">
        <p14:creationId xmlns:p14="http://schemas.microsoft.com/office/powerpoint/2010/main" xmlns="" val="144499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9248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924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We’ll look at our weather calendar for </a:t>
            </a:r>
            <a:r>
              <a:rPr lang="en-US" sz="3200" b="1" dirty="0"/>
              <a:t>January</a:t>
            </a:r>
            <a:r>
              <a:rPr lang="en-US" sz="3200" dirty="0"/>
              <a:t> and create a picture graph to help us find weather patterns.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E6B1AE-1D40-45B3-8DD2-41DF9C1F8F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019800" y="2819400"/>
            <a:ext cx="2438400" cy="3500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B42EE2-FC3E-4ED1-960C-9A68761CF0FE}"/>
              </a:ext>
            </a:extLst>
          </p:cNvPr>
          <p:cNvSpPr txBox="1"/>
          <p:nvPr/>
        </p:nvSpPr>
        <p:spPr>
          <a:xfrm>
            <a:off x="7162800" y="6324600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Pixabay.com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69" t="16571" r="38689" b="22976"/>
          <a:stretch/>
        </p:blipFill>
        <p:spPr>
          <a:xfrm>
            <a:off x="3491783" y="3810000"/>
            <a:ext cx="2528017" cy="2323462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B42EE2-FC3E-4ED1-960C-9A68761CF0FE}"/>
              </a:ext>
            </a:extLst>
          </p:cNvPr>
          <p:cNvSpPr txBox="1"/>
          <p:nvPr/>
        </p:nvSpPr>
        <p:spPr>
          <a:xfrm>
            <a:off x="4419600" y="6172200"/>
            <a:ext cx="13853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Cal Poly Pomona</a:t>
            </a:r>
          </a:p>
        </p:txBody>
      </p:sp>
    </p:spTree>
    <p:extLst>
      <p:ext uri="{BB962C8B-B14F-4D97-AF65-F5344CB8AC3E}">
        <p14:creationId xmlns:p14="http://schemas.microsoft.com/office/powerpoint/2010/main" xmlns="" val="261262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Let’s Review!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E6B1AE-1D40-45B3-8DD2-41DF9C1F8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181600" y="1447800"/>
            <a:ext cx="3276600" cy="4872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1B42EE2-FC3E-4ED1-960C-9A68761CF0FE}"/>
              </a:ext>
            </a:extLst>
          </p:cNvPr>
          <p:cNvSpPr txBox="1"/>
          <p:nvPr/>
        </p:nvSpPr>
        <p:spPr>
          <a:xfrm>
            <a:off x="7162800" y="6324600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Pixabay.com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69" t="16571" r="38689" b="22976"/>
          <a:stretch/>
        </p:blipFill>
        <p:spPr>
          <a:xfrm>
            <a:off x="1696526" y="3124200"/>
            <a:ext cx="3256474" cy="2992976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1B42EE2-FC3E-4ED1-960C-9A68761CF0FE}"/>
              </a:ext>
            </a:extLst>
          </p:cNvPr>
          <p:cNvSpPr txBox="1"/>
          <p:nvPr/>
        </p:nvSpPr>
        <p:spPr>
          <a:xfrm>
            <a:off x="3200400" y="6248400"/>
            <a:ext cx="13853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Cal Poly Pomona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295400"/>
            <a:ext cx="8001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 is a pattern?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What is a </a:t>
            </a:r>
            <a:r>
              <a:rPr lang="en-US" sz="3200" b="1" dirty="0">
                <a:latin typeface="Calibri" pitchFamily="34" charset="0"/>
              </a:rPr>
              <a:t>weather</a:t>
            </a:r>
            <a:r>
              <a:rPr lang="en-US" sz="3200" dirty="0">
                <a:latin typeface="Calibri" pitchFamily="34" charset="0"/>
              </a:rPr>
              <a:t>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pattern?</a:t>
            </a:r>
          </a:p>
        </p:txBody>
      </p:sp>
    </p:spTree>
    <p:extLst>
      <p:ext uri="{BB962C8B-B14F-4D97-AF65-F5344CB8AC3E}">
        <p14:creationId xmlns:p14="http://schemas.microsoft.com/office/powerpoint/2010/main" xmlns="" val="185120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9248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Let’s Review!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848600" cy="3962400"/>
          </a:xfrm>
        </p:spPr>
        <p:txBody>
          <a:bodyPr/>
          <a:lstStyle/>
          <a:p>
            <a:pPr marL="0" lvl="1" indent="0">
              <a:spcBef>
                <a:spcPts val="1200"/>
              </a:spcBef>
              <a:buNone/>
            </a:pPr>
            <a:r>
              <a:rPr lang="en-US" sz="3200" dirty="0"/>
              <a:t>Last time, we counted the number of sunny, cloudy, and rainy days on our weather calendar. 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3200" dirty="0"/>
              <a:t>Then we recorded the </a:t>
            </a:r>
            <a:br>
              <a:rPr lang="en-US" sz="3200" dirty="0"/>
            </a:br>
            <a:r>
              <a:rPr lang="en-US" sz="3200" dirty="0"/>
              <a:t>numbers on our </a:t>
            </a:r>
            <a:br>
              <a:rPr lang="en-US" sz="3200" dirty="0"/>
            </a:br>
            <a:r>
              <a:rPr lang="en-US" sz="3200" dirty="0"/>
              <a:t>observations charts.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228449B-51BF-4433-8C16-B1AA358C7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3318421" cy="243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53200" y="5867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Courtesy of Publicdomainpictures.net </a:t>
            </a:r>
          </a:p>
        </p:txBody>
      </p:sp>
    </p:spTree>
    <p:extLst>
      <p:ext uri="{BB962C8B-B14F-4D97-AF65-F5344CB8AC3E}">
        <p14:creationId xmlns:p14="http://schemas.microsoft.com/office/powerpoint/2010/main" xmlns="" val="144499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Let’s Review!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47244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/>
              <a:t>We made picture graphs 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dirty="0"/>
              <a:t>to help us find weather </a:t>
            </a:r>
            <a:br>
              <a:rPr lang="en-US" sz="3200" dirty="0"/>
            </a:br>
            <a:r>
              <a:rPr lang="en-US" sz="3200" dirty="0"/>
              <a:t>patterns in Pomona during </a:t>
            </a:r>
            <a:br>
              <a:rPr lang="en-US" sz="3200" dirty="0"/>
            </a:br>
            <a:r>
              <a:rPr lang="en-US" sz="3200" dirty="0"/>
              <a:t>September.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3200" b="1" dirty="0"/>
              <a:t>Remember: </a:t>
            </a:r>
            <a:r>
              <a:rPr lang="en-US" sz="3200" dirty="0"/>
              <a:t>A </a:t>
            </a:r>
            <a:r>
              <a:rPr lang="en-US" sz="3200" b="1" dirty="0"/>
              <a:t>weather </a:t>
            </a:r>
            <a:br>
              <a:rPr lang="en-US" sz="3200" b="1" dirty="0"/>
            </a:br>
            <a:r>
              <a:rPr lang="en-US" sz="3200" b="1" dirty="0"/>
              <a:t>pattern </a:t>
            </a:r>
            <a:r>
              <a:rPr lang="en-US" sz="3200" dirty="0"/>
              <a:t>is what the </a:t>
            </a:r>
            <a:br>
              <a:rPr lang="en-US" sz="3200" dirty="0"/>
            </a:br>
            <a:r>
              <a:rPr lang="en-US" sz="3200" dirty="0"/>
              <a:t>weather is like most </a:t>
            </a:r>
            <a:br>
              <a:rPr lang="en-US" sz="3200" dirty="0"/>
            </a:br>
            <a:r>
              <a:rPr lang="en-US" sz="3200" dirty="0"/>
              <a:t>of the time!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205C0B0-AADF-41A9-A505-4B07A80EF5C8}"/>
              </a:ext>
            </a:extLst>
          </p:cNvPr>
          <p:cNvGrpSpPr/>
          <p:nvPr/>
        </p:nvGrpSpPr>
        <p:grpSpPr>
          <a:xfrm>
            <a:off x="5334000" y="1066034"/>
            <a:ext cx="3672442" cy="5167440"/>
            <a:chOff x="5486400" y="1828800"/>
            <a:chExt cx="3086806" cy="4343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71903CAF-715B-4636-8E5D-6AFFF2DF5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6400" y="1828800"/>
              <a:ext cx="3086806" cy="43434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1BACDB97-EE15-451E-97AF-0D570EFA7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3600" y="5638800"/>
              <a:ext cx="152400" cy="14270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2A72194-18D6-4A29-B4B6-B1D6704CE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5457998"/>
              <a:ext cx="152400" cy="1427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E55D59E9-0955-403C-A08C-C38BB3D9A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5272347"/>
              <a:ext cx="152400" cy="14270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F6CF271-772B-41F6-A507-A4FA4297E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5086696"/>
              <a:ext cx="152400" cy="14270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50E81A4F-FD90-4103-A55B-DAB711290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4901045"/>
              <a:ext cx="152400" cy="14270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15D9D85C-23B7-43AE-9846-AD1BF91F8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4692101"/>
              <a:ext cx="152400" cy="14270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1BC9241-7B62-4B56-925A-96C7691B3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4497574"/>
              <a:ext cx="152400" cy="14270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B54D3DB9-6CBD-495B-B99F-D7BA24424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4323224"/>
              <a:ext cx="152400" cy="14270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1E963FB-55BA-4376-8229-90F8450AF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4114280"/>
              <a:ext cx="152400" cy="14270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B7CC4ABF-0996-431C-88F0-3F9E73829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3907914"/>
              <a:ext cx="152400" cy="14270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14EC38D-2499-442A-9E76-AF468DAB6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3733535"/>
              <a:ext cx="152400" cy="14270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69DFF8E-3C73-4835-83CE-864C6B29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3539037"/>
              <a:ext cx="152400" cy="14270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CAE67D1C-54AF-4787-9EA0-C7FB4FE01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1503" y="3337570"/>
              <a:ext cx="152400" cy="14270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3BAFF130-B41D-410C-A96F-4D555CFE3D3B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5581"/>
            <a:stretch/>
          </p:blipFill>
          <p:spPr bwMode="auto">
            <a:xfrm>
              <a:off x="6496050" y="5663256"/>
              <a:ext cx="190500" cy="1524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0642FE3C-02AC-450A-AA0E-C404D3B8DA8D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5581"/>
            <a:stretch/>
          </p:blipFill>
          <p:spPr bwMode="auto">
            <a:xfrm>
              <a:off x="6496050" y="5457998"/>
              <a:ext cx="190500" cy="1524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C4CABBDC-631F-46CD-A3F6-95759A0C5079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12327" y="5648068"/>
              <a:ext cx="190501" cy="16758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48F13624-10D4-4488-A620-040116E723EF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12327" y="5457998"/>
              <a:ext cx="190501" cy="16758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BFE81770-3826-47CB-A38E-D3079AA34EB6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12327" y="5259904"/>
              <a:ext cx="190501" cy="16758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E553B6DD-A478-4060-BEBB-074C70EC1243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02877" y="5663256"/>
              <a:ext cx="152400" cy="13546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DC7E81AF-6972-40D0-AEA9-92C70B07DAE2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02877" y="5461615"/>
              <a:ext cx="152400" cy="135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62398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What Should We Count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924800" cy="50292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/>
              <a:t>What did we do every day in September to </a:t>
            </a:r>
            <a:br>
              <a:rPr lang="en-US" sz="3200" dirty="0"/>
            </a:br>
            <a:r>
              <a:rPr lang="en-US" sz="3200" dirty="0"/>
              <a:t>see how hot or cold it was outside?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46123">
            <a:off x="3175206" y="2723471"/>
            <a:ext cx="1948171" cy="36431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1B9D76-77A8-45AD-BF11-AD3786DC7EC1}"/>
              </a:ext>
            </a:extLst>
          </p:cNvPr>
          <p:cNvSpPr txBox="1"/>
          <p:nvPr/>
        </p:nvSpPr>
        <p:spPr>
          <a:xfrm>
            <a:off x="4495800" y="6324600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248417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>
            <a:noAutofit/>
          </a:bodyPr>
          <a:lstStyle/>
          <a:p>
            <a:pPr lvl="0"/>
            <a:r>
              <a:rPr lang="en-US" sz="4400" dirty="0"/>
              <a:t/>
            </a:r>
            <a:br>
              <a:rPr lang="en-US" sz="4400" dirty="0"/>
            </a:br>
            <a:r>
              <a:rPr lang="en-US" dirty="0"/>
              <a:t>Today’s Focus Question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8768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/>
              <a:t>What do bar graphs show us about </a:t>
            </a:r>
            <a:r>
              <a:rPr lang="en-US" sz="3200" dirty="0">
                <a:solidFill>
                  <a:srgbClr val="C00000"/>
                </a:solidFill>
              </a:rPr>
              <a:t>temperature</a:t>
            </a:r>
            <a:r>
              <a:rPr lang="en-US" sz="3200" dirty="0"/>
              <a:t> patterns in September?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46123">
            <a:off x="3099004" y="2815031"/>
            <a:ext cx="1948171" cy="36431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1B9D76-77A8-45AD-BF11-AD3786DC7EC1}"/>
              </a:ext>
            </a:extLst>
          </p:cNvPr>
          <p:cNvSpPr txBox="1"/>
          <p:nvPr/>
        </p:nvSpPr>
        <p:spPr>
          <a:xfrm>
            <a:off x="4520182" y="6410836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2484178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5800"/>
            <a:ext cx="6975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>Let’s Make Bar Graphs!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676400"/>
            <a:ext cx="46482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A</a:t>
            </a:r>
            <a:r>
              <a:rPr lang="en-US" sz="3200" b="1" dirty="0">
                <a:latin typeface="Calibri" pitchFamily="34" charset="0"/>
              </a:rPr>
              <a:t> bar graph </a:t>
            </a:r>
            <a:r>
              <a:rPr lang="en-US" sz="3200" dirty="0">
                <a:latin typeface="Calibri" pitchFamily="34" charset="0"/>
              </a:rPr>
              <a:t>is the same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as a picture graph.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latin typeface="Calibri" pitchFamily="34" charset="0"/>
              </a:rPr>
              <a:t>Bar graphs will help us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see </a:t>
            </a:r>
            <a:r>
              <a:rPr lang="en-US" sz="3200" b="1" dirty="0">
                <a:latin typeface="Calibri" pitchFamily="34" charset="0"/>
              </a:rPr>
              <a:t>temperature patterns </a:t>
            </a:r>
            <a:r>
              <a:rPr lang="en-US" sz="3200" dirty="0">
                <a:latin typeface="Calibri" pitchFamily="34" charset="0"/>
              </a:rPr>
              <a:t/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in Pomona during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September.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70D022-1AD4-4F7C-B3D0-BEF0BD12A1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533400"/>
            <a:ext cx="2997929" cy="61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372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Why Make Bar Graphs?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20000" cy="44958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/>
              <a:t>Why would making a </a:t>
            </a:r>
            <a:br>
              <a:rPr lang="en-US" sz="3200" dirty="0"/>
            </a:br>
            <a:r>
              <a:rPr lang="en-US" sz="3200" dirty="0"/>
              <a:t>bar graph help us </a:t>
            </a:r>
            <a:br>
              <a:rPr lang="en-US" sz="3200" dirty="0"/>
            </a:br>
            <a:r>
              <a:rPr lang="en-US" sz="3200" dirty="0"/>
              <a:t>understand our </a:t>
            </a:r>
            <a:br>
              <a:rPr lang="en-US" sz="3200" dirty="0"/>
            </a:br>
            <a:r>
              <a:rPr lang="en-US" sz="3200" dirty="0"/>
              <a:t>temperatures in </a:t>
            </a:r>
            <a:br>
              <a:rPr lang="en-US" sz="3200" dirty="0"/>
            </a:br>
            <a:r>
              <a:rPr lang="en-US" sz="3200" dirty="0"/>
              <a:t>September?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5B5A7B-5330-4269-A2F8-3C28CD49FEEB}"/>
              </a:ext>
            </a:extLst>
          </p:cNvPr>
          <p:cNvGrpSpPr/>
          <p:nvPr/>
        </p:nvGrpSpPr>
        <p:grpSpPr>
          <a:xfrm>
            <a:off x="5715000" y="533400"/>
            <a:ext cx="2997929" cy="6181644"/>
            <a:chOff x="5715000" y="533400"/>
            <a:chExt cx="2997929" cy="61816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67B707E-ECD5-4789-88B1-30144FE54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5000" y="533400"/>
              <a:ext cx="2997929" cy="6181644"/>
            </a:xfrm>
            <a:prstGeom prst="rect">
              <a:avLst/>
            </a:prstGeom>
          </p:spPr>
        </p:pic>
        <p:pic>
          <p:nvPicPr>
            <p:cNvPr id="8" name="Picture 2" descr="RES">
              <a:extLst>
                <a:ext uri="{FF2B5EF4-FFF2-40B4-BE49-F238E27FC236}">
                  <a16:creationId xmlns:a16="http://schemas.microsoft.com/office/drawing/2014/main" xmlns="" id="{99B7B620-9625-4E7B-9C85-3AFCDACF0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907405"/>
              <a:ext cx="76200" cy="264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 descr="RES">
              <a:extLst>
                <a:ext uri="{FF2B5EF4-FFF2-40B4-BE49-F238E27FC236}">
                  <a16:creationId xmlns:a16="http://schemas.microsoft.com/office/drawing/2014/main" xmlns="" id="{F3FBDB24-E747-4A75-BA43-2DBDBC044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7757" y="3455170"/>
              <a:ext cx="94298" cy="264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RES">
              <a:extLst>
                <a:ext uri="{FF2B5EF4-FFF2-40B4-BE49-F238E27FC236}">
                  <a16:creationId xmlns:a16="http://schemas.microsoft.com/office/drawing/2014/main" xmlns="" id="{89C043BF-FEC2-4C0B-AC01-764AC25828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1260" y="5904262"/>
              <a:ext cx="97816" cy="264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RES">
              <a:extLst>
                <a:ext uri="{FF2B5EF4-FFF2-40B4-BE49-F238E27FC236}">
                  <a16:creationId xmlns:a16="http://schemas.microsoft.com/office/drawing/2014/main" xmlns="" id="{87EB184B-E4C4-4105-A0D3-877E26A6C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639467"/>
              <a:ext cx="76200" cy="264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 descr="RES">
              <a:extLst>
                <a:ext uri="{FF2B5EF4-FFF2-40B4-BE49-F238E27FC236}">
                  <a16:creationId xmlns:a16="http://schemas.microsoft.com/office/drawing/2014/main" xmlns="" id="{98AD1ABA-34B3-409B-A6A0-CF428986E1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364561"/>
              <a:ext cx="76200" cy="264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RES">
              <a:extLst>
                <a:ext uri="{FF2B5EF4-FFF2-40B4-BE49-F238E27FC236}">
                  <a16:creationId xmlns:a16="http://schemas.microsoft.com/office/drawing/2014/main" xmlns="" id="{27873814-7355-42EC-B02C-ECA63AF1AD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089655"/>
              <a:ext cx="76200" cy="264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RES">
              <a:extLst>
                <a:ext uri="{FF2B5EF4-FFF2-40B4-BE49-F238E27FC236}">
                  <a16:creationId xmlns:a16="http://schemas.microsoft.com/office/drawing/2014/main" xmlns="" id="{0B7C7B62-DC9E-4AE2-B82C-DD63EFBDFD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4831828"/>
              <a:ext cx="76200" cy="264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 descr="RES">
              <a:extLst>
                <a:ext uri="{FF2B5EF4-FFF2-40B4-BE49-F238E27FC236}">
                  <a16:creationId xmlns:a16="http://schemas.microsoft.com/office/drawing/2014/main" xmlns="" id="{AA060D42-1D77-4E5D-A653-18DCB7EDD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4556922"/>
              <a:ext cx="76200" cy="264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RES">
              <a:extLst>
                <a:ext uri="{FF2B5EF4-FFF2-40B4-BE49-F238E27FC236}">
                  <a16:creationId xmlns:a16="http://schemas.microsoft.com/office/drawing/2014/main" xmlns="" id="{B5B55BC8-92D5-4EAF-90CC-3A08CE6AC5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4282016"/>
              <a:ext cx="76200" cy="264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 descr="RES">
              <a:extLst>
                <a:ext uri="{FF2B5EF4-FFF2-40B4-BE49-F238E27FC236}">
                  <a16:creationId xmlns:a16="http://schemas.microsoft.com/office/drawing/2014/main" xmlns="" id="{A75306D2-4DC8-4FD3-8181-A62C726213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4007110"/>
              <a:ext cx="76200" cy="264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 descr="RES">
              <a:extLst>
                <a:ext uri="{FF2B5EF4-FFF2-40B4-BE49-F238E27FC236}">
                  <a16:creationId xmlns:a16="http://schemas.microsoft.com/office/drawing/2014/main" xmlns="" id="{B8AAA571-3508-453B-921A-1A41009361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745799"/>
              <a:ext cx="76200" cy="264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 descr="RES">
              <a:extLst>
                <a:ext uri="{FF2B5EF4-FFF2-40B4-BE49-F238E27FC236}">
                  <a16:creationId xmlns:a16="http://schemas.microsoft.com/office/drawing/2014/main" xmlns="" id="{84447FD1-4824-4933-BA02-04535BA62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7757" y="3180264"/>
              <a:ext cx="94298" cy="264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 descr="RES">
              <a:extLst>
                <a:ext uri="{FF2B5EF4-FFF2-40B4-BE49-F238E27FC236}">
                  <a16:creationId xmlns:a16="http://schemas.microsoft.com/office/drawing/2014/main" xmlns="" id="{32B7460C-8245-4EFF-A144-6F3597A62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7757" y="2910413"/>
              <a:ext cx="94298" cy="264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 descr="RES">
              <a:extLst>
                <a:ext uri="{FF2B5EF4-FFF2-40B4-BE49-F238E27FC236}">
                  <a16:creationId xmlns:a16="http://schemas.microsoft.com/office/drawing/2014/main" xmlns="" id="{9ED15121-2144-4B9F-9BAD-7A1170D8E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7757" y="2647360"/>
              <a:ext cx="94298" cy="264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" descr="RES">
              <a:extLst>
                <a:ext uri="{FF2B5EF4-FFF2-40B4-BE49-F238E27FC236}">
                  <a16:creationId xmlns:a16="http://schemas.microsoft.com/office/drawing/2014/main" xmlns="" id="{04671968-3971-4B4F-8064-A8363D17E5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7757" y="2372454"/>
              <a:ext cx="94298" cy="264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" descr="RES">
              <a:extLst>
                <a:ext uri="{FF2B5EF4-FFF2-40B4-BE49-F238E27FC236}">
                  <a16:creationId xmlns:a16="http://schemas.microsoft.com/office/drawing/2014/main" xmlns="" id="{6D9349DD-F95D-4271-9275-02BEA8EFC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7757" y="2108425"/>
              <a:ext cx="94298" cy="264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 descr="RES">
              <a:extLst>
                <a:ext uri="{FF2B5EF4-FFF2-40B4-BE49-F238E27FC236}">
                  <a16:creationId xmlns:a16="http://schemas.microsoft.com/office/drawing/2014/main" xmlns="" id="{E1BA3A36-EFFD-4EFA-93CF-1CFF7B1AD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7757" y="1825658"/>
              <a:ext cx="94298" cy="264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 descr="RES">
              <a:extLst>
                <a:ext uri="{FF2B5EF4-FFF2-40B4-BE49-F238E27FC236}">
                  <a16:creationId xmlns:a16="http://schemas.microsoft.com/office/drawing/2014/main" xmlns="" id="{C48EBE5C-AEFA-4677-9E4F-F62972BF70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7757" y="1561246"/>
              <a:ext cx="94298" cy="264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" descr="RES">
              <a:extLst>
                <a:ext uri="{FF2B5EF4-FFF2-40B4-BE49-F238E27FC236}">
                  <a16:creationId xmlns:a16="http://schemas.microsoft.com/office/drawing/2014/main" xmlns="" id="{B4DCD7C4-E0EF-4129-896F-F4D917FA86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7757" y="1296834"/>
              <a:ext cx="94298" cy="264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" descr="RES">
              <a:extLst>
                <a:ext uri="{FF2B5EF4-FFF2-40B4-BE49-F238E27FC236}">
                  <a16:creationId xmlns:a16="http://schemas.microsoft.com/office/drawing/2014/main" xmlns="" id="{F941A838-3A54-4FDE-8B4E-8801A5E89F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7757" y="1005858"/>
              <a:ext cx="94298" cy="264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562398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96200" cy="11430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/>
              <a:t>Look at your bar graph. Do you see any patterns in the temperatures for September?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2819400"/>
            <a:ext cx="1309704" cy="2657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3200400"/>
            <a:ext cx="1361410" cy="22497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95400" y="57912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HOT?</a:t>
            </a:r>
            <a:r>
              <a:rPr lang="en-US" sz="4000" b="1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0" y="57912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COLD?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2895600"/>
            <a:ext cx="1799699" cy="33655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ED74B10-AB41-44E9-9D57-43799ACE2BAC}"/>
              </a:ext>
            </a:extLst>
          </p:cNvPr>
          <p:cNvSpPr txBox="1"/>
          <p:nvPr/>
        </p:nvSpPr>
        <p:spPr>
          <a:xfrm>
            <a:off x="6096000" y="5410200"/>
            <a:ext cx="1726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Courtesy of Adobe.Stock.com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14B859E-A5D6-4947-8970-6EB143A48BFD}"/>
              </a:ext>
            </a:extLst>
          </p:cNvPr>
          <p:cNvSpPr txBox="1"/>
          <p:nvPr/>
        </p:nvSpPr>
        <p:spPr>
          <a:xfrm>
            <a:off x="1066800" y="5410200"/>
            <a:ext cx="1721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Courtesy of Adobe.Stock.com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2E6BD26-2EC1-4789-A358-E782C26F0AD7}"/>
              </a:ext>
            </a:extLst>
          </p:cNvPr>
          <p:cNvSpPr txBox="1"/>
          <p:nvPr/>
        </p:nvSpPr>
        <p:spPr>
          <a:xfrm>
            <a:off x="4114800" y="6248400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Courtesy of BSCS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What Patterns Do You See?</a:t>
            </a:r>
          </a:p>
        </p:txBody>
      </p:sp>
    </p:spTree>
    <p:extLst>
      <p:ext uri="{BB962C8B-B14F-4D97-AF65-F5344CB8AC3E}">
        <p14:creationId xmlns:p14="http://schemas.microsoft.com/office/powerpoint/2010/main" xmlns="" val="767758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13351</TotalTime>
  <Words>315</Words>
  <Application>Microsoft Office PowerPoint</Application>
  <PresentationFormat>On-screen Show (4:3)</PresentationFormat>
  <Paragraphs>73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Weather and seasons Lesson 1c</vt:lpstr>
      <vt:lpstr>Let’s Review!</vt:lpstr>
      <vt:lpstr>Let’s Review!</vt:lpstr>
      <vt:lpstr>Let’s Review!</vt:lpstr>
      <vt:lpstr>What Should We Count Next?</vt:lpstr>
      <vt:lpstr> Today’s Focus Question </vt:lpstr>
      <vt:lpstr>Slide 7</vt:lpstr>
      <vt:lpstr>Why Make Bar Graphs?</vt:lpstr>
      <vt:lpstr>What Patterns Do You See?</vt:lpstr>
      <vt:lpstr> Let’s Summarize! </vt:lpstr>
      <vt:lpstr> Let’s Summarize! </vt:lpstr>
      <vt:lpstr>Let’s Summarize!</vt:lpstr>
      <vt:lpstr>Let’s Summarize!</vt:lpstr>
      <vt:lpstr>Let’s Summarize!</vt:lpstr>
      <vt:lpstr>Next Time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159</cp:revision>
  <dcterms:created xsi:type="dcterms:W3CDTF">2014-06-10T18:20:14Z</dcterms:created>
  <dcterms:modified xsi:type="dcterms:W3CDTF">2019-12-18T18:56:06Z</dcterms:modified>
</cp:coreProperties>
</file>