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0" r:id="rId2"/>
    <p:sldId id="400" r:id="rId3"/>
    <p:sldId id="391" r:id="rId4"/>
    <p:sldId id="392" r:id="rId5"/>
    <p:sldId id="383" r:id="rId6"/>
    <p:sldId id="393" r:id="rId7"/>
    <p:sldId id="394" r:id="rId8"/>
    <p:sldId id="380" r:id="rId9"/>
    <p:sldId id="386" r:id="rId10"/>
    <p:sldId id="396" r:id="rId11"/>
    <p:sldId id="397" r:id="rId12"/>
    <p:sldId id="398" r:id="rId13"/>
    <p:sldId id="399" r:id="rId14"/>
    <p:sldId id="343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tem Administrator" initials="SA" lastIdx="3" clrIdx="0"/>
  <p:cmAuthor id="1" name="Audrey Mohan" initials="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4" autoAdjust="0"/>
    <p:restoredTop sz="9557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Change this chart to reflect the actual temperature and weather patterns your class observed.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83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this chart to reflect the actual temperature and weather patterns your class observed.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74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2a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Was Our Weather Mostly Like in January?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1600" y="1447800"/>
            <a:ext cx="3276600" cy="487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696526" y="3124200"/>
            <a:ext cx="3256474" cy="2992976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200400" y="62484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b="1" dirty="0">
                <a:latin typeface="Calibri" pitchFamily="34" charset="0"/>
              </a:rPr>
              <a:t>Our focus question: 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What was our weather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mostly like in January?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Let’s Draw Weather Patterns!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BC04E12-AE2E-4945-A359-5639DB2DC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124200"/>
            <a:ext cx="5943600" cy="32242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F08106-203E-4405-A905-7D35158B3515}"/>
              </a:ext>
            </a:extLst>
          </p:cNvPr>
          <p:cNvSpPr txBox="1"/>
          <p:nvPr/>
        </p:nvSpPr>
        <p:spPr>
          <a:xfrm>
            <a:off x="5867400" y="6400800"/>
            <a:ext cx="1681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Getdrawings.com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kind of picture would you draw to show the weather patterns in Pomona during the month of January?</a:t>
            </a:r>
          </a:p>
        </p:txBody>
      </p:sp>
    </p:spTree>
    <p:extLst>
      <p:ext uri="{BB962C8B-B14F-4D97-AF65-F5344CB8AC3E}">
        <p14:creationId xmlns:p14="http://schemas.microsoft.com/office/powerpoint/2010/main" xmlns="" val="41590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Share Our Pictures!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362200"/>
            <a:ext cx="5216471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AD255A-BE2E-4493-AD84-7ED363A156DB}"/>
              </a:ext>
            </a:extLst>
          </p:cNvPr>
          <p:cNvSpPr txBox="1"/>
          <p:nvPr/>
        </p:nvSpPr>
        <p:spPr>
          <a:xfrm>
            <a:off x="5410200" y="6172200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924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2900" dirty="0">
                <a:latin typeface="Calibri" pitchFamily="34" charset="0"/>
              </a:rPr>
              <a:t>Tell us about </a:t>
            </a:r>
            <a:r>
              <a:rPr lang="en-US" sz="2900" b="1" dirty="0">
                <a:latin typeface="Calibri" pitchFamily="34" charset="0"/>
              </a:rPr>
              <a:t>one weather pattern</a:t>
            </a:r>
            <a:r>
              <a:rPr lang="en-US" sz="2900" dirty="0">
                <a:latin typeface="Calibri" pitchFamily="34" charset="0"/>
              </a:rPr>
              <a:t> in your drawing.</a:t>
            </a:r>
          </a:p>
        </p:txBody>
      </p:sp>
    </p:spTree>
    <p:extLst>
      <p:ext uri="{BB962C8B-B14F-4D97-AF65-F5344CB8AC3E}">
        <p14:creationId xmlns:p14="http://schemas.microsoft.com/office/powerpoint/2010/main" xmlns="" val="7122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1981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Today we counted the </a:t>
            </a:r>
            <a:br>
              <a:rPr lang="en-US" sz="3200" dirty="0"/>
            </a:br>
            <a:r>
              <a:rPr lang="en-US" sz="3200" dirty="0"/>
              <a:t>sunny, cloudy, and rainy </a:t>
            </a:r>
            <a:br>
              <a:rPr lang="en-US" sz="3200" dirty="0"/>
            </a:br>
            <a:r>
              <a:rPr lang="en-US" sz="3200" dirty="0"/>
              <a:t>days on our weather </a:t>
            </a:r>
            <a:br>
              <a:rPr lang="en-US" sz="3200" dirty="0"/>
            </a:br>
            <a:r>
              <a:rPr lang="en-US" sz="3200" dirty="0"/>
              <a:t>calendar.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8449B-51BF-4433-8C16-B1AA358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37421" cy="19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0800" y="34290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4343401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latin typeface="Calibri" pitchFamily="34" charset="0"/>
              </a:rPr>
              <a:t>Then we made picture graphs to help us see weather patterns.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976842-D333-4B36-9812-3F8969F18526}"/>
              </a:ext>
            </a:extLst>
          </p:cNvPr>
          <p:cNvGrpSpPr/>
          <p:nvPr/>
        </p:nvGrpSpPr>
        <p:grpSpPr>
          <a:xfrm>
            <a:off x="1301904" y="3429000"/>
            <a:ext cx="2508097" cy="3352800"/>
            <a:chOff x="2752003" y="1358166"/>
            <a:chExt cx="3886200" cy="51950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7522FCD-6E5E-47B3-97B8-9633070FB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1676400"/>
              <a:ext cx="3751406" cy="4876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51FE455-97B8-411F-A404-C820A7269E80}"/>
                </a:ext>
              </a:extLst>
            </p:cNvPr>
            <p:cNvSpPr txBox="1"/>
            <p:nvPr/>
          </p:nvSpPr>
          <p:spPr>
            <a:xfrm>
              <a:off x="2752003" y="1358166"/>
              <a:ext cx="3886200" cy="34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Pomona Weather Patterns for January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Summarize!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3200" dirty="0"/>
              <a:t>What weather pattern did we find for January? </a:t>
            </a:r>
          </a:p>
          <a:p>
            <a:pPr>
              <a:spcBef>
                <a:spcPts val="180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3200" b="1" dirty="0"/>
              <a:t>Sentence starter:  </a:t>
            </a:r>
          </a:p>
          <a:p>
            <a:pPr marL="731520" indent="0">
              <a:spcBef>
                <a:spcPts val="60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3200" i="1" dirty="0"/>
              <a:t>In January, the weather pattern in Pomona was mostly ___________.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3200" b="1" dirty="0"/>
              <a:t>Remember: </a:t>
            </a:r>
            <a:r>
              <a:rPr lang="en-US" sz="3200" dirty="0"/>
              <a:t>Weather patterns are what the weather is like most of the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162279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weather patterns change from one month to the next?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That’s what we’ll explore next time!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41610" y="3163888"/>
            <a:ext cx="2590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radley Hand ITC" panose="03070402050302030203" pitchFamily="66" charset="0"/>
              </a:rPr>
              <a:t>January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185053"/>
            <a:ext cx="2590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radley Hand ITC" panose="03070402050302030203" pitchFamily="66" charset="0"/>
              </a:rPr>
              <a:t>September</a:t>
            </a: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67200" y="39624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E4291F3-63E4-4DA9-8C51-98C24C138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5074123"/>
              </p:ext>
            </p:extLst>
          </p:nvPr>
        </p:nvGraphicFramePr>
        <p:xfrm>
          <a:off x="1600200" y="3124200"/>
          <a:ext cx="1802190" cy="3626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5786">
                  <a:extLst>
                    <a:ext uri="{9D8B030D-6E8A-4147-A177-3AD203B41FA5}">
                      <a16:colId xmlns:a16="http://schemas.microsoft.com/office/drawing/2014/main" xmlns="" val="625150319"/>
                    </a:ext>
                  </a:extLst>
                </a:gridCol>
                <a:gridCol w="996404">
                  <a:extLst>
                    <a:ext uri="{9D8B030D-6E8A-4147-A177-3AD203B41FA5}">
                      <a16:colId xmlns:a16="http://schemas.microsoft.com/office/drawing/2014/main" xmlns="" val="2159103657"/>
                    </a:ext>
                  </a:extLst>
                </a:gridCol>
              </a:tblGrid>
              <a:tr h="289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Month 1: _____________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03024864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Sunny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2291294448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Cloudy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2828266944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Rainy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1658302339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Windy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455008831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Hot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42097764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F1252D-1E97-494F-8A63-BF965AC9019A}"/>
              </a:ext>
            </a:extLst>
          </p:cNvPr>
          <p:cNvGrpSpPr/>
          <p:nvPr/>
        </p:nvGrpSpPr>
        <p:grpSpPr>
          <a:xfrm>
            <a:off x="1828800" y="3593287"/>
            <a:ext cx="426288" cy="3059689"/>
            <a:chOff x="3631246" y="2140822"/>
            <a:chExt cx="628651" cy="4512153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2CFF6E85-B56D-415C-8731-554450F78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4139883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xmlns="" id="{F574ADE5-292E-41D5-B21F-DC74D0944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2140822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xmlns="" id="{86900AFF-D86F-4ADE-A9A9-91279C7DB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246" y="3137019"/>
              <a:ext cx="56197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28C58E26-42FC-4C4B-8256-7A51183A6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5067618"/>
              <a:ext cx="6000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RES.C2.W.L0HO.013">
              <a:extLst>
                <a:ext uri="{FF2B5EF4-FFF2-40B4-BE49-F238E27FC236}">
                  <a16:creationId xmlns:a16="http://schemas.microsoft.com/office/drawing/2014/main" xmlns="" id="{59B5B132-FA50-475E-A47A-F81280D2E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233" y="6129100"/>
              <a:ext cx="1524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E9A401E0-E088-426C-ABFC-B16C5F62D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472584"/>
              </p:ext>
            </p:extLst>
          </p:nvPr>
        </p:nvGraphicFramePr>
        <p:xfrm>
          <a:off x="5741610" y="3124200"/>
          <a:ext cx="1802190" cy="3626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5786">
                  <a:extLst>
                    <a:ext uri="{9D8B030D-6E8A-4147-A177-3AD203B41FA5}">
                      <a16:colId xmlns:a16="http://schemas.microsoft.com/office/drawing/2014/main" xmlns="" val="625150319"/>
                    </a:ext>
                  </a:extLst>
                </a:gridCol>
                <a:gridCol w="996404">
                  <a:extLst>
                    <a:ext uri="{9D8B030D-6E8A-4147-A177-3AD203B41FA5}">
                      <a16:colId xmlns:a16="http://schemas.microsoft.com/office/drawing/2014/main" xmlns="" val="2159103657"/>
                    </a:ext>
                  </a:extLst>
                </a:gridCol>
              </a:tblGrid>
              <a:tr h="289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Month 2: _____________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03024864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Sunny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2291294448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Cloudy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2828266944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Rainy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1658302339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Windy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455008831"/>
                  </a:ext>
                </a:extLst>
              </a:tr>
              <a:tr h="667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Hot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_____ days</a:t>
                      </a:r>
                      <a:endParaRPr lang="en-US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4" marR="51934" marT="0" marB="0"/>
                </a:tc>
                <a:extLst>
                  <a:ext uri="{0D108BD9-81ED-4DB2-BD59-A6C34878D82A}">
                    <a16:rowId xmlns:a16="http://schemas.microsoft.com/office/drawing/2014/main" xmlns="" val="3420977648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00E533-63C4-4775-9A4B-6450B3A0BF08}"/>
              </a:ext>
            </a:extLst>
          </p:cNvPr>
          <p:cNvGrpSpPr/>
          <p:nvPr/>
        </p:nvGrpSpPr>
        <p:grpSpPr>
          <a:xfrm>
            <a:off x="5970210" y="3593287"/>
            <a:ext cx="426288" cy="3059689"/>
            <a:chOff x="3631246" y="2140822"/>
            <a:chExt cx="628651" cy="4512153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xmlns="" id="{674841BC-C76C-406A-94F4-1AAD4BF2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4139883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xmlns="" id="{72EDE2EC-C26D-400C-8002-F2471061E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2140822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xmlns="" id="{6A9806F4-F372-4210-A286-A7442FAB1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246" y="3137019"/>
              <a:ext cx="56197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1F41D2BC-A25A-4D33-82C3-D2E52A850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5067618"/>
              <a:ext cx="6000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RES.C2.W.L0HO.013">
              <a:extLst>
                <a:ext uri="{FF2B5EF4-FFF2-40B4-BE49-F238E27FC236}">
                  <a16:creationId xmlns:a16="http://schemas.microsoft.com/office/drawing/2014/main" xmlns="" id="{A77B8359-AFEC-486B-B981-94261565E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233" y="6129100"/>
              <a:ext cx="1524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Big Questions for This Unit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2570674" y="2590800"/>
            <a:ext cx="3505200" cy="342900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733800" y="60960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Is weather the same everywhere all of the time? How do you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5D89766-B26A-4D5C-92A7-24D69CB676CD}"/>
              </a:ext>
            </a:extLst>
          </p:cNvPr>
          <p:cNvGrpSpPr/>
          <p:nvPr/>
        </p:nvGrpSpPr>
        <p:grpSpPr>
          <a:xfrm>
            <a:off x="5029200" y="857661"/>
            <a:ext cx="3925006" cy="5522819"/>
            <a:chOff x="5486400" y="1828800"/>
            <a:chExt cx="3086806" cy="4343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53744DA-0E8A-4816-913B-575CCDC7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828800"/>
              <a:ext cx="3086806" cy="4343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C3DDD61-BC6F-422A-86C0-29319EC1C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5638800"/>
              <a:ext cx="152400" cy="1427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8F60A0-5CC2-4F69-AEF3-10CF2A0D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457998"/>
              <a:ext cx="152400" cy="1427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180FDC2-9CD4-4E63-8A73-12A52B92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272347"/>
              <a:ext cx="152400" cy="142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809954B-9B63-43BA-8355-040E4DCC9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086696"/>
              <a:ext cx="152400" cy="1427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171DBCB-6BED-4726-A092-34826B7B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901045"/>
              <a:ext cx="152400" cy="1427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023B8E9-42B0-4D4B-ADDB-768C17C31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692101"/>
              <a:ext cx="152400" cy="1427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FFA3FF6-6E65-421F-8770-AE3B7699D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497574"/>
              <a:ext cx="152400" cy="1427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75C692A-95F6-49AC-AD6B-3DAEED48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323224"/>
              <a:ext cx="152400" cy="1427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5D61E6E-EA31-45EB-9E37-CCF4A88C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114280"/>
              <a:ext cx="152400" cy="1427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D786E45-8753-4802-9B47-17D9B1A76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907914"/>
              <a:ext cx="152400" cy="1427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9DAD850-2F17-4BEA-A3B1-421ED9075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733535"/>
              <a:ext cx="152400" cy="1427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E365ABD-9B0D-459D-83B6-2419F5DA0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539037"/>
              <a:ext cx="152400" cy="1427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F7F65E-BB3B-48C9-ABC3-53CF5CC4E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337570"/>
              <a:ext cx="152400" cy="1427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D1F397A-390E-44BF-9A3B-43921D346ED1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663256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AE77F54-7C20-4CFA-A8F5-78A44F71A87C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457998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7E50C3A-74A6-4BA9-8F57-CF8C043A5F3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648068"/>
              <a:ext cx="190501" cy="1675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9CF2EF7-FF8E-4BA7-AF23-6F96F6AD84C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457998"/>
              <a:ext cx="190501" cy="1675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12E045A-A88C-4DC4-9E24-3736C693E53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259904"/>
              <a:ext cx="190501" cy="1675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DB53A10-8D60-484D-BD33-A6BAD0394B3D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663256"/>
              <a:ext cx="152400" cy="1354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75B267B-DFA2-447A-9CD1-E5273ACE9D55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461615"/>
              <a:ext cx="152400" cy="13546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7244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We made picture graphs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>to help us find weather </a:t>
            </a:r>
            <a:br>
              <a:rPr lang="en-US" sz="3200" dirty="0"/>
            </a:br>
            <a:r>
              <a:rPr lang="en-US" sz="3200" dirty="0"/>
              <a:t>patterns in Pomona                                              during September.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200" dirty="0"/>
              <a:t>What did we learn from </a:t>
            </a:r>
            <a:br>
              <a:rPr lang="en-US" sz="3200" dirty="0"/>
            </a:br>
            <a:r>
              <a:rPr lang="en-US" sz="3200" dirty="0"/>
              <a:t>our graphs about the</a:t>
            </a:r>
            <a:br>
              <a:rPr lang="en-US" sz="3200" dirty="0"/>
            </a:br>
            <a:r>
              <a:rPr lang="en-US" sz="3200" dirty="0"/>
              <a:t>weather in September?</a:t>
            </a:r>
          </a:p>
        </p:txBody>
      </p:sp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1600" y="1447800"/>
            <a:ext cx="3276600" cy="487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696526" y="3124200"/>
            <a:ext cx="3256474" cy="2992976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200400" y="62484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What was our weather mostly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like in January?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What do you think our weather was mostly like in January?</a:t>
            </a:r>
          </a:p>
          <a:p>
            <a:pPr marL="731520" lvl="1" indent="-365760">
              <a:spcBef>
                <a:spcPts val="2400"/>
              </a:spcBef>
            </a:pPr>
            <a:r>
              <a:rPr lang="en-US" sz="3200" dirty="0"/>
              <a:t>Think about this question. Then Share your ideas with an elbow partner.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b="1" dirty="0"/>
              <a:t>Use this sentence starter:</a:t>
            </a:r>
          </a:p>
          <a:p>
            <a:pPr marL="1097280" lvl="1" indent="0">
              <a:spcBef>
                <a:spcPts val="1200"/>
              </a:spcBef>
              <a:buNone/>
            </a:pPr>
            <a:r>
              <a:rPr lang="en-US" sz="3200" i="1" dirty="0"/>
              <a:t>I think the weather in January </a:t>
            </a:r>
            <a:br>
              <a:rPr lang="en-US" sz="3200" i="1" dirty="0"/>
            </a:br>
            <a:r>
              <a:rPr lang="en-US" sz="3200" i="1" dirty="0"/>
              <a:t>was  mostly ________.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217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39100" cy="990600"/>
          </a:xfrm>
        </p:spPr>
        <p:txBody>
          <a:bodyPr/>
          <a:lstStyle/>
          <a:p>
            <a:r>
              <a:rPr lang="en-US" dirty="0"/>
              <a:t>Let’s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b="1" dirty="0"/>
              <a:t>Evidence</a:t>
            </a:r>
            <a:r>
              <a:rPr lang="en-US" sz="3200" dirty="0"/>
              <a:t> is a clue that helps us answer a question about the world around us.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Evidence helps us explain </a:t>
            </a:r>
            <a:br>
              <a:rPr lang="en-US" sz="3200" dirty="0"/>
            </a:br>
            <a:r>
              <a:rPr lang="en-US" sz="3200" dirty="0"/>
              <a:t>why certain things happen.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Evidence can also help us </a:t>
            </a:r>
            <a:br>
              <a:rPr lang="en-US" sz="3200" dirty="0"/>
            </a:br>
            <a:r>
              <a:rPr lang="en-US" sz="3200" dirty="0"/>
              <a:t>figure out whether our ideas </a:t>
            </a:r>
            <a:br>
              <a:rPr lang="en-US" sz="3200" dirty="0"/>
            </a:br>
            <a:r>
              <a:rPr lang="en-US" sz="3200" dirty="0"/>
              <a:t>about something are correct.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9800" y="2590800"/>
            <a:ext cx="2514600" cy="3739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43AD215-E273-47CE-8793-8D01EB629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484364"/>
              </p:ext>
            </p:extLst>
          </p:nvPr>
        </p:nvGraphicFramePr>
        <p:xfrm>
          <a:off x="3319346" y="1402635"/>
          <a:ext cx="2657707" cy="5348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8301">
                  <a:extLst>
                    <a:ext uri="{9D8B030D-6E8A-4147-A177-3AD203B41FA5}">
                      <a16:colId xmlns:a16="http://schemas.microsoft.com/office/drawing/2014/main" xmlns="" val="625150319"/>
                    </a:ext>
                  </a:extLst>
                </a:gridCol>
                <a:gridCol w="1469406">
                  <a:extLst>
                    <a:ext uri="{9D8B030D-6E8A-4147-A177-3AD203B41FA5}">
                      <a16:colId xmlns:a16="http://schemas.microsoft.com/office/drawing/2014/main" xmlns="" val="2159103657"/>
                    </a:ext>
                  </a:extLst>
                </a:gridCol>
              </a:tblGrid>
              <a:tr h="414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Month 2: _____________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303024864"/>
                  </a:ext>
                </a:extLst>
              </a:tr>
              <a:tr h="984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Sunny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_____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2291294448"/>
                  </a:ext>
                </a:extLst>
              </a:tr>
              <a:tr h="984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_____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2828266944"/>
                  </a:ext>
                </a:extLst>
              </a:tr>
              <a:tr h="984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Rainy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_____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1658302339"/>
                  </a:ext>
                </a:extLst>
              </a:tr>
              <a:tr h="984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Windy Days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_____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3455008831"/>
                  </a:ext>
                </a:extLst>
              </a:tr>
              <a:tr h="984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Hot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_____ days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7" marR="76587" marT="0" marB="0"/>
                </a:tc>
                <a:extLst>
                  <a:ext uri="{0D108BD9-81ED-4DB2-BD59-A6C34878D82A}">
                    <a16:rowId xmlns:a16="http://schemas.microsoft.com/office/drawing/2014/main" xmlns="" val="34209776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Observation Chart for January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39FBBA-D07C-4FDC-ABC0-63A03F001D59}"/>
              </a:ext>
            </a:extLst>
          </p:cNvPr>
          <p:cNvGrpSpPr/>
          <p:nvPr/>
        </p:nvGrpSpPr>
        <p:grpSpPr>
          <a:xfrm>
            <a:off x="3631246" y="2140822"/>
            <a:ext cx="628651" cy="4512153"/>
            <a:chOff x="3631246" y="2140822"/>
            <a:chExt cx="628651" cy="4512153"/>
          </a:xfrm>
        </p:grpSpPr>
        <p:pic>
          <p:nvPicPr>
            <p:cNvPr id="2051" name="Picture 10">
              <a:extLst>
                <a:ext uri="{FF2B5EF4-FFF2-40B4-BE49-F238E27FC236}">
                  <a16:creationId xmlns:a16="http://schemas.microsoft.com/office/drawing/2014/main" xmlns="" id="{A3826917-1536-4DD8-AA1F-1251F7DF6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4139883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1">
              <a:extLst>
                <a:ext uri="{FF2B5EF4-FFF2-40B4-BE49-F238E27FC236}">
                  <a16:creationId xmlns:a16="http://schemas.microsoft.com/office/drawing/2014/main" xmlns="" id="{23ADC4FB-F64C-4F7E-90CE-9B4A1CDD5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2140822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9">
              <a:extLst>
                <a:ext uri="{FF2B5EF4-FFF2-40B4-BE49-F238E27FC236}">
                  <a16:creationId xmlns:a16="http://schemas.microsoft.com/office/drawing/2014/main" xmlns="" id="{5C965D00-C830-462E-8969-E4E252E0D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246" y="3137019"/>
              <a:ext cx="56197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38A05AC8-B231-4AD6-9405-494786D63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822" y="5067618"/>
              <a:ext cx="6000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RES.C2.W.L0HO.013">
              <a:extLst>
                <a:ext uri="{FF2B5EF4-FFF2-40B4-BE49-F238E27FC236}">
                  <a16:creationId xmlns:a16="http://schemas.microsoft.com/office/drawing/2014/main" xmlns="" id="{0AD7C8A5-501E-4CE5-94FA-95A731542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233" y="6129100"/>
              <a:ext cx="1524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8C34B3-B967-4474-8C1F-D2E54F83606A}"/>
              </a:ext>
            </a:extLst>
          </p:cNvPr>
          <p:cNvSpPr txBox="1"/>
          <p:nvPr/>
        </p:nvSpPr>
        <p:spPr>
          <a:xfrm>
            <a:off x="4800600" y="15494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  <a:cs typeface="Calibri" panose="020F0502020204030204" pitchFamily="34" charset="0"/>
              </a:rPr>
              <a:t>January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9714979"/>
              </p:ext>
            </p:extLst>
          </p:nvPr>
        </p:nvGraphicFramePr>
        <p:xfrm>
          <a:off x="1143000" y="1143000"/>
          <a:ext cx="6858000" cy="5105400"/>
        </p:xfrm>
        <a:graphic>
          <a:graphicData uri="http://schemas.openxmlformats.org/presentationml/2006/ole">
            <p:oleObj spid="_x0000_s1060" name="Document" r:id="rId4" imgW="6847920" imgH="164520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Let’s Make Picture Graphs!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E2CB30-A59E-43CF-B1C0-3D3B4B3A753C}"/>
              </a:ext>
            </a:extLst>
          </p:cNvPr>
          <p:cNvGrpSpPr/>
          <p:nvPr/>
        </p:nvGrpSpPr>
        <p:grpSpPr>
          <a:xfrm>
            <a:off x="2752003" y="1358166"/>
            <a:ext cx="3886200" cy="5195034"/>
            <a:chOff x="2752003" y="1358166"/>
            <a:chExt cx="3886200" cy="51950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5A8D10C-E85C-4898-BB58-2D855EC5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400" y="1676400"/>
              <a:ext cx="3751406" cy="4876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52003" y="1358166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Pomona Weather Patterns for January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2372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What Patterns Do You See?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5A5F69-47D8-453E-A3C7-A8EBDFFA3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91200" y="1371600"/>
            <a:ext cx="2580640" cy="472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F1D773B-3F0B-44C9-A77E-9BEA9587869F}"/>
              </a:ext>
            </a:extLst>
          </p:cNvPr>
          <p:cNvGrpSpPr/>
          <p:nvPr/>
        </p:nvGrpSpPr>
        <p:grpSpPr>
          <a:xfrm>
            <a:off x="1590040" y="1453961"/>
            <a:ext cx="6906435" cy="5175439"/>
            <a:chOff x="1590040" y="1453961"/>
            <a:chExt cx="6906435" cy="5175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DDA4BD0-B0F7-4AF9-96AC-1E8AF8E853DB}"/>
                </a:ext>
              </a:extLst>
            </p:cNvPr>
            <p:cNvSpPr txBox="1"/>
            <p:nvPr/>
          </p:nvSpPr>
          <p:spPr>
            <a:xfrm>
              <a:off x="6705600" y="6096000"/>
              <a:ext cx="17908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alibri" panose="020F0502020204030204" pitchFamily="34" charset="0"/>
                </a:rPr>
                <a:t>Courtesy of Pixabay.com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5A8D10C-E85C-4898-BB58-2D855EC5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0832" y="1780761"/>
              <a:ext cx="3913174" cy="48486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90040" y="1453961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Pomona Weather Patterns for January</a:t>
              </a:r>
            </a:p>
          </p:txBody>
        </p:sp>
        <p:pic>
          <p:nvPicPr>
            <p:cNvPr id="21" name="Picture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4017230"/>
              <a:ext cx="175260" cy="175260"/>
            </a:xfrm>
            <a:prstGeom prst="rect">
              <a:avLst/>
            </a:prstGeom>
          </p:spPr>
        </p:pic>
        <p:pic>
          <p:nvPicPr>
            <p:cNvPr id="22" name="Picture 2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4262230"/>
              <a:ext cx="175260" cy="175260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4467970"/>
              <a:ext cx="175260" cy="175260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3686" y="4690110"/>
              <a:ext cx="175260" cy="175260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4918710"/>
              <a:ext cx="175260" cy="175260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5140850"/>
              <a:ext cx="175260" cy="175260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5369450"/>
              <a:ext cx="175260" cy="175260"/>
            </a:xfrm>
            <a:prstGeom prst="rect">
              <a:avLst/>
            </a:prstGeom>
          </p:spPr>
        </p:pic>
        <p:pic>
          <p:nvPicPr>
            <p:cNvPr id="28" name="Picture 2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6559" y="5585460"/>
              <a:ext cx="175260" cy="17526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3686" y="5791200"/>
              <a:ext cx="175260" cy="175260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3686" y="6019800"/>
              <a:ext cx="175260" cy="175260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8737" y="4680809"/>
              <a:ext cx="281762" cy="205562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735" y="4909867"/>
              <a:ext cx="281762" cy="205562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735" y="5123316"/>
              <a:ext cx="281762" cy="205562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8737" y="5560988"/>
              <a:ext cx="281762" cy="205562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735" y="5354477"/>
              <a:ext cx="281762" cy="205562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5857" y="5791200"/>
              <a:ext cx="281762" cy="205562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8737" y="6004649"/>
              <a:ext cx="281762" cy="205562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2435" y="5554295"/>
              <a:ext cx="283779" cy="20757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2435" y="5779371"/>
              <a:ext cx="283779" cy="20757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5315" y="5996143"/>
              <a:ext cx="283779" cy="20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08018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393</Words>
  <Application>Microsoft Office PowerPoint</Application>
  <PresentationFormat>On-screen Show (4:3)</PresentationFormat>
  <Paragraphs>133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Document</vt:lpstr>
      <vt:lpstr>Weather and seasons Lesson 2a</vt:lpstr>
      <vt:lpstr>Our Big Questions for This Unit</vt:lpstr>
      <vt:lpstr>Let’s Review!</vt:lpstr>
      <vt:lpstr>Today’s Focus Question</vt:lpstr>
      <vt:lpstr>What Do You Think?</vt:lpstr>
      <vt:lpstr>Let’s Review!</vt:lpstr>
      <vt:lpstr>Our Observation Chart for January</vt:lpstr>
      <vt:lpstr>Slide 8</vt:lpstr>
      <vt:lpstr>What Patterns Do You See?</vt:lpstr>
      <vt:lpstr>Let’s Summarize!</vt:lpstr>
      <vt:lpstr>Let’s Draw Weather Patterns!</vt:lpstr>
      <vt:lpstr>Let’s Share Our Pictures!</vt:lpstr>
      <vt:lpstr>Let’s Summarize!</vt:lpstr>
      <vt:lpstr> Let’s Summarize! 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134</cp:revision>
  <dcterms:created xsi:type="dcterms:W3CDTF">2014-06-10T18:20:14Z</dcterms:created>
  <dcterms:modified xsi:type="dcterms:W3CDTF">2019-12-18T19:47:12Z</dcterms:modified>
</cp:coreProperties>
</file>