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88" r:id="rId2"/>
    <p:sldId id="389" r:id="rId3"/>
    <p:sldId id="390" r:id="rId4"/>
    <p:sldId id="391" r:id="rId5"/>
    <p:sldId id="385" r:id="rId6"/>
    <p:sldId id="386" r:id="rId7"/>
    <p:sldId id="392" r:id="rId8"/>
    <p:sldId id="393" r:id="rId9"/>
    <p:sldId id="384" r:id="rId10"/>
    <p:sldId id="394" r:id="rId11"/>
    <p:sldId id="381" r:id="rId12"/>
    <p:sldId id="35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ystem Administrator" initials="SA" lastIdx="3" clrIdx="0"/>
  <p:cmAuthor id="1" name="Audrey Mohan" initials="A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89602" autoAdjust="0"/>
  </p:normalViewPr>
  <p:slideViewPr>
    <p:cSldViewPr>
      <p:cViewPr varScale="1">
        <p:scale>
          <a:sx n="65" d="100"/>
          <a:sy n="65" d="100"/>
        </p:scale>
        <p:origin x="-154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83" indent="-2857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898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05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1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376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535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695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854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626137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2814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Change this chart to reflect the actual temperature and weather patterns your class observed.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5365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Change this chart to reflect the actual temperature and weather patterns your class observed.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5621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50469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28147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5046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11" Type="http://schemas.openxmlformats.org/officeDocument/2006/relationships/image" Target="../media/image22.jpeg"/><Relationship Id="rId5" Type="http://schemas.openxmlformats.org/officeDocument/2006/relationships/image" Target="../media/image16.jpeg"/><Relationship Id="rId10" Type="http://schemas.openxmlformats.org/officeDocument/2006/relationships/image" Target="../media/image21.jpeg"/><Relationship Id="rId4" Type="http://schemas.openxmlformats.org/officeDocument/2006/relationships/image" Target="../media/image15.png"/><Relationship Id="rId9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84860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x-none" dirty="0"/>
              <a:t>Weather and seasons Lesson 2b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505200"/>
            <a:ext cx="7772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What Did Our Weather Change from September to January?</a:t>
            </a:r>
            <a:endParaRPr lang="en-US" sz="4000" dirty="0">
              <a:solidFill>
                <a:srgbClr val="0070C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53340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200400" y="54102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3340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1800" y="5410200"/>
            <a:ext cx="1439636" cy="59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Let’s Summarize!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12954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Our focus question: </a:t>
            </a:r>
            <a:r>
              <a:rPr lang="en-US" sz="3200" i="1" dirty="0"/>
              <a:t>How did our weather change from September to January?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0841FB26-2AF9-4EE5-9F96-B9B16ADCAE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73791721"/>
              </p:ext>
            </p:extLst>
          </p:nvPr>
        </p:nvGraphicFramePr>
        <p:xfrm>
          <a:off x="5513010" y="2664186"/>
          <a:ext cx="2030790" cy="408657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07996">
                  <a:extLst>
                    <a:ext uri="{9D8B030D-6E8A-4147-A177-3AD203B41FA5}">
                      <a16:colId xmlns:a16="http://schemas.microsoft.com/office/drawing/2014/main" xmlns="" val="625150319"/>
                    </a:ext>
                  </a:extLst>
                </a:gridCol>
                <a:gridCol w="1122794">
                  <a:extLst>
                    <a:ext uri="{9D8B030D-6E8A-4147-A177-3AD203B41FA5}">
                      <a16:colId xmlns:a16="http://schemas.microsoft.com/office/drawing/2014/main" xmlns="" val="2159103657"/>
                    </a:ext>
                  </a:extLst>
                </a:gridCol>
              </a:tblGrid>
              <a:tr h="3260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200"/>
                        </a:spcAft>
                      </a:pPr>
                      <a:r>
                        <a:rPr lang="en-US" sz="1000" dirty="0">
                          <a:effectLst/>
                        </a:rPr>
                        <a:t>Month 2: _____________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extLst>
                  <a:ext uri="{0D108BD9-81ED-4DB2-BD59-A6C34878D82A}">
                    <a16:rowId xmlns:a16="http://schemas.microsoft.com/office/drawing/2014/main" xmlns="" val="303024864"/>
                  </a:ext>
                </a:extLst>
              </a:tr>
              <a:tr h="7521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Sunny Days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_____ days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extLst>
                  <a:ext uri="{0D108BD9-81ED-4DB2-BD59-A6C34878D82A}">
                    <a16:rowId xmlns:a16="http://schemas.microsoft.com/office/drawing/2014/main" xmlns="" val="2291294448"/>
                  </a:ext>
                </a:extLst>
              </a:tr>
              <a:tr h="7521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Cloudy Days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_____ days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extLst>
                  <a:ext uri="{0D108BD9-81ED-4DB2-BD59-A6C34878D82A}">
                    <a16:rowId xmlns:a16="http://schemas.microsoft.com/office/drawing/2014/main" xmlns="" val="2828266944"/>
                  </a:ext>
                </a:extLst>
              </a:tr>
              <a:tr h="7521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Rainy Days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_____ days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extLst>
                  <a:ext uri="{0D108BD9-81ED-4DB2-BD59-A6C34878D82A}">
                    <a16:rowId xmlns:a16="http://schemas.microsoft.com/office/drawing/2014/main" xmlns="" val="1658302339"/>
                  </a:ext>
                </a:extLst>
              </a:tr>
              <a:tr h="7521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Windy Days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_____ days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extLst>
                  <a:ext uri="{0D108BD9-81ED-4DB2-BD59-A6C34878D82A}">
                    <a16:rowId xmlns:a16="http://schemas.microsoft.com/office/drawing/2014/main" xmlns="" val="3455008831"/>
                  </a:ext>
                </a:extLst>
              </a:tr>
              <a:tr h="7521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Hot Days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_____ days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extLst>
                  <a:ext uri="{0D108BD9-81ED-4DB2-BD59-A6C34878D82A}">
                    <a16:rowId xmlns:a16="http://schemas.microsoft.com/office/drawing/2014/main" xmlns="" val="342097764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xmlns="" id="{850DAD13-B7D6-4C44-9742-F6A907FA00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72608021"/>
              </p:ext>
            </p:extLst>
          </p:nvPr>
        </p:nvGraphicFramePr>
        <p:xfrm>
          <a:off x="1371600" y="2664186"/>
          <a:ext cx="2030790" cy="408657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07996">
                  <a:extLst>
                    <a:ext uri="{9D8B030D-6E8A-4147-A177-3AD203B41FA5}">
                      <a16:colId xmlns:a16="http://schemas.microsoft.com/office/drawing/2014/main" xmlns="" val="625150319"/>
                    </a:ext>
                  </a:extLst>
                </a:gridCol>
                <a:gridCol w="1122794">
                  <a:extLst>
                    <a:ext uri="{9D8B030D-6E8A-4147-A177-3AD203B41FA5}">
                      <a16:colId xmlns:a16="http://schemas.microsoft.com/office/drawing/2014/main" xmlns="" val="2159103657"/>
                    </a:ext>
                  </a:extLst>
                </a:gridCol>
              </a:tblGrid>
              <a:tr h="3260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200"/>
                        </a:spcAft>
                      </a:pPr>
                      <a:r>
                        <a:rPr lang="en-US" sz="1000" dirty="0">
                          <a:effectLst/>
                        </a:rPr>
                        <a:t>Month 1: _____________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extLst>
                  <a:ext uri="{0D108BD9-81ED-4DB2-BD59-A6C34878D82A}">
                    <a16:rowId xmlns:a16="http://schemas.microsoft.com/office/drawing/2014/main" xmlns="" val="303024864"/>
                  </a:ext>
                </a:extLst>
              </a:tr>
              <a:tr h="7521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Sunny Days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_____ days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extLst>
                  <a:ext uri="{0D108BD9-81ED-4DB2-BD59-A6C34878D82A}">
                    <a16:rowId xmlns:a16="http://schemas.microsoft.com/office/drawing/2014/main" xmlns="" val="2291294448"/>
                  </a:ext>
                </a:extLst>
              </a:tr>
              <a:tr h="7521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Cloudy Days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_____ days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extLst>
                  <a:ext uri="{0D108BD9-81ED-4DB2-BD59-A6C34878D82A}">
                    <a16:rowId xmlns:a16="http://schemas.microsoft.com/office/drawing/2014/main" xmlns="" val="2828266944"/>
                  </a:ext>
                </a:extLst>
              </a:tr>
              <a:tr h="7521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Rainy Days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_____ days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extLst>
                  <a:ext uri="{0D108BD9-81ED-4DB2-BD59-A6C34878D82A}">
                    <a16:rowId xmlns:a16="http://schemas.microsoft.com/office/drawing/2014/main" xmlns="" val="1658302339"/>
                  </a:ext>
                </a:extLst>
              </a:tr>
              <a:tr h="7521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Windy Days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_____ days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extLst>
                  <a:ext uri="{0D108BD9-81ED-4DB2-BD59-A6C34878D82A}">
                    <a16:rowId xmlns:a16="http://schemas.microsoft.com/office/drawing/2014/main" xmlns="" val="3455008831"/>
                  </a:ext>
                </a:extLst>
              </a:tr>
              <a:tr h="7521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Hot Days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_____ days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extLst>
                  <a:ext uri="{0D108BD9-81ED-4DB2-BD59-A6C34878D82A}">
                    <a16:rowId xmlns:a16="http://schemas.microsoft.com/office/drawing/2014/main" xmlns="" val="3420977648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1B03EC8-1880-4604-8977-1F9A4426333C}"/>
              </a:ext>
            </a:extLst>
          </p:cNvPr>
          <p:cNvSpPr txBox="1"/>
          <p:nvPr/>
        </p:nvSpPr>
        <p:spPr>
          <a:xfrm>
            <a:off x="5513010" y="2729788"/>
            <a:ext cx="2919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Bradley Hand ITC" panose="03070402050302030203" pitchFamily="66" charset="0"/>
              </a:rPr>
              <a:t>January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685C296-3278-471C-9629-74E8B29DB922}"/>
              </a:ext>
            </a:extLst>
          </p:cNvPr>
          <p:cNvSpPr txBox="1"/>
          <p:nvPr/>
        </p:nvSpPr>
        <p:spPr>
          <a:xfrm>
            <a:off x="1363744" y="2751894"/>
            <a:ext cx="2919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Bradley Hand ITC" panose="03070402050302030203" pitchFamily="66" charset="0"/>
              </a:rPr>
              <a:t>September</a:t>
            </a:r>
          </a:p>
        </p:txBody>
      </p:sp>
      <p:pic>
        <p:nvPicPr>
          <p:cNvPr id="15" name="Content Placeholder 3">
            <a:extLst>
              <a:ext uri="{FF2B5EF4-FFF2-40B4-BE49-F238E27FC236}">
                <a16:creationId xmlns:a16="http://schemas.microsoft.com/office/drawing/2014/main" xmlns="" id="{E19B6AB3-789F-43F9-9C23-C3B516CD7D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189875" y="3846412"/>
            <a:ext cx="686925" cy="103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612958B2-A220-4C02-99E1-CABB8BCEEB84}"/>
              </a:ext>
            </a:extLst>
          </p:cNvPr>
          <p:cNvGrpSpPr/>
          <p:nvPr/>
        </p:nvGrpSpPr>
        <p:grpSpPr>
          <a:xfrm>
            <a:off x="1600577" y="3205177"/>
            <a:ext cx="480361" cy="3447799"/>
            <a:chOff x="3631246" y="2140822"/>
            <a:chExt cx="628651" cy="4512153"/>
          </a:xfrm>
        </p:grpSpPr>
        <p:pic>
          <p:nvPicPr>
            <p:cNvPr id="18" name="Picture 10">
              <a:extLst>
                <a:ext uri="{FF2B5EF4-FFF2-40B4-BE49-F238E27FC236}">
                  <a16:creationId xmlns:a16="http://schemas.microsoft.com/office/drawing/2014/main" xmlns="" id="{0450B705-D52E-4F24-9CF9-7F412EF9A38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9822" y="4139883"/>
              <a:ext cx="571500" cy="571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1">
              <a:extLst>
                <a:ext uri="{FF2B5EF4-FFF2-40B4-BE49-F238E27FC236}">
                  <a16:creationId xmlns:a16="http://schemas.microsoft.com/office/drawing/2014/main" xmlns="" id="{56161C20-CB30-40EC-9462-A65BBEC3C31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9822" y="2140822"/>
              <a:ext cx="504825" cy="5048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9">
              <a:extLst>
                <a:ext uri="{FF2B5EF4-FFF2-40B4-BE49-F238E27FC236}">
                  <a16:creationId xmlns:a16="http://schemas.microsoft.com/office/drawing/2014/main" xmlns="" id="{CE20FC37-AA21-45D7-A560-00F44232E91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1246" y="3137019"/>
              <a:ext cx="561975" cy="5619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">
              <a:extLst>
                <a:ext uri="{FF2B5EF4-FFF2-40B4-BE49-F238E27FC236}">
                  <a16:creationId xmlns:a16="http://schemas.microsoft.com/office/drawing/2014/main" xmlns="" id="{134C3F0D-6145-4556-BDDC-C20761499A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9822" y="5067618"/>
              <a:ext cx="600075" cy="6000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3" descr="RES.C2.W.L0HO.013">
              <a:extLst>
                <a:ext uri="{FF2B5EF4-FFF2-40B4-BE49-F238E27FC236}">
                  <a16:creationId xmlns:a16="http://schemas.microsoft.com/office/drawing/2014/main" xmlns="" id="{AEDDB5EC-5279-48AF-ADBA-CFE0F181CA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12233" y="6129100"/>
              <a:ext cx="152400" cy="523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F4DC9EC3-08F5-44D4-A897-C4B5E3C15C2B}"/>
              </a:ext>
            </a:extLst>
          </p:cNvPr>
          <p:cNvGrpSpPr/>
          <p:nvPr/>
        </p:nvGrpSpPr>
        <p:grpSpPr>
          <a:xfrm>
            <a:off x="5736938" y="3205177"/>
            <a:ext cx="480361" cy="3447799"/>
            <a:chOff x="3631246" y="2140822"/>
            <a:chExt cx="628651" cy="4512153"/>
          </a:xfrm>
        </p:grpSpPr>
        <p:pic>
          <p:nvPicPr>
            <p:cNvPr id="24" name="Picture 10">
              <a:extLst>
                <a:ext uri="{FF2B5EF4-FFF2-40B4-BE49-F238E27FC236}">
                  <a16:creationId xmlns:a16="http://schemas.microsoft.com/office/drawing/2014/main" xmlns="" id="{69BAF95B-5B56-483D-8969-884C6B345E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9822" y="4139883"/>
              <a:ext cx="571500" cy="571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1">
              <a:extLst>
                <a:ext uri="{FF2B5EF4-FFF2-40B4-BE49-F238E27FC236}">
                  <a16:creationId xmlns:a16="http://schemas.microsoft.com/office/drawing/2014/main" xmlns="" id="{4208B5F7-6FF1-4FA0-BF4C-E17E4C596C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9822" y="2140822"/>
              <a:ext cx="504825" cy="5048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9">
              <a:extLst>
                <a:ext uri="{FF2B5EF4-FFF2-40B4-BE49-F238E27FC236}">
                  <a16:creationId xmlns:a16="http://schemas.microsoft.com/office/drawing/2014/main" xmlns="" id="{C05241F5-A691-4357-B4A9-026546818C0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1246" y="3137019"/>
              <a:ext cx="561975" cy="5619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">
              <a:extLst>
                <a:ext uri="{FF2B5EF4-FFF2-40B4-BE49-F238E27FC236}">
                  <a16:creationId xmlns:a16="http://schemas.microsoft.com/office/drawing/2014/main" xmlns="" id="{E632065A-8624-48BD-9FCB-25ABF8DA83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9822" y="5067618"/>
              <a:ext cx="600075" cy="6000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3" descr="RES.C2.W.L0HO.013">
              <a:extLst>
                <a:ext uri="{FF2B5EF4-FFF2-40B4-BE49-F238E27FC236}">
                  <a16:creationId xmlns:a16="http://schemas.microsoft.com/office/drawing/2014/main" xmlns="" id="{33D78686-8BE7-419E-97FB-7DF1334CF40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12233" y="6129100"/>
              <a:ext cx="152400" cy="523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2612622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848600" cy="990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Let’s Summarize!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1143000"/>
          </a:xfrm>
        </p:spPr>
        <p:txBody>
          <a:bodyPr/>
          <a:lstStyle/>
          <a:p>
            <a:pPr marL="0" lvl="0" indent="0">
              <a:buNone/>
            </a:pPr>
            <a:r>
              <a:rPr lang="en-US" sz="3200" dirty="0"/>
              <a:t>Weather patterns can change from month to month!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utoShape 2" descr="Image result for clipart brown ey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clipart brown ey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9200" y="3810000"/>
            <a:ext cx="1828800" cy="182880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3505200" y="4648200"/>
            <a:ext cx="2133600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0" y="3962400"/>
            <a:ext cx="1828800" cy="1828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43000" y="31242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September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72200" y="31242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January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57400" y="5663625"/>
            <a:ext cx="990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10400" y="5638800"/>
            <a:ext cx="990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1444997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848600" cy="990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What was our </a:t>
            </a:r>
            <a:r>
              <a:rPr lang="en-US" sz="3200" dirty="0">
                <a:solidFill>
                  <a:srgbClr val="C00000"/>
                </a:solidFill>
              </a:rPr>
              <a:t>temperature</a:t>
            </a:r>
            <a:r>
              <a:rPr lang="en-US" sz="3200" dirty="0"/>
              <a:t> pattern in January?</a:t>
            </a:r>
          </a:p>
          <a:p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046123">
            <a:off x="3175206" y="2723471"/>
            <a:ext cx="1948171" cy="36431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21B9D76-77A8-45AD-BF11-AD3786DC7EC1}"/>
              </a:ext>
            </a:extLst>
          </p:cNvPr>
          <p:cNvSpPr txBox="1"/>
          <p:nvPr/>
        </p:nvSpPr>
        <p:spPr>
          <a:xfrm>
            <a:off x="4495800" y="6324600"/>
            <a:ext cx="8899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2612622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Our Picture Graph for January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B714B48D-5526-4CF1-86C7-62532B783588}"/>
              </a:ext>
            </a:extLst>
          </p:cNvPr>
          <p:cNvSpPr txBox="1"/>
          <p:nvPr/>
        </p:nvSpPr>
        <p:spPr>
          <a:xfrm>
            <a:off x="6705600" y="6096000"/>
            <a:ext cx="17908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</a:rPr>
              <a:t>Courtesy of Pixabay.com</a:t>
            </a: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xmlns="" id="{9AAA8D15-40F9-40C1-99B7-E0DAED9919C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90832" y="1780761"/>
            <a:ext cx="3913174" cy="4848639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BBEF74C5-3804-4061-8CEE-6E100BC025EE}"/>
              </a:ext>
            </a:extLst>
          </p:cNvPr>
          <p:cNvSpPr txBox="1"/>
          <p:nvPr/>
        </p:nvSpPr>
        <p:spPr>
          <a:xfrm>
            <a:off x="1590040" y="1453961"/>
            <a:ext cx="388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Pomona Weather Patterns for January</a:t>
            </a:r>
          </a:p>
        </p:txBody>
      </p:sp>
      <p:pic>
        <p:nvPicPr>
          <p:cNvPr id="71" name="Picture 70">
            <a:extLst>
              <a:ext uri="{FF2B5EF4-FFF2-40B4-BE49-F238E27FC236}">
                <a16:creationId xmlns:a16="http://schemas.microsoft.com/office/drawing/2014/main" xmlns="" id="{9BCB1FD8-7DF2-4A38-8D0E-9A59F89086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5791200" y="1371600"/>
            <a:ext cx="258064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08018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xmlns="" id="{735CDC9F-92A6-4F77-B84B-5D744B6D32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56651512"/>
              </p:ext>
            </p:extLst>
          </p:nvPr>
        </p:nvGraphicFramePr>
        <p:xfrm>
          <a:off x="5513010" y="2664186"/>
          <a:ext cx="2030790" cy="408657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07996">
                  <a:extLst>
                    <a:ext uri="{9D8B030D-6E8A-4147-A177-3AD203B41FA5}">
                      <a16:colId xmlns:a16="http://schemas.microsoft.com/office/drawing/2014/main" xmlns="" val="625150319"/>
                    </a:ext>
                  </a:extLst>
                </a:gridCol>
                <a:gridCol w="1122794">
                  <a:extLst>
                    <a:ext uri="{9D8B030D-6E8A-4147-A177-3AD203B41FA5}">
                      <a16:colId xmlns:a16="http://schemas.microsoft.com/office/drawing/2014/main" xmlns="" val="2159103657"/>
                    </a:ext>
                  </a:extLst>
                </a:gridCol>
              </a:tblGrid>
              <a:tr h="3260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200"/>
                        </a:spcAft>
                      </a:pPr>
                      <a:r>
                        <a:rPr lang="en-US" sz="1000" dirty="0">
                          <a:effectLst/>
                        </a:rPr>
                        <a:t>Month 2: _____________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extLst>
                  <a:ext uri="{0D108BD9-81ED-4DB2-BD59-A6C34878D82A}">
                    <a16:rowId xmlns:a16="http://schemas.microsoft.com/office/drawing/2014/main" xmlns="" val="303024864"/>
                  </a:ext>
                </a:extLst>
              </a:tr>
              <a:tr h="7521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Sunny Days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_____ days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extLst>
                  <a:ext uri="{0D108BD9-81ED-4DB2-BD59-A6C34878D82A}">
                    <a16:rowId xmlns:a16="http://schemas.microsoft.com/office/drawing/2014/main" xmlns="" val="2291294448"/>
                  </a:ext>
                </a:extLst>
              </a:tr>
              <a:tr h="7521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Cloudy Days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_____ days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extLst>
                  <a:ext uri="{0D108BD9-81ED-4DB2-BD59-A6C34878D82A}">
                    <a16:rowId xmlns:a16="http://schemas.microsoft.com/office/drawing/2014/main" xmlns="" val="2828266944"/>
                  </a:ext>
                </a:extLst>
              </a:tr>
              <a:tr h="7521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Rainy Days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_____ days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extLst>
                  <a:ext uri="{0D108BD9-81ED-4DB2-BD59-A6C34878D82A}">
                    <a16:rowId xmlns:a16="http://schemas.microsoft.com/office/drawing/2014/main" xmlns="" val="1658302339"/>
                  </a:ext>
                </a:extLst>
              </a:tr>
              <a:tr h="7521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Windy Days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_____ days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extLst>
                  <a:ext uri="{0D108BD9-81ED-4DB2-BD59-A6C34878D82A}">
                    <a16:rowId xmlns:a16="http://schemas.microsoft.com/office/drawing/2014/main" xmlns="" val="3455008831"/>
                  </a:ext>
                </a:extLst>
              </a:tr>
              <a:tr h="7521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Hot Days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_____ days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extLst>
                  <a:ext uri="{0D108BD9-81ED-4DB2-BD59-A6C34878D82A}">
                    <a16:rowId xmlns:a16="http://schemas.microsoft.com/office/drawing/2014/main" xmlns="" val="3420977648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xmlns="" id="{ECAD48F1-5CF4-47EE-8379-72A1CAA455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83764298"/>
              </p:ext>
            </p:extLst>
          </p:nvPr>
        </p:nvGraphicFramePr>
        <p:xfrm>
          <a:off x="1371600" y="2664186"/>
          <a:ext cx="2030790" cy="408657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07996">
                  <a:extLst>
                    <a:ext uri="{9D8B030D-6E8A-4147-A177-3AD203B41FA5}">
                      <a16:colId xmlns:a16="http://schemas.microsoft.com/office/drawing/2014/main" xmlns="" val="625150319"/>
                    </a:ext>
                  </a:extLst>
                </a:gridCol>
                <a:gridCol w="1122794">
                  <a:extLst>
                    <a:ext uri="{9D8B030D-6E8A-4147-A177-3AD203B41FA5}">
                      <a16:colId xmlns:a16="http://schemas.microsoft.com/office/drawing/2014/main" xmlns="" val="2159103657"/>
                    </a:ext>
                  </a:extLst>
                </a:gridCol>
              </a:tblGrid>
              <a:tr h="3260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200"/>
                        </a:spcAft>
                      </a:pPr>
                      <a:r>
                        <a:rPr lang="en-US" sz="1000" dirty="0">
                          <a:effectLst/>
                        </a:rPr>
                        <a:t>Month 1: _____________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extLst>
                  <a:ext uri="{0D108BD9-81ED-4DB2-BD59-A6C34878D82A}">
                    <a16:rowId xmlns:a16="http://schemas.microsoft.com/office/drawing/2014/main" xmlns="" val="303024864"/>
                  </a:ext>
                </a:extLst>
              </a:tr>
              <a:tr h="7521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Sunny Days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_____ days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extLst>
                  <a:ext uri="{0D108BD9-81ED-4DB2-BD59-A6C34878D82A}">
                    <a16:rowId xmlns:a16="http://schemas.microsoft.com/office/drawing/2014/main" xmlns="" val="2291294448"/>
                  </a:ext>
                </a:extLst>
              </a:tr>
              <a:tr h="7521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Cloudy Days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_____ days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extLst>
                  <a:ext uri="{0D108BD9-81ED-4DB2-BD59-A6C34878D82A}">
                    <a16:rowId xmlns:a16="http://schemas.microsoft.com/office/drawing/2014/main" xmlns="" val="2828266944"/>
                  </a:ext>
                </a:extLst>
              </a:tr>
              <a:tr h="7521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Rainy Days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_____ days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extLst>
                  <a:ext uri="{0D108BD9-81ED-4DB2-BD59-A6C34878D82A}">
                    <a16:rowId xmlns:a16="http://schemas.microsoft.com/office/drawing/2014/main" xmlns="" val="1658302339"/>
                  </a:ext>
                </a:extLst>
              </a:tr>
              <a:tr h="7521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Windy Days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_____ days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extLst>
                  <a:ext uri="{0D108BD9-81ED-4DB2-BD59-A6C34878D82A}">
                    <a16:rowId xmlns:a16="http://schemas.microsoft.com/office/drawing/2014/main" xmlns="" val="3455008831"/>
                  </a:ext>
                </a:extLst>
              </a:tr>
              <a:tr h="7521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Hot Days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_____ days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extLst>
                  <a:ext uri="{0D108BD9-81ED-4DB2-BD59-A6C34878D82A}">
                    <a16:rowId xmlns:a16="http://schemas.microsoft.com/office/drawing/2014/main" xmlns="" val="3420977648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Today’s Focus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12954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How did our weather change from September to January?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A95A6AE-02A9-473D-8007-A80B6F910F49}"/>
              </a:ext>
            </a:extLst>
          </p:cNvPr>
          <p:cNvSpPr txBox="1"/>
          <p:nvPr/>
        </p:nvSpPr>
        <p:spPr>
          <a:xfrm>
            <a:off x="5513010" y="2729788"/>
            <a:ext cx="2919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Bradley Hand ITC" panose="03070402050302030203" pitchFamily="66" charset="0"/>
              </a:rPr>
              <a:t>January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6F87728C-0151-4DD4-A2C6-59799F89032C}"/>
              </a:ext>
            </a:extLst>
          </p:cNvPr>
          <p:cNvSpPr txBox="1"/>
          <p:nvPr/>
        </p:nvSpPr>
        <p:spPr>
          <a:xfrm>
            <a:off x="1363744" y="2751894"/>
            <a:ext cx="2919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Bradley Hand ITC" panose="03070402050302030203" pitchFamily="66" charset="0"/>
              </a:rPr>
              <a:t>September</a:t>
            </a:r>
          </a:p>
        </p:txBody>
      </p:sp>
      <p:pic>
        <p:nvPicPr>
          <p:cNvPr id="13" name="Content Placeholder 3">
            <a:extLst>
              <a:ext uri="{FF2B5EF4-FFF2-40B4-BE49-F238E27FC236}">
                <a16:creationId xmlns:a16="http://schemas.microsoft.com/office/drawing/2014/main" xmlns="" id="{B15FC70A-A5AC-4F8A-BBF7-C8EA0AA02F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189875" y="3846412"/>
            <a:ext cx="686925" cy="103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09C8B876-BBCB-417B-8D94-5D083FC5A226}"/>
              </a:ext>
            </a:extLst>
          </p:cNvPr>
          <p:cNvGrpSpPr/>
          <p:nvPr/>
        </p:nvGrpSpPr>
        <p:grpSpPr>
          <a:xfrm>
            <a:off x="1600577" y="3205177"/>
            <a:ext cx="480361" cy="3447799"/>
            <a:chOff x="3631246" y="2140822"/>
            <a:chExt cx="628651" cy="4512153"/>
          </a:xfrm>
        </p:grpSpPr>
        <p:pic>
          <p:nvPicPr>
            <p:cNvPr id="17" name="Picture 10">
              <a:extLst>
                <a:ext uri="{FF2B5EF4-FFF2-40B4-BE49-F238E27FC236}">
                  <a16:creationId xmlns:a16="http://schemas.microsoft.com/office/drawing/2014/main" xmlns="" id="{7ABA12B0-B72C-45A5-83AB-3FCB918B363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9822" y="4139883"/>
              <a:ext cx="571500" cy="571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1">
              <a:extLst>
                <a:ext uri="{FF2B5EF4-FFF2-40B4-BE49-F238E27FC236}">
                  <a16:creationId xmlns:a16="http://schemas.microsoft.com/office/drawing/2014/main" xmlns="" id="{19F4D91E-BD6B-4941-A16B-FF9A51CDE1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9822" y="2140822"/>
              <a:ext cx="504825" cy="5048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9">
              <a:extLst>
                <a:ext uri="{FF2B5EF4-FFF2-40B4-BE49-F238E27FC236}">
                  <a16:creationId xmlns:a16="http://schemas.microsoft.com/office/drawing/2014/main" xmlns="" id="{EE27564D-4BCD-491B-A16C-07DA9D9AB4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1246" y="3137019"/>
              <a:ext cx="561975" cy="5619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>
              <a:extLst>
                <a:ext uri="{FF2B5EF4-FFF2-40B4-BE49-F238E27FC236}">
                  <a16:creationId xmlns:a16="http://schemas.microsoft.com/office/drawing/2014/main" xmlns="" id="{ED6F336C-3324-4B81-AF9D-5F160F198CA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9822" y="5067618"/>
              <a:ext cx="600075" cy="6000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3" descr="RES.C2.W.L0HO.013">
              <a:extLst>
                <a:ext uri="{FF2B5EF4-FFF2-40B4-BE49-F238E27FC236}">
                  <a16:creationId xmlns:a16="http://schemas.microsoft.com/office/drawing/2014/main" xmlns="" id="{9F09AE63-011B-40DB-996B-5F3BCF2351F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12233" y="6129100"/>
              <a:ext cx="152400" cy="523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3512D6C0-B807-45DB-B741-5705F6A9EE11}"/>
              </a:ext>
            </a:extLst>
          </p:cNvPr>
          <p:cNvGrpSpPr/>
          <p:nvPr/>
        </p:nvGrpSpPr>
        <p:grpSpPr>
          <a:xfrm>
            <a:off x="5736938" y="3205177"/>
            <a:ext cx="480361" cy="3447799"/>
            <a:chOff x="3631246" y="2140822"/>
            <a:chExt cx="628651" cy="4512153"/>
          </a:xfrm>
        </p:grpSpPr>
        <p:pic>
          <p:nvPicPr>
            <p:cNvPr id="24" name="Picture 10">
              <a:extLst>
                <a:ext uri="{FF2B5EF4-FFF2-40B4-BE49-F238E27FC236}">
                  <a16:creationId xmlns:a16="http://schemas.microsoft.com/office/drawing/2014/main" xmlns="" id="{6E67D209-796C-4F8D-B5C4-37679FEB69F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9822" y="4139883"/>
              <a:ext cx="571500" cy="571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1">
              <a:extLst>
                <a:ext uri="{FF2B5EF4-FFF2-40B4-BE49-F238E27FC236}">
                  <a16:creationId xmlns:a16="http://schemas.microsoft.com/office/drawing/2014/main" xmlns="" id="{A5A636D2-C9E3-4962-8E5D-AC1A0AAE4A4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9822" y="2140822"/>
              <a:ext cx="504825" cy="5048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9">
              <a:extLst>
                <a:ext uri="{FF2B5EF4-FFF2-40B4-BE49-F238E27FC236}">
                  <a16:creationId xmlns:a16="http://schemas.microsoft.com/office/drawing/2014/main" xmlns="" id="{AF8FA38A-A469-4FA2-9175-873723F4429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1246" y="3137019"/>
              <a:ext cx="561975" cy="5619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">
              <a:extLst>
                <a:ext uri="{FF2B5EF4-FFF2-40B4-BE49-F238E27FC236}">
                  <a16:creationId xmlns:a16="http://schemas.microsoft.com/office/drawing/2014/main" xmlns="" id="{755CE244-A944-41B4-ADE3-5FF089DAE0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9822" y="5067618"/>
              <a:ext cx="600075" cy="6000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3" descr="RES.C2.W.L0HO.013">
              <a:extLst>
                <a:ext uri="{FF2B5EF4-FFF2-40B4-BE49-F238E27FC236}">
                  <a16:creationId xmlns:a16="http://schemas.microsoft.com/office/drawing/2014/main" xmlns="" id="{B424E22E-1FF3-4044-8A68-29A1AFDDD8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12233" y="6129100"/>
              <a:ext cx="152400" cy="523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2612622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What Do You Think?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5181600"/>
          </a:xfrm>
        </p:spPr>
        <p:txBody>
          <a:bodyPr/>
          <a:lstStyle/>
          <a:p>
            <a:pPr marL="0" lvl="1" indent="0">
              <a:spcBef>
                <a:spcPts val="1200"/>
              </a:spcBef>
              <a:buNone/>
            </a:pPr>
            <a:r>
              <a:rPr lang="en-US" sz="3200" dirty="0"/>
              <a:t>Do you think our weather patterns in September and January are the same or different?</a:t>
            </a:r>
          </a:p>
          <a:p>
            <a:pPr marL="731520" lvl="1" indent="-365760">
              <a:spcBef>
                <a:spcPts val="2400"/>
              </a:spcBef>
            </a:pPr>
            <a:r>
              <a:rPr lang="en-US" sz="3200" dirty="0"/>
              <a:t>Think about this question. Then Share your ideas with an elbow partner. </a:t>
            </a:r>
          </a:p>
          <a:p>
            <a:pPr marL="731520" lvl="1" indent="-365760">
              <a:spcBef>
                <a:spcPts val="1200"/>
              </a:spcBef>
            </a:pPr>
            <a:r>
              <a:rPr lang="en-US" sz="3200" b="1" dirty="0"/>
              <a:t>Sentence starter:</a:t>
            </a:r>
          </a:p>
          <a:p>
            <a:pPr marL="1097280" lvl="1" indent="0">
              <a:spcBef>
                <a:spcPts val="600"/>
              </a:spcBef>
              <a:buNone/>
            </a:pPr>
            <a:r>
              <a:rPr lang="en-US" sz="3200" i="1" dirty="0"/>
              <a:t>I think the weather patterns in September and January are [the same/different] because ________.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421712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8153400" cy="990600"/>
          </a:xfrm>
        </p:spPr>
        <p:txBody>
          <a:bodyPr>
            <a:noAutofit/>
          </a:bodyPr>
          <a:lstStyle/>
          <a:p>
            <a:r>
              <a:rPr lang="en-US" sz="4400" dirty="0"/>
              <a:t>Let’s Compare Our Graphs!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53E396B9-C6C1-4DD2-A002-2C210AC32161}"/>
              </a:ext>
            </a:extLst>
          </p:cNvPr>
          <p:cNvGrpSpPr/>
          <p:nvPr/>
        </p:nvGrpSpPr>
        <p:grpSpPr>
          <a:xfrm>
            <a:off x="1143000" y="1524000"/>
            <a:ext cx="2971800" cy="5029200"/>
            <a:chOff x="1143000" y="1524000"/>
            <a:chExt cx="2971800" cy="502920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57220417-8045-475D-AF1A-B180E595ED8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43000" y="1524000"/>
              <a:ext cx="2971800" cy="502920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xmlns="" id="{9C7EB7DD-DCDD-41F0-B708-40124B0DB33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96339" y="5915448"/>
              <a:ext cx="179805" cy="168363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3C5FEFED-529D-498F-B98D-20C6B1666F4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93865" y="5702133"/>
              <a:ext cx="179805" cy="168363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xmlns="" id="{2B18629E-50A6-470F-B1A1-CB11764F41A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93865" y="5483097"/>
              <a:ext cx="179805" cy="168363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D8ACADE5-66F4-45BF-9BDD-5B68D6DF65E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93865" y="5264062"/>
              <a:ext cx="179805" cy="168363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xmlns="" id="{A4324DF8-67C5-4507-8382-F37ED6611FC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93865" y="5045026"/>
              <a:ext cx="179805" cy="168363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xmlns="" id="{19D81AA3-63B3-4B23-A4F7-DE0A7BEFD4A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93865" y="4832989"/>
              <a:ext cx="179805" cy="168363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xmlns="" id="{FF81E12B-77AE-4308-865C-D197626158D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93865" y="4607862"/>
              <a:ext cx="179805" cy="168363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xmlns="" id="{9163BD72-893C-400F-8835-E699BD75CCB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93865" y="4380769"/>
              <a:ext cx="179805" cy="168363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xmlns="" id="{B26B365A-C3BF-4B16-B6B6-FC1AE4A224E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93865" y="4147539"/>
              <a:ext cx="179805" cy="168363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xmlns="" id="{C863C574-0E07-41D9-A636-3A4F100A33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93865" y="3939143"/>
              <a:ext cx="179805" cy="168363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xmlns="" id="{FEAC12EF-1BFE-4819-B950-98CBBE7AFCD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93865" y="3715601"/>
              <a:ext cx="179805" cy="168363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xmlns="" id="{2CE08CC2-B2A7-4AE6-9119-221EFFDB569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93865" y="3475465"/>
              <a:ext cx="179805" cy="168363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xmlns="" id="{1A980D9B-1342-4645-99BE-2EAFBD22320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93865" y="3284626"/>
              <a:ext cx="179805" cy="168363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xmlns="" id="{758CAC02-9B49-47CA-A838-B4ECA41D4B32}"/>
                </a:ext>
              </a:extLst>
            </p:cNvPr>
            <p:cNvPicPr/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25581"/>
            <a:stretch/>
          </p:blipFill>
          <p:spPr bwMode="auto">
            <a:xfrm>
              <a:off x="2099524" y="5944301"/>
              <a:ext cx="224757" cy="17980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 xmlns=""/>
              </a:ext>
            </a:extLst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xmlns="" id="{04C9694C-2DF7-4F70-BC2E-E060808449BC}"/>
                </a:ext>
              </a:extLst>
            </p:cNvPr>
            <p:cNvPicPr/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25581"/>
            <a:stretch/>
          </p:blipFill>
          <p:spPr bwMode="auto">
            <a:xfrm>
              <a:off x="2099524" y="5702133"/>
              <a:ext cx="224757" cy="17980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 xmlns=""/>
              </a:ext>
            </a:extLst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xmlns="" id="{948FD61F-B9CF-4277-AF94-32CE5CF7756B}"/>
                </a:ext>
              </a:extLst>
            </p:cNvPr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632742" y="5926382"/>
              <a:ext cx="224758" cy="197724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xmlns="" id="{5C889DE5-97A8-469C-B876-F240B88CC58E}"/>
                </a:ext>
              </a:extLst>
            </p:cNvPr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611870" y="5702133"/>
              <a:ext cx="224758" cy="197724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xmlns="" id="{0A0DBE0A-5263-4275-9EA2-2FC23A098CB3}"/>
                </a:ext>
              </a:extLst>
            </p:cNvPr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611870" y="5477884"/>
              <a:ext cx="224758" cy="197724"/>
            </a:xfrm>
            <a:prstGeom prst="rect">
              <a:avLst/>
            </a:prstGeom>
          </p:spPr>
        </p:pic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xmlns="" id="{36A685B8-67E7-4D1B-8A4C-F595BB0F8C44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95570" y="5944301"/>
              <a:ext cx="179805" cy="159827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xmlns="" id="{230750EA-A880-4815-ABA9-F4E80C579C84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95570" y="5706400"/>
              <a:ext cx="179805" cy="159827"/>
            </a:xfrm>
            <a:prstGeom prst="rect">
              <a:avLst/>
            </a:prstGeom>
          </p:spPr>
        </p:pic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xmlns="" id="{1478406B-0AEF-4E79-8815-07FCB704C621}"/>
              </a:ext>
            </a:extLst>
          </p:cNvPr>
          <p:cNvGrpSpPr/>
          <p:nvPr/>
        </p:nvGrpSpPr>
        <p:grpSpPr>
          <a:xfrm>
            <a:off x="4953000" y="1447800"/>
            <a:ext cx="3049108" cy="5124450"/>
            <a:chOff x="4953000" y="1447800"/>
            <a:chExt cx="3049108" cy="512445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xmlns="" id="{F9C4B7FE-39CB-4D07-B25A-BF85415E328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953000" y="1447800"/>
              <a:ext cx="3049108" cy="5124450"/>
            </a:xfrm>
            <a:prstGeom prst="rect">
              <a:avLst/>
            </a:prstGeom>
          </p:spPr>
        </p:pic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xmlns="" id="{C34B34E7-E6F0-4AAD-BB6D-99A8A2E9D555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408410" y="3948377"/>
              <a:ext cx="175260" cy="175260"/>
            </a:xfrm>
            <a:prstGeom prst="rect">
              <a:avLst/>
            </a:prstGeom>
          </p:spPr>
        </p:pic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xmlns="" id="{B3A9B722-7BF2-43DC-B9F0-A3A6C7246553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408410" y="4164544"/>
              <a:ext cx="175260" cy="175260"/>
            </a:xfrm>
            <a:prstGeom prst="rect">
              <a:avLst/>
            </a:prstGeom>
          </p:spPr>
        </p:pic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xmlns="" id="{8BF75EC2-6085-47E3-BF8E-9C54370502C2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408410" y="4399117"/>
              <a:ext cx="175260" cy="175260"/>
            </a:xfrm>
            <a:prstGeom prst="rect">
              <a:avLst/>
            </a:prstGeom>
          </p:spPr>
        </p:pic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xmlns="" id="{BDC95F2D-4B86-407C-BC4B-06862B61F6B6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425537" y="4621257"/>
              <a:ext cx="175260" cy="175260"/>
            </a:xfrm>
            <a:prstGeom prst="rect">
              <a:avLst/>
            </a:prstGeom>
          </p:spPr>
        </p:pic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xmlns="" id="{B8787E12-3D47-4D3F-A7C3-4F448FE86E07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408410" y="4849857"/>
              <a:ext cx="175260" cy="175260"/>
            </a:xfrm>
            <a:prstGeom prst="rect">
              <a:avLst/>
            </a:prstGeom>
          </p:spPr>
        </p:pic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xmlns="" id="{4C33216D-A7ED-4EC5-98D9-C8522F9D7197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408410" y="5071997"/>
              <a:ext cx="175260" cy="175260"/>
            </a:xfrm>
            <a:prstGeom prst="rect">
              <a:avLst/>
            </a:prstGeom>
          </p:spPr>
        </p:pic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xmlns="" id="{97E02F38-3FA2-4601-BFB6-6AA198886D41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408410" y="5300597"/>
              <a:ext cx="175260" cy="175260"/>
            </a:xfrm>
            <a:prstGeom prst="rect">
              <a:avLst/>
            </a:prstGeom>
          </p:spPr>
        </p:pic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xmlns="" id="{E549A4F8-EC29-4486-9E7C-971BEE92756D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408410" y="5516607"/>
              <a:ext cx="175260" cy="175260"/>
            </a:xfrm>
            <a:prstGeom prst="rect">
              <a:avLst/>
            </a:prstGeom>
          </p:spPr>
        </p:pic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xmlns="" id="{A65DAC20-D440-4173-A36C-B9CFDBE736AC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425537" y="5722347"/>
              <a:ext cx="175260" cy="175260"/>
            </a:xfrm>
            <a:prstGeom prst="rect">
              <a:avLst/>
            </a:prstGeom>
          </p:spPr>
        </p:pic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xmlns="" id="{7C9C6EB7-7E1E-4D65-A24A-073522A9CB42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425537" y="5950947"/>
              <a:ext cx="175260" cy="175260"/>
            </a:xfrm>
            <a:prstGeom prst="rect">
              <a:avLst/>
            </a:prstGeom>
          </p:spPr>
        </p:pic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xmlns="" id="{67998D22-4F10-4752-BC00-BFF139D0D85F}"/>
                </a:ext>
              </a:extLst>
            </p:cNvPr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890438" y="4611956"/>
              <a:ext cx="281762" cy="205562"/>
            </a:xfrm>
            <a:prstGeom prst="rect">
              <a:avLst/>
            </a:prstGeom>
          </p:spPr>
        </p:pic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xmlns="" id="{C83E1C6B-607D-42BD-B40C-3F7806048A30}"/>
                </a:ext>
              </a:extLst>
            </p:cNvPr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883436" y="4841014"/>
              <a:ext cx="281762" cy="205562"/>
            </a:xfrm>
            <a:prstGeom prst="rect">
              <a:avLst/>
            </a:prstGeom>
          </p:spPr>
        </p:pic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xmlns="" id="{6E57CD11-E423-4505-8DDC-D763DFE61BAD}"/>
                </a:ext>
              </a:extLst>
            </p:cNvPr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883436" y="5054463"/>
              <a:ext cx="281762" cy="205562"/>
            </a:xfrm>
            <a:prstGeom prst="rect">
              <a:avLst/>
            </a:prstGeom>
          </p:spPr>
        </p:pic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xmlns="" id="{4978D52D-2506-4ED4-BCA2-05F850E0D855}"/>
                </a:ext>
              </a:extLst>
            </p:cNvPr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890438" y="5492135"/>
              <a:ext cx="281762" cy="205562"/>
            </a:xfrm>
            <a:prstGeom prst="rect">
              <a:avLst/>
            </a:prstGeom>
          </p:spPr>
        </p:pic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xmlns="" id="{B8042860-E930-43AB-A151-3B8624ED17B4}"/>
                </a:ext>
              </a:extLst>
            </p:cNvPr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883436" y="5285624"/>
              <a:ext cx="281762" cy="205562"/>
            </a:xfrm>
            <a:prstGeom prst="rect">
              <a:avLst/>
            </a:prstGeom>
          </p:spPr>
        </p:pic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xmlns="" id="{6603D87B-0CB2-414B-8637-D0FEC99F4035}"/>
                </a:ext>
              </a:extLst>
            </p:cNvPr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887558" y="5722347"/>
              <a:ext cx="281762" cy="205562"/>
            </a:xfrm>
            <a:prstGeom prst="rect">
              <a:avLst/>
            </a:prstGeom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xmlns="" id="{FFB03C12-32DC-4076-957B-3D16DF786A0B}"/>
                </a:ext>
              </a:extLst>
            </p:cNvPr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890438" y="5935796"/>
              <a:ext cx="281762" cy="205562"/>
            </a:xfrm>
            <a:prstGeom prst="rect">
              <a:avLst/>
            </a:prstGeom>
          </p:spPr>
        </p:pic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xmlns="" id="{71D80FB6-3B35-46A7-8E5E-48EAA266B0A1}"/>
                </a:ext>
              </a:extLst>
            </p:cNvPr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400800" y="5485442"/>
              <a:ext cx="283779" cy="207579"/>
            </a:xfrm>
            <a:prstGeom prst="rect">
              <a:avLst/>
            </a:prstGeom>
          </p:spPr>
        </p:pic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xmlns="" id="{8DA06A46-B092-4FA7-B9AE-C92980E05913}"/>
                </a:ext>
              </a:extLst>
            </p:cNvPr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400800" y="5710518"/>
              <a:ext cx="283779" cy="207579"/>
            </a:xfrm>
            <a:prstGeom prst="rect">
              <a:avLst/>
            </a:prstGeom>
          </p:spPr>
        </p:pic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xmlns="" id="{A9EE37E2-EC0A-44AD-8EC8-B62DFE8BD8FF}"/>
                </a:ext>
              </a:extLst>
            </p:cNvPr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400800" y="5927290"/>
              <a:ext cx="283779" cy="20757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82474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xmlns="" id="{2002BCFA-6F53-4F93-A159-C095DE0399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73943137"/>
              </p:ext>
            </p:extLst>
          </p:nvPr>
        </p:nvGraphicFramePr>
        <p:xfrm>
          <a:off x="2492415" y="1347659"/>
          <a:ext cx="4245189" cy="538077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03666">
                  <a:extLst>
                    <a:ext uri="{9D8B030D-6E8A-4147-A177-3AD203B41FA5}">
                      <a16:colId xmlns:a16="http://schemas.microsoft.com/office/drawing/2014/main" xmlns="" val="3849199172"/>
                    </a:ext>
                  </a:extLst>
                </a:gridCol>
                <a:gridCol w="1488404">
                  <a:extLst>
                    <a:ext uri="{9D8B030D-6E8A-4147-A177-3AD203B41FA5}">
                      <a16:colId xmlns:a16="http://schemas.microsoft.com/office/drawing/2014/main" xmlns="" val="1905797311"/>
                    </a:ext>
                  </a:extLst>
                </a:gridCol>
                <a:gridCol w="1553119">
                  <a:extLst>
                    <a:ext uri="{9D8B030D-6E8A-4147-A177-3AD203B41FA5}">
                      <a16:colId xmlns:a16="http://schemas.microsoft.com/office/drawing/2014/main" xmlns="" val="4159810157"/>
                    </a:ext>
                  </a:extLst>
                </a:gridCol>
              </a:tblGrid>
              <a:tr h="6231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39" marR="7403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</a:rPr>
                        <a:t>Month 1: _____________</a:t>
                      </a:r>
                      <a:endParaRPr lang="en-US" sz="13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39" marR="7403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Month 2:</a:t>
                      </a:r>
                      <a:endParaRPr lang="en-US" sz="13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______________</a:t>
                      </a:r>
                      <a:endParaRPr lang="en-US" sz="13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39" marR="74039" marT="0" marB="0"/>
                </a:tc>
                <a:extLst>
                  <a:ext uri="{0D108BD9-81ED-4DB2-BD59-A6C34878D82A}">
                    <a16:rowId xmlns:a16="http://schemas.microsoft.com/office/drawing/2014/main" xmlns="" val="255987323"/>
                  </a:ext>
                </a:extLst>
              </a:tr>
              <a:tr h="9515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Sunny Days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39" marR="740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_____ days</a:t>
                      </a:r>
                      <a:endParaRPr lang="en-US" sz="13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39" marR="7403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 days</a:t>
                      </a:r>
                      <a:endParaRPr lang="en-US" sz="13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39" marR="74039" marT="0" marB="0"/>
                </a:tc>
                <a:extLst>
                  <a:ext uri="{0D108BD9-81ED-4DB2-BD59-A6C34878D82A}">
                    <a16:rowId xmlns:a16="http://schemas.microsoft.com/office/drawing/2014/main" xmlns="" val="2950457986"/>
                  </a:ext>
                </a:extLst>
              </a:tr>
              <a:tr h="9515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Cloudy Days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39" marR="740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_____ days</a:t>
                      </a:r>
                      <a:endParaRPr lang="en-US" sz="13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39" marR="7403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 days</a:t>
                      </a:r>
                      <a:endParaRPr lang="en-US" sz="13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39" marR="74039" marT="0" marB="0"/>
                </a:tc>
                <a:extLst>
                  <a:ext uri="{0D108BD9-81ED-4DB2-BD59-A6C34878D82A}">
                    <a16:rowId xmlns:a16="http://schemas.microsoft.com/office/drawing/2014/main" xmlns="" val="1388489017"/>
                  </a:ext>
                </a:extLst>
              </a:tr>
              <a:tr h="9515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Rainy Days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39" marR="740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_____ days</a:t>
                      </a:r>
                      <a:endParaRPr lang="en-US" sz="13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39" marR="7403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 days</a:t>
                      </a:r>
                      <a:endParaRPr lang="en-US" sz="13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39" marR="74039" marT="0" marB="0"/>
                </a:tc>
                <a:extLst>
                  <a:ext uri="{0D108BD9-81ED-4DB2-BD59-A6C34878D82A}">
                    <a16:rowId xmlns:a16="http://schemas.microsoft.com/office/drawing/2014/main" xmlns="" val="491694504"/>
                  </a:ext>
                </a:extLst>
              </a:tr>
              <a:tr h="9515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Windy Days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39" marR="740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_____ days</a:t>
                      </a:r>
                      <a:endParaRPr lang="en-US" sz="13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39" marR="7403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 days</a:t>
                      </a:r>
                      <a:endParaRPr lang="en-US" sz="13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39" marR="74039" marT="0" marB="0"/>
                </a:tc>
                <a:extLst>
                  <a:ext uri="{0D108BD9-81ED-4DB2-BD59-A6C34878D82A}">
                    <a16:rowId xmlns:a16="http://schemas.microsoft.com/office/drawing/2014/main" xmlns="" val="2727995095"/>
                  </a:ext>
                </a:extLst>
              </a:tr>
              <a:tr h="9515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Hot Days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39" marR="740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_____ days</a:t>
                      </a:r>
                      <a:endParaRPr lang="en-US" sz="13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39" marR="7403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 days</a:t>
                      </a:r>
                      <a:endParaRPr lang="en-US" sz="13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39" marR="74039" marT="0" marB="0"/>
                </a:tc>
                <a:extLst>
                  <a:ext uri="{0D108BD9-81ED-4DB2-BD59-A6C34878D82A}">
                    <a16:rowId xmlns:a16="http://schemas.microsoft.com/office/drawing/2014/main" xmlns="" val="74993476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79387"/>
            <a:ext cx="8077200" cy="990600"/>
          </a:xfrm>
        </p:spPr>
        <p:txBody>
          <a:bodyPr>
            <a:noAutofit/>
          </a:bodyPr>
          <a:lstStyle/>
          <a:p>
            <a:r>
              <a:rPr lang="en-US" sz="4400" dirty="0"/>
              <a:t>Now Let’s Compare Our Charts!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5CE8E02A-D498-46CB-8FDC-5827A527F517}"/>
              </a:ext>
            </a:extLst>
          </p:cNvPr>
          <p:cNvGrpSpPr/>
          <p:nvPr/>
        </p:nvGrpSpPr>
        <p:grpSpPr>
          <a:xfrm>
            <a:off x="2819399" y="2338259"/>
            <a:ext cx="602173" cy="4319091"/>
            <a:chOff x="2819399" y="2338259"/>
            <a:chExt cx="602173" cy="4319091"/>
          </a:xfrm>
        </p:grpSpPr>
        <p:pic>
          <p:nvPicPr>
            <p:cNvPr id="8" name="Picture 10">
              <a:extLst>
                <a:ext uri="{FF2B5EF4-FFF2-40B4-BE49-F238E27FC236}">
                  <a16:creationId xmlns:a16="http://schemas.microsoft.com/office/drawing/2014/main" xmlns="" id="{6FA54842-56F7-419D-8427-2FE0A573C20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8074" y="4183531"/>
              <a:ext cx="573498" cy="573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">
              <a:extLst>
                <a:ext uri="{FF2B5EF4-FFF2-40B4-BE49-F238E27FC236}">
                  <a16:creationId xmlns:a16="http://schemas.microsoft.com/office/drawing/2014/main" xmlns="" id="{AC27B8B0-0365-4A80-8EC4-14D7F40B3B1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8074" y="2338259"/>
              <a:ext cx="506590" cy="5065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8FEC899A-9C2B-4384-8804-F1457462D0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8516" y="3266889"/>
              <a:ext cx="563940" cy="5639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xmlns="" id="{3C351604-775E-46C0-A388-BDFB4E895D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9399" y="5140560"/>
              <a:ext cx="602173" cy="6021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3" descr="RES.C2.W.L0HO.013">
              <a:extLst>
                <a:ext uri="{FF2B5EF4-FFF2-40B4-BE49-F238E27FC236}">
                  <a16:creationId xmlns:a16="http://schemas.microsoft.com/office/drawing/2014/main" xmlns="" id="{8BA8A193-3CC3-4A87-9889-E8F409EB7D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1369" y="6131643"/>
              <a:ext cx="152933" cy="5257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67A2D5C8-789D-42BA-A7B6-F9B58E75200F}"/>
              </a:ext>
            </a:extLst>
          </p:cNvPr>
          <p:cNvSpPr txBox="1"/>
          <p:nvPr/>
        </p:nvSpPr>
        <p:spPr>
          <a:xfrm>
            <a:off x="3733800" y="1515569"/>
            <a:ext cx="14556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Bradley Hand ITC" panose="03070402050302030203" pitchFamily="66" charset="0"/>
              </a:rPr>
              <a:t>September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5A96CE80-D079-4155-A366-BF21F93CF1DA}"/>
              </a:ext>
            </a:extLst>
          </p:cNvPr>
          <p:cNvSpPr txBox="1"/>
          <p:nvPr/>
        </p:nvSpPr>
        <p:spPr>
          <a:xfrm>
            <a:off x="5235702" y="1515569"/>
            <a:ext cx="14556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Bradley Hand ITC" panose="03070402050302030203" pitchFamily="66" charset="0"/>
              </a:rPr>
              <a:t>January</a:t>
            </a:r>
          </a:p>
        </p:txBody>
      </p:sp>
    </p:spTree>
    <p:extLst>
      <p:ext uri="{BB962C8B-B14F-4D97-AF65-F5344CB8AC3E}">
        <p14:creationId xmlns:p14="http://schemas.microsoft.com/office/powerpoint/2010/main" xmlns="" val="1043506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Let’s Summarize!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12954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Our focus question: </a:t>
            </a:r>
            <a:r>
              <a:rPr lang="en-US" sz="3200" i="1" dirty="0"/>
              <a:t>How did our weather change from September to January?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2820FBCD-09F9-44CC-A50E-559BA20F75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9842732"/>
              </p:ext>
            </p:extLst>
          </p:nvPr>
        </p:nvGraphicFramePr>
        <p:xfrm>
          <a:off x="5513010" y="2664186"/>
          <a:ext cx="2030790" cy="408657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07996">
                  <a:extLst>
                    <a:ext uri="{9D8B030D-6E8A-4147-A177-3AD203B41FA5}">
                      <a16:colId xmlns:a16="http://schemas.microsoft.com/office/drawing/2014/main" xmlns="" val="625150319"/>
                    </a:ext>
                  </a:extLst>
                </a:gridCol>
                <a:gridCol w="1122794">
                  <a:extLst>
                    <a:ext uri="{9D8B030D-6E8A-4147-A177-3AD203B41FA5}">
                      <a16:colId xmlns:a16="http://schemas.microsoft.com/office/drawing/2014/main" xmlns="" val="2159103657"/>
                    </a:ext>
                  </a:extLst>
                </a:gridCol>
              </a:tblGrid>
              <a:tr h="3260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200"/>
                        </a:spcAft>
                      </a:pPr>
                      <a:r>
                        <a:rPr lang="en-US" sz="1000" dirty="0">
                          <a:effectLst/>
                        </a:rPr>
                        <a:t>Month 2: _____________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extLst>
                  <a:ext uri="{0D108BD9-81ED-4DB2-BD59-A6C34878D82A}">
                    <a16:rowId xmlns:a16="http://schemas.microsoft.com/office/drawing/2014/main" xmlns="" val="303024864"/>
                  </a:ext>
                </a:extLst>
              </a:tr>
              <a:tr h="7521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Sunny Days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_____ days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extLst>
                  <a:ext uri="{0D108BD9-81ED-4DB2-BD59-A6C34878D82A}">
                    <a16:rowId xmlns:a16="http://schemas.microsoft.com/office/drawing/2014/main" xmlns="" val="2291294448"/>
                  </a:ext>
                </a:extLst>
              </a:tr>
              <a:tr h="7521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Cloudy Days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_____ days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extLst>
                  <a:ext uri="{0D108BD9-81ED-4DB2-BD59-A6C34878D82A}">
                    <a16:rowId xmlns:a16="http://schemas.microsoft.com/office/drawing/2014/main" xmlns="" val="2828266944"/>
                  </a:ext>
                </a:extLst>
              </a:tr>
              <a:tr h="7521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Rainy Days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_____ days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extLst>
                  <a:ext uri="{0D108BD9-81ED-4DB2-BD59-A6C34878D82A}">
                    <a16:rowId xmlns:a16="http://schemas.microsoft.com/office/drawing/2014/main" xmlns="" val="1658302339"/>
                  </a:ext>
                </a:extLst>
              </a:tr>
              <a:tr h="7521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Windy Days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_____ days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extLst>
                  <a:ext uri="{0D108BD9-81ED-4DB2-BD59-A6C34878D82A}">
                    <a16:rowId xmlns:a16="http://schemas.microsoft.com/office/drawing/2014/main" xmlns="" val="3455008831"/>
                  </a:ext>
                </a:extLst>
              </a:tr>
              <a:tr h="7521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Hot Days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_____ days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extLst>
                  <a:ext uri="{0D108BD9-81ED-4DB2-BD59-A6C34878D82A}">
                    <a16:rowId xmlns:a16="http://schemas.microsoft.com/office/drawing/2014/main" xmlns="" val="342097764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xmlns="" id="{553800CA-DBE5-49FA-BE4F-A273F1F760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79763775"/>
              </p:ext>
            </p:extLst>
          </p:nvPr>
        </p:nvGraphicFramePr>
        <p:xfrm>
          <a:off x="1371600" y="2664186"/>
          <a:ext cx="2030790" cy="408657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07996">
                  <a:extLst>
                    <a:ext uri="{9D8B030D-6E8A-4147-A177-3AD203B41FA5}">
                      <a16:colId xmlns:a16="http://schemas.microsoft.com/office/drawing/2014/main" xmlns="" val="625150319"/>
                    </a:ext>
                  </a:extLst>
                </a:gridCol>
                <a:gridCol w="1122794">
                  <a:extLst>
                    <a:ext uri="{9D8B030D-6E8A-4147-A177-3AD203B41FA5}">
                      <a16:colId xmlns:a16="http://schemas.microsoft.com/office/drawing/2014/main" xmlns="" val="2159103657"/>
                    </a:ext>
                  </a:extLst>
                </a:gridCol>
              </a:tblGrid>
              <a:tr h="3260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200"/>
                        </a:spcAft>
                      </a:pPr>
                      <a:r>
                        <a:rPr lang="en-US" sz="1000" dirty="0">
                          <a:effectLst/>
                        </a:rPr>
                        <a:t>Month 1: _____________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extLst>
                  <a:ext uri="{0D108BD9-81ED-4DB2-BD59-A6C34878D82A}">
                    <a16:rowId xmlns:a16="http://schemas.microsoft.com/office/drawing/2014/main" xmlns="" val="303024864"/>
                  </a:ext>
                </a:extLst>
              </a:tr>
              <a:tr h="7521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Sunny Days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_____ days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extLst>
                  <a:ext uri="{0D108BD9-81ED-4DB2-BD59-A6C34878D82A}">
                    <a16:rowId xmlns:a16="http://schemas.microsoft.com/office/drawing/2014/main" xmlns="" val="2291294448"/>
                  </a:ext>
                </a:extLst>
              </a:tr>
              <a:tr h="7521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Cloudy Days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_____ days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extLst>
                  <a:ext uri="{0D108BD9-81ED-4DB2-BD59-A6C34878D82A}">
                    <a16:rowId xmlns:a16="http://schemas.microsoft.com/office/drawing/2014/main" xmlns="" val="2828266944"/>
                  </a:ext>
                </a:extLst>
              </a:tr>
              <a:tr h="7521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Rainy Days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_____ days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extLst>
                  <a:ext uri="{0D108BD9-81ED-4DB2-BD59-A6C34878D82A}">
                    <a16:rowId xmlns:a16="http://schemas.microsoft.com/office/drawing/2014/main" xmlns="" val="1658302339"/>
                  </a:ext>
                </a:extLst>
              </a:tr>
              <a:tr h="7521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Windy Days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_____ days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extLst>
                  <a:ext uri="{0D108BD9-81ED-4DB2-BD59-A6C34878D82A}">
                    <a16:rowId xmlns:a16="http://schemas.microsoft.com/office/drawing/2014/main" xmlns="" val="3455008831"/>
                  </a:ext>
                </a:extLst>
              </a:tr>
              <a:tr h="7521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Hot Days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_____ days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22" marR="58522" marT="0" marB="0"/>
                </a:tc>
                <a:extLst>
                  <a:ext uri="{0D108BD9-81ED-4DB2-BD59-A6C34878D82A}">
                    <a16:rowId xmlns:a16="http://schemas.microsoft.com/office/drawing/2014/main" xmlns="" val="3420977648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69BCEF3-DED4-4264-9F20-5D4FB87692E3}"/>
              </a:ext>
            </a:extLst>
          </p:cNvPr>
          <p:cNvSpPr txBox="1"/>
          <p:nvPr/>
        </p:nvSpPr>
        <p:spPr>
          <a:xfrm>
            <a:off x="5513010" y="2729788"/>
            <a:ext cx="2919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Bradley Hand ITC" panose="03070402050302030203" pitchFamily="66" charset="0"/>
              </a:rPr>
              <a:t>January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BC999EA4-126D-4760-9986-F8150402C2E5}"/>
              </a:ext>
            </a:extLst>
          </p:cNvPr>
          <p:cNvSpPr txBox="1"/>
          <p:nvPr/>
        </p:nvSpPr>
        <p:spPr>
          <a:xfrm>
            <a:off x="1363744" y="2751894"/>
            <a:ext cx="2919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Bradley Hand ITC" panose="03070402050302030203" pitchFamily="66" charset="0"/>
              </a:rPr>
              <a:t>September</a:t>
            </a:r>
          </a:p>
        </p:txBody>
      </p:sp>
      <p:pic>
        <p:nvPicPr>
          <p:cNvPr id="15" name="Content Placeholder 3">
            <a:extLst>
              <a:ext uri="{FF2B5EF4-FFF2-40B4-BE49-F238E27FC236}">
                <a16:creationId xmlns:a16="http://schemas.microsoft.com/office/drawing/2014/main" xmlns="" id="{E1FDB87F-C601-4D20-AEF7-24C055C469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189875" y="3846412"/>
            <a:ext cx="686925" cy="103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66DE63F1-2C4C-408F-95AD-3EB3DBFE9894}"/>
              </a:ext>
            </a:extLst>
          </p:cNvPr>
          <p:cNvGrpSpPr/>
          <p:nvPr/>
        </p:nvGrpSpPr>
        <p:grpSpPr>
          <a:xfrm>
            <a:off x="1600577" y="3205177"/>
            <a:ext cx="480361" cy="3447799"/>
            <a:chOff x="3631246" y="2140822"/>
            <a:chExt cx="628651" cy="4512153"/>
          </a:xfrm>
        </p:grpSpPr>
        <p:pic>
          <p:nvPicPr>
            <p:cNvPr id="18" name="Picture 10">
              <a:extLst>
                <a:ext uri="{FF2B5EF4-FFF2-40B4-BE49-F238E27FC236}">
                  <a16:creationId xmlns:a16="http://schemas.microsoft.com/office/drawing/2014/main" xmlns="" id="{8942A050-43E3-47EF-954B-CDFBB27D83A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9822" y="4139883"/>
              <a:ext cx="571500" cy="571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1">
              <a:extLst>
                <a:ext uri="{FF2B5EF4-FFF2-40B4-BE49-F238E27FC236}">
                  <a16:creationId xmlns:a16="http://schemas.microsoft.com/office/drawing/2014/main" xmlns="" id="{8561D7F2-3C40-463A-8432-4E05D1ABBB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9822" y="2140822"/>
              <a:ext cx="504825" cy="5048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9">
              <a:extLst>
                <a:ext uri="{FF2B5EF4-FFF2-40B4-BE49-F238E27FC236}">
                  <a16:creationId xmlns:a16="http://schemas.microsoft.com/office/drawing/2014/main" xmlns="" id="{166624F3-3806-40C6-A543-127BFBA645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1246" y="3137019"/>
              <a:ext cx="561975" cy="5619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">
              <a:extLst>
                <a:ext uri="{FF2B5EF4-FFF2-40B4-BE49-F238E27FC236}">
                  <a16:creationId xmlns:a16="http://schemas.microsoft.com/office/drawing/2014/main" xmlns="" id="{A0FE7E96-27E3-4B1B-BC85-599432E68C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9822" y="5067618"/>
              <a:ext cx="600075" cy="6000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3" descr="RES.C2.W.L0HO.013">
              <a:extLst>
                <a:ext uri="{FF2B5EF4-FFF2-40B4-BE49-F238E27FC236}">
                  <a16:creationId xmlns:a16="http://schemas.microsoft.com/office/drawing/2014/main" xmlns="" id="{7309C212-9218-457E-91D3-2A6744B3E8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12233" y="6129100"/>
              <a:ext cx="152400" cy="523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43507673-3D5C-41C1-98EF-8526134E93B9}"/>
              </a:ext>
            </a:extLst>
          </p:cNvPr>
          <p:cNvGrpSpPr/>
          <p:nvPr/>
        </p:nvGrpSpPr>
        <p:grpSpPr>
          <a:xfrm>
            <a:off x="5736938" y="3205177"/>
            <a:ext cx="480361" cy="3447799"/>
            <a:chOff x="3631246" y="2140822"/>
            <a:chExt cx="628651" cy="4512153"/>
          </a:xfrm>
        </p:grpSpPr>
        <p:pic>
          <p:nvPicPr>
            <p:cNvPr id="24" name="Picture 10">
              <a:extLst>
                <a:ext uri="{FF2B5EF4-FFF2-40B4-BE49-F238E27FC236}">
                  <a16:creationId xmlns:a16="http://schemas.microsoft.com/office/drawing/2014/main" xmlns="" id="{70A0C38D-4B68-4259-A92B-0EF5753A9E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9822" y="4139883"/>
              <a:ext cx="571500" cy="571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1">
              <a:extLst>
                <a:ext uri="{FF2B5EF4-FFF2-40B4-BE49-F238E27FC236}">
                  <a16:creationId xmlns:a16="http://schemas.microsoft.com/office/drawing/2014/main" xmlns="" id="{0407B690-0C9E-4B83-8227-CCBC220318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9822" y="2140822"/>
              <a:ext cx="504825" cy="5048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9">
              <a:extLst>
                <a:ext uri="{FF2B5EF4-FFF2-40B4-BE49-F238E27FC236}">
                  <a16:creationId xmlns:a16="http://schemas.microsoft.com/office/drawing/2014/main" xmlns="" id="{AE25976E-8846-4991-B7D3-883072BCBA3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1246" y="3137019"/>
              <a:ext cx="561975" cy="5619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">
              <a:extLst>
                <a:ext uri="{FF2B5EF4-FFF2-40B4-BE49-F238E27FC236}">
                  <a16:creationId xmlns:a16="http://schemas.microsoft.com/office/drawing/2014/main" xmlns="" id="{48A310F7-81FB-4B92-AB51-33C673E94ED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9822" y="5067618"/>
              <a:ext cx="600075" cy="6000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3" descr="RES.C2.W.L0HO.013">
              <a:extLst>
                <a:ext uri="{FF2B5EF4-FFF2-40B4-BE49-F238E27FC236}">
                  <a16:creationId xmlns:a16="http://schemas.microsoft.com/office/drawing/2014/main" xmlns="" id="{CC0095F5-65B0-42E3-A674-610E9D3EA9E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12233" y="6129100"/>
              <a:ext cx="152400" cy="523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2612622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>
            <a:noAutofit/>
          </a:bodyPr>
          <a:lstStyle/>
          <a:p>
            <a:pPr lvl="0"/>
            <a:r>
              <a:rPr lang="en-US" sz="4400" dirty="0"/>
              <a:t/>
            </a:r>
            <a:br>
              <a:rPr lang="en-US" sz="4400" dirty="0"/>
            </a:br>
            <a:r>
              <a:rPr lang="en-US" dirty="0"/>
              <a:t>Let’s Summarize!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953000"/>
          </a:xfrm>
        </p:spPr>
        <p:txBody>
          <a:bodyPr/>
          <a:lstStyle/>
          <a:p>
            <a:pPr marL="365760" indent="-365760">
              <a:spcBef>
                <a:spcPts val="1800"/>
              </a:spcBef>
              <a:buClr>
                <a:schemeClr val="bg1">
                  <a:lumMod val="65000"/>
                </a:schemeClr>
              </a:buClr>
              <a:buFont typeface="+mj-lt"/>
              <a:buAutoNum type="arabicPeriod"/>
            </a:pPr>
            <a:r>
              <a:rPr lang="en-US" sz="3000" b="1" dirty="0"/>
              <a:t>Think: </a:t>
            </a:r>
            <a:r>
              <a:rPr lang="en-US" sz="3000" dirty="0"/>
              <a:t>Are the weather patterns for September and January the same or different?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+mj-lt"/>
              <a:buAutoNum type="arabicPeriod"/>
            </a:pPr>
            <a:r>
              <a:rPr lang="en-US" sz="3000" b="1" dirty="0"/>
              <a:t>Share</a:t>
            </a:r>
            <a:r>
              <a:rPr lang="en-US" sz="3000" dirty="0"/>
              <a:t> your ideas and evidence with your elbow partner. 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+mj-lt"/>
              <a:buAutoNum type="arabicPeriod"/>
            </a:pPr>
            <a:r>
              <a:rPr lang="en-US" sz="3000" b="1" dirty="0"/>
              <a:t>Complete the handout. </a:t>
            </a:r>
            <a:r>
              <a:rPr lang="en-US" sz="3000" dirty="0"/>
              <a:t>For each sentence, </a:t>
            </a:r>
            <a:r>
              <a:rPr lang="en-US" sz="3000" dirty="0" smtClean="0"/>
              <a:t>write the </a:t>
            </a:r>
            <a:r>
              <a:rPr lang="en-US" sz="3000" dirty="0"/>
              <a:t>word </a:t>
            </a:r>
            <a:r>
              <a:rPr lang="en-US" sz="3000" dirty="0" smtClean="0"/>
              <a:t>on the blank line and circle the picture </a:t>
            </a:r>
            <a:r>
              <a:rPr lang="en-US" sz="3000" dirty="0"/>
              <a:t>that </a:t>
            </a:r>
            <a:r>
              <a:rPr lang="en-US" sz="3000" dirty="0" smtClean="0"/>
              <a:t>shows </a:t>
            </a:r>
            <a:r>
              <a:rPr lang="en-US" sz="3000" dirty="0"/>
              <a:t>the weather pattern you found.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+mj-lt"/>
              <a:buAutoNum type="arabicPeriod"/>
            </a:pPr>
            <a:r>
              <a:rPr lang="en-US" sz="3000" b="1" dirty="0"/>
              <a:t>Write or draw </a:t>
            </a:r>
            <a:r>
              <a:rPr lang="en-US" sz="3000" dirty="0"/>
              <a:t>your evidence in the box at the bottom of the handout.</a:t>
            </a:r>
          </a:p>
        </p:txBody>
      </p:sp>
    </p:spTree>
    <p:extLst>
      <p:ext uri="{BB962C8B-B14F-4D97-AF65-F5344CB8AC3E}">
        <p14:creationId xmlns:p14="http://schemas.microsoft.com/office/powerpoint/2010/main" xmlns="" val="1622798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5334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What Patterns Did You Find?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11109739"/>
              </p:ext>
            </p:extLst>
          </p:nvPr>
        </p:nvGraphicFramePr>
        <p:xfrm>
          <a:off x="609600" y="1447800"/>
          <a:ext cx="8001000" cy="510953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0005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4439">
                <a:tc gridSpan="4">
                  <a:txBody>
                    <a:bodyPr/>
                    <a:lstStyle/>
                    <a:p>
                      <a:r>
                        <a:rPr lang="en-US" sz="2400" b="1" dirty="0"/>
                        <a:t>A pattern we found: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353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September had more </a:t>
                      </a: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 days.</a:t>
                      </a: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Sunny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Rainy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Cloudy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624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January had more </a:t>
                      </a: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 days.</a:t>
                      </a: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Sunny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Rainy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Cloudy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29125">
                <a:tc gridSpan="4">
                  <a:txBody>
                    <a:bodyPr/>
                    <a:lstStyle/>
                    <a:p>
                      <a:r>
                        <a:rPr lang="en-US" sz="2400" dirty="0"/>
                        <a:t>Our evidence is: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8200" y="2209800"/>
            <a:ext cx="1158687" cy="11586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2852" y="3962400"/>
            <a:ext cx="1143000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0" y="2362200"/>
            <a:ext cx="1066800" cy="10668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81700" y="3962400"/>
            <a:ext cx="1143000" cy="1143000"/>
          </a:xfrm>
          <a:prstGeom prst="rect">
            <a:avLst/>
          </a:prstGeom>
        </p:spPr>
      </p:pic>
      <p:pic>
        <p:nvPicPr>
          <p:cNvPr id="1025" name="Picture 1" descr="RE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362200"/>
            <a:ext cx="8445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" descr="RE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191000"/>
            <a:ext cx="8445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054474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8106</TotalTime>
  <Words>420</Words>
  <Application>Microsoft Office PowerPoint</Application>
  <PresentationFormat>On-screen Show (4:3)</PresentationFormat>
  <Paragraphs>246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Weather and seasons Lesson 2b</vt:lpstr>
      <vt:lpstr>Our Picture Graph for January</vt:lpstr>
      <vt:lpstr>Today’s Focus Question</vt:lpstr>
      <vt:lpstr>What Do You Think?</vt:lpstr>
      <vt:lpstr>Let’s Compare Our Graphs!</vt:lpstr>
      <vt:lpstr>Now Let’s Compare Our Charts!</vt:lpstr>
      <vt:lpstr>Let’s Summarize!</vt:lpstr>
      <vt:lpstr> Let’s Summarize! </vt:lpstr>
      <vt:lpstr>What Patterns Did You Find?</vt:lpstr>
      <vt:lpstr>Let’s Summarize!</vt:lpstr>
      <vt:lpstr>Let’s Summarize!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141</cp:revision>
  <dcterms:created xsi:type="dcterms:W3CDTF">2014-06-10T18:20:14Z</dcterms:created>
  <dcterms:modified xsi:type="dcterms:W3CDTF">2019-12-18T20:23:36Z</dcterms:modified>
</cp:coreProperties>
</file>