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88" r:id="rId2"/>
    <p:sldId id="387" r:id="rId3"/>
    <p:sldId id="389" r:id="rId4"/>
    <p:sldId id="390" r:id="rId5"/>
    <p:sldId id="391" r:id="rId6"/>
    <p:sldId id="392" r:id="rId7"/>
    <p:sldId id="393" r:id="rId8"/>
    <p:sldId id="394" r:id="rId9"/>
    <p:sldId id="395" r:id="rId10"/>
    <p:sldId id="39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ystem Administrator" initials="SA" lastIdx="3" clrIdx="0"/>
  <p:cmAuthor id="1" name="Audrey Mohan" initials="A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24" autoAdjust="0"/>
    <p:restoredTop sz="89602" autoAdjust="0"/>
  </p:normalViewPr>
  <p:slideViewPr>
    <p:cSldViewPr>
      <p:cViewPr varScale="1">
        <p:scale>
          <a:sx n="65" d="100"/>
          <a:sy n="65" d="100"/>
        </p:scale>
        <p:origin x="-160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83" indent="-2857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898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5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1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76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535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695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54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26137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2814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0129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0803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5046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8486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x-none" dirty="0"/>
              <a:t>Weather and seasons Lesson 2c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772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What Was the Temperature Pattern in Pomona in January?</a:t>
            </a:r>
            <a:endParaRPr lang="en-US" sz="4000" dirty="0">
              <a:solidFill>
                <a:srgbClr val="0070C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53340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00400" y="54102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3340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1800" y="5410200"/>
            <a:ext cx="1439636" cy="59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16764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We’ll compare our temperature graphs for September and January?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What patterns do you think we’ll see?</a:t>
            </a:r>
          </a:p>
          <a:p>
            <a:pPr>
              <a:buNone/>
            </a:pP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6019800" y="3352800"/>
            <a:ext cx="11430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January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05400" y="3352800"/>
            <a:ext cx="304800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Temperatures Patterns  for January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47800" y="3352800"/>
            <a:ext cx="25146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Temperatures Patterns  for September</a:t>
            </a:r>
          </a:p>
          <a:p>
            <a:pPr algn="ctr"/>
            <a:endParaRPr lang="en-US" sz="1400" b="1" dirty="0"/>
          </a:p>
        </p:txBody>
      </p:sp>
      <p:pic>
        <p:nvPicPr>
          <p:cNvPr id="16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267200" y="4191000"/>
            <a:ext cx="60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1470A397-85F8-4768-A067-277738FA788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3581400"/>
            <a:ext cx="2306664" cy="28956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1470A397-85F8-4768-A067-277738FA788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3581400"/>
            <a:ext cx="2306664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2622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itle 1">
            <a:extLst>
              <a:ext uri="{FF2B5EF4-FFF2-40B4-BE49-F238E27FC236}">
                <a16:creationId xmlns:a16="http://schemas.microsoft.com/office/drawing/2014/main" xmlns="" id="{36415095-3298-4304-AB6B-3AD7FA440E3C}"/>
              </a:ext>
            </a:extLst>
          </p:cNvPr>
          <p:cNvSpPr txBox="1">
            <a:spLocks/>
          </p:cNvSpPr>
          <p:nvPr/>
        </p:nvSpPr>
        <p:spPr>
          <a:xfrm>
            <a:off x="685800" y="533400"/>
            <a:ext cx="8001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0" i="0" u="none" kern="1200" spc="-10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/>
              <a:t>Our Picture Graph for January</a:t>
            </a:r>
            <a:endParaRPr lang="en-US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705E3B68-0B79-4955-A195-48956F927F34}"/>
              </a:ext>
            </a:extLst>
          </p:cNvPr>
          <p:cNvSpPr txBox="1"/>
          <p:nvPr/>
        </p:nvSpPr>
        <p:spPr>
          <a:xfrm>
            <a:off x="6705600" y="6096000"/>
            <a:ext cx="17908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</a:rPr>
              <a:t>Courtesy of Pixabay.com</a:t>
            </a: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xmlns="" id="{65C16405-3692-4E7D-9864-709F9DBCE74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90832" y="1780761"/>
            <a:ext cx="3913174" cy="4848639"/>
          </a:xfrm>
          <a:prstGeom prst="rect">
            <a:avLst/>
          </a:prstGeom>
        </p:spPr>
      </p:pic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B4D88E3A-A76F-4A78-97C2-38F0E10E5D63}"/>
              </a:ext>
            </a:extLst>
          </p:cNvPr>
          <p:cNvSpPr txBox="1"/>
          <p:nvPr/>
        </p:nvSpPr>
        <p:spPr>
          <a:xfrm>
            <a:off x="1590040" y="1453961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Pomona Weather Patterns for January</a:t>
            </a:r>
          </a:p>
        </p:txBody>
      </p:sp>
      <p:pic>
        <p:nvPicPr>
          <p:cNvPr id="98" name="Picture 97">
            <a:extLst>
              <a:ext uri="{FF2B5EF4-FFF2-40B4-BE49-F238E27FC236}">
                <a16:creationId xmlns:a16="http://schemas.microsoft.com/office/drawing/2014/main" xmlns="" id="{C98EB4BB-F4E0-4ED3-A518-679070F65A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5791200" y="1371600"/>
            <a:ext cx="258064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08018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848600" cy="990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Today’s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What was the </a:t>
            </a:r>
            <a:r>
              <a:rPr lang="en-US" sz="3200" dirty="0">
                <a:solidFill>
                  <a:srgbClr val="C00000"/>
                </a:solidFill>
              </a:rPr>
              <a:t>temperature</a:t>
            </a:r>
            <a:r>
              <a:rPr lang="en-US" sz="3200" dirty="0"/>
              <a:t> pattern in Pomona in January?</a:t>
            </a:r>
          </a:p>
          <a:p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046123">
            <a:off x="3175206" y="2723471"/>
            <a:ext cx="1948171" cy="36431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21B9D76-77A8-45AD-BF11-AD3786DC7EC1}"/>
              </a:ext>
            </a:extLst>
          </p:cNvPr>
          <p:cNvSpPr txBox="1"/>
          <p:nvPr/>
        </p:nvSpPr>
        <p:spPr>
          <a:xfrm>
            <a:off x="4495800" y="6324600"/>
            <a:ext cx="10695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2612622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What Do You Think?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648200"/>
          </a:xfrm>
        </p:spPr>
        <p:txBody>
          <a:bodyPr/>
          <a:lstStyle/>
          <a:p>
            <a:pPr marL="0" lvl="1" indent="0">
              <a:spcBef>
                <a:spcPts val="1200"/>
              </a:spcBef>
              <a:buNone/>
            </a:pPr>
            <a:r>
              <a:rPr lang="en-US" sz="3200" dirty="0"/>
              <a:t>What do you think the temperature pattern was like in January?</a:t>
            </a:r>
          </a:p>
          <a:p>
            <a:pPr marL="731520" lvl="1" indent="-365760">
              <a:spcBef>
                <a:spcPts val="2400"/>
              </a:spcBef>
            </a:pPr>
            <a:r>
              <a:rPr lang="en-US" sz="3200" dirty="0"/>
              <a:t>Think about this question. Then Share your ideas with an elbow partner. </a:t>
            </a:r>
          </a:p>
          <a:p>
            <a:pPr marL="731520" lvl="1" indent="-365760">
              <a:spcBef>
                <a:spcPts val="1200"/>
              </a:spcBef>
            </a:pPr>
            <a:r>
              <a:rPr lang="en-US" sz="3200" b="1" dirty="0"/>
              <a:t>Use this sentence starter:</a:t>
            </a:r>
          </a:p>
          <a:p>
            <a:pPr marL="1097280" lvl="1" indent="0">
              <a:spcBef>
                <a:spcPts val="1200"/>
              </a:spcBef>
              <a:buNone/>
            </a:pPr>
            <a:r>
              <a:rPr lang="en-US" sz="3200" i="1" dirty="0"/>
              <a:t>I think the temperature pattern in January was  mostly ________.</a:t>
            </a:r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421712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990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Let’s Make Bar Graphs!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962CDCE-E01A-44FB-B20D-56CC109CB03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1524000"/>
            <a:ext cx="2971800" cy="5031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62398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696200" cy="4724400"/>
          </a:xfrm>
        </p:spPr>
        <p:txBody>
          <a:bodyPr/>
          <a:lstStyle/>
          <a:p>
            <a:pPr marL="0" lvl="1" indent="0">
              <a:buNone/>
            </a:pPr>
            <a:r>
              <a:rPr lang="en-US" sz="3200" dirty="0"/>
              <a:t>Do you see any temperature patterns on your bar graph for January?</a:t>
            </a:r>
          </a:p>
          <a:p>
            <a:pPr marL="0" lvl="1" indent="0">
              <a:spcBef>
                <a:spcPts val="1800"/>
              </a:spcBef>
              <a:buNone/>
            </a:pPr>
            <a:r>
              <a:rPr lang="en-US" sz="3200" b="1" dirty="0"/>
              <a:t>Sentence starters:</a:t>
            </a:r>
          </a:p>
          <a:p>
            <a:pPr marL="731520" lvl="1" indent="0">
              <a:spcBef>
                <a:spcPts val="1200"/>
              </a:spcBef>
              <a:buNone/>
            </a:pPr>
            <a:r>
              <a:rPr lang="en-US" sz="3200" i="1" dirty="0"/>
              <a:t>The temperature pattern</a:t>
            </a:r>
            <a:br>
              <a:rPr lang="en-US" sz="3200" i="1" dirty="0"/>
            </a:br>
            <a:r>
              <a:rPr lang="en-US" sz="3200" i="1" dirty="0"/>
              <a:t>is _________.</a:t>
            </a:r>
          </a:p>
          <a:p>
            <a:pPr marL="731520" lvl="1" indent="0">
              <a:spcBef>
                <a:spcPts val="1800"/>
              </a:spcBef>
              <a:buNone/>
            </a:pPr>
            <a:r>
              <a:rPr lang="en-US" sz="3200" dirty="0"/>
              <a:t>OR</a:t>
            </a:r>
          </a:p>
          <a:p>
            <a:pPr marL="731520" lvl="1" indent="0">
              <a:spcBef>
                <a:spcPts val="1800"/>
              </a:spcBef>
              <a:buNone/>
            </a:pPr>
            <a:r>
              <a:rPr lang="en-US" sz="3200" i="1" dirty="0"/>
              <a:t>The bar graph shows ______.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7000" y="2438400"/>
            <a:ext cx="1981200" cy="382273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2E6BD26-2EC1-4789-A358-E782C26F0AD7}"/>
              </a:ext>
            </a:extLst>
          </p:cNvPr>
          <p:cNvSpPr txBox="1"/>
          <p:nvPr/>
        </p:nvSpPr>
        <p:spPr>
          <a:xfrm>
            <a:off x="7162800" y="6324600"/>
            <a:ext cx="10695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What Patterns Do You See?</a:t>
            </a:r>
          </a:p>
        </p:txBody>
      </p:sp>
    </p:spTree>
    <p:extLst>
      <p:ext uri="{BB962C8B-B14F-4D97-AF65-F5344CB8AC3E}">
        <p14:creationId xmlns:p14="http://schemas.microsoft.com/office/powerpoint/2010/main" xmlns="" val="767758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Our focus question: </a:t>
            </a:r>
            <a:r>
              <a:rPr lang="en-US" sz="3200" i="1" dirty="0"/>
              <a:t>What was the </a:t>
            </a:r>
            <a:r>
              <a:rPr lang="en-US" sz="3200" i="1" dirty="0">
                <a:solidFill>
                  <a:srgbClr val="C00000"/>
                </a:solidFill>
              </a:rPr>
              <a:t>temperature</a:t>
            </a:r>
            <a:r>
              <a:rPr lang="en-US" sz="3200" i="1" dirty="0"/>
              <a:t> pattern in Pomona in January?</a:t>
            </a:r>
          </a:p>
          <a:p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046123">
            <a:off x="3251405" y="2723472"/>
            <a:ext cx="1948171" cy="36431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21B9D76-77A8-45AD-BF11-AD3786DC7EC1}"/>
              </a:ext>
            </a:extLst>
          </p:cNvPr>
          <p:cNvSpPr txBox="1"/>
          <p:nvPr/>
        </p:nvSpPr>
        <p:spPr>
          <a:xfrm>
            <a:off x="4495800" y="6324600"/>
            <a:ext cx="10695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2612622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What temperature pattern </a:t>
            </a:r>
            <a:br>
              <a:rPr lang="en-US" sz="3200" dirty="0"/>
            </a:br>
            <a:r>
              <a:rPr lang="en-US" sz="3200" dirty="0"/>
              <a:t>did you find? What is your </a:t>
            </a:r>
            <a:br>
              <a:rPr lang="en-US" sz="3200" dirty="0"/>
            </a:br>
            <a:r>
              <a:rPr lang="en-US" sz="3200" dirty="0"/>
              <a:t>evidence?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b="1" dirty="0"/>
              <a:t>Sentence starter:</a:t>
            </a:r>
          </a:p>
          <a:p>
            <a:pPr marL="731520" indent="0">
              <a:buNone/>
            </a:pPr>
            <a:r>
              <a:rPr lang="en-US" sz="3200" i="1" dirty="0"/>
              <a:t>The temperature pattern </a:t>
            </a:r>
            <a:br>
              <a:rPr lang="en-US" sz="3200" i="1" dirty="0"/>
            </a:br>
            <a:r>
              <a:rPr lang="en-US" sz="3200" i="1" dirty="0"/>
              <a:t>in January is ______.</a:t>
            </a:r>
          </a:p>
          <a:p>
            <a:pPr marL="731520" indent="0">
              <a:buNone/>
            </a:pPr>
            <a:endParaRPr lang="en-US" sz="3200" i="1" dirty="0"/>
          </a:p>
          <a:p>
            <a:pPr>
              <a:buNone/>
            </a:pP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21B9D76-77A8-45AD-BF11-AD3786DC7EC1}"/>
              </a:ext>
            </a:extLst>
          </p:cNvPr>
          <p:cNvSpPr txBox="1"/>
          <p:nvPr/>
        </p:nvSpPr>
        <p:spPr>
          <a:xfrm>
            <a:off x="6858000" y="6096000"/>
            <a:ext cx="10695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1828800"/>
            <a:ext cx="2209800" cy="4263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2622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990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772400" cy="4800600"/>
          </a:xfrm>
        </p:spPr>
        <p:txBody>
          <a:bodyPr/>
          <a:lstStyle/>
          <a:p>
            <a:pPr marL="365760" lvl="1" indent="-365760">
              <a:spcBef>
                <a:spcPts val="1200"/>
              </a:spcBef>
            </a:pPr>
            <a:r>
              <a:rPr lang="en-US" sz="3000" dirty="0"/>
              <a:t>Counting and making graphs </a:t>
            </a:r>
            <a:br>
              <a:rPr lang="en-US" sz="3000" dirty="0"/>
            </a:br>
            <a:r>
              <a:rPr lang="en-US" sz="3000" dirty="0"/>
              <a:t>can help us see temperature </a:t>
            </a:r>
            <a:br>
              <a:rPr lang="en-US" sz="3000" dirty="0"/>
            </a:br>
            <a:r>
              <a:rPr lang="en-US" sz="3000" dirty="0"/>
              <a:t>patterns.</a:t>
            </a:r>
          </a:p>
          <a:p>
            <a:pPr marL="365760" lvl="1" indent="-365760">
              <a:spcBef>
                <a:spcPts val="1200"/>
              </a:spcBef>
            </a:pPr>
            <a:r>
              <a:rPr lang="en-US" sz="3000" dirty="0"/>
              <a:t>Our graphs showed that the </a:t>
            </a:r>
            <a:br>
              <a:rPr lang="en-US" sz="3000" dirty="0"/>
            </a:br>
            <a:r>
              <a:rPr lang="en-US" sz="3000" dirty="0"/>
              <a:t>temperature pattern in </a:t>
            </a:r>
            <a:br>
              <a:rPr lang="en-US" sz="3000" dirty="0"/>
            </a:br>
            <a:r>
              <a:rPr lang="en-US" sz="3000" dirty="0"/>
              <a:t>January is mostly cool.</a:t>
            </a:r>
          </a:p>
          <a:p>
            <a:pPr marL="365760" lvl="1" indent="-365760">
              <a:spcBef>
                <a:spcPts val="1200"/>
              </a:spcBef>
            </a:pPr>
            <a:r>
              <a:rPr lang="en-US" sz="3000" dirty="0"/>
              <a:t>We can use counting and </a:t>
            </a:r>
            <a:br>
              <a:rPr lang="en-US" sz="3000" dirty="0"/>
            </a:br>
            <a:r>
              <a:rPr lang="en-US" sz="3000" dirty="0"/>
              <a:t>graphs as </a:t>
            </a:r>
            <a:r>
              <a:rPr lang="en-US" sz="3000" b="1" dirty="0"/>
              <a:t>evidence</a:t>
            </a:r>
            <a:r>
              <a:rPr lang="en-US" sz="3000" dirty="0"/>
              <a:t> to support </a:t>
            </a:r>
            <a:br>
              <a:rPr lang="en-US" sz="3000" dirty="0"/>
            </a:br>
            <a:r>
              <a:rPr lang="en-US" sz="3000" dirty="0"/>
              <a:t>our ideas about temperature </a:t>
            </a:r>
            <a:br>
              <a:rPr lang="en-US" sz="3000" dirty="0"/>
            </a:br>
            <a:r>
              <a:rPr lang="en-US" sz="3000" dirty="0"/>
              <a:t>patterns.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9228449B-51BF-4433-8C16-B1AA358C74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0"/>
            <a:ext cx="2251621" cy="1654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858000" y="3200400"/>
            <a:ext cx="1828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Publicdomainpictures.net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470A397-85F8-4768-A067-277738FA788C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24600" y="3581400"/>
            <a:ext cx="2306664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4499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5524</TotalTime>
  <Words>196</Words>
  <Application>Microsoft Office PowerPoint</Application>
  <PresentationFormat>On-screen Show (4:3)</PresentationFormat>
  <Paragraphs>45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Weather and seasons Lesson 2c</vt:lpstr>
      <vt:lpstr>Slide 2</vt:lpstr>
      <vt:lpstr>Today’s Focus Question</vt:lpstr>
      <vt:lpstr>What Do You Think?</vt:lpstr>
      <vt:lpstr>Let’s Make Bar Graphs!</vt:lpstr>
      <vt:lpstr>What Patterns Do You See?</vt:lpstr>
      <vt:lpstr>Let’s Summarize!</vt:lpstr>
      <vt:lpstr>Let’s Summarize!</vt:lpstr>
      <vt:lpstr>Let’s Summarize!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119</cp:revision>
  <dcterms:created xsi:type="dcterms:W3CDTF">2014-06-10T18:20:14Z</dcterms:created>
  <dcterms:modified xsi:type="dcterms:W3CDTF">2019-12-18T20:38:39Z</dcterms:modified>
</cp:coreProperties>
</file>