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392" r:id="rId2"/>
    <p:sldId id="393" r:id="rId3"/>
    <p:sldId id="336" r:id="rId4"/>
    <p:sldId id="394" r:id="rId5"/>
    <p:sldId id="395" r:id="rId6"/>
    <p:sldId id="396" r:id="rId7"/>
    <p:sldId id="387" r:id="rId8"/>
    <p:sldId id="397" r:id="rId9"/>
    <p:sldId id="384" r:id="rId10"/>
    <p:sldId id="391" r:id="rId11"/>
    <p:sldId id="398" r:id="rId12"/>
    <p:sldId id="381" r:id="rId13"/>
    <p:sldId id="389" r:id="rId14"/>
    <p:sldId id="399" r:id="rId15"/>
    <p:sldId id="388" r:id="rId16"/>
    <p:sldId id="35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tem Administrator" initials="SA" lastIdx="3" clrIdx="0"/>
  <p:cmAuthor id="1" name="Audrey Mohan" initials="A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4" autoAdjust="0"/>
    <p:restoredTop sz="89602" autoAdjust="0"/>
  </p:normalViewPr>
  <p:slideViewPr>
    <p:cSldViewPr>
      <p:cViewPr varScale="1">
        <p:scale>
          <a:sx n="65" d="100"/>
          <a:sy n="65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046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50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04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 this chart to reflect the actual temperature and weather patterns your class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129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 this chart to reflect the actual temperature and weather patterns your class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12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this chart to reflect the actual temperature and weather patterns your class observed.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31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14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 this chart to reflect the actual temperature and weather patterns your class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32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10.png"/><Relationship Id="rId4" Type="http://schemas.openxmlformats.org/officeDocument/2006/relationships/image" Target="../media/image18.jpe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Weather and seasons Lesson 2d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Did Our Temperature Pattern Change from September to January? What Is Our Evidence?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90600"/>
          </a:xfrm>
        </p:spPr>
        <p:txBody>
          <a:bodyPr/>
          <a:lstStyle/>
          <a:p>
            <a:r>
              <a:rPr lang="en-US" dirty="0"/>
              <a:t>Temperature Patterns in Pomona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52600"/>
            <a:ext cx="1905000" cy="2231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828800"/>
            <a:ext cx="1853345" cy="229839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962400" y="3048000"/>
            <a:ext cx="1600200" cy="0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4191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   </a:t>
            </a:r>
            <a:r>
              <a:rPr lang="en-US" sz="3200" b="1" dirty="0">
                <a:latin typeface="Calibri" pitchFamily="34" charset="0"/>
              </a:rPr>
              <a:t>Hot/Warm              		  Cool/Cold</a:t>
            </a:r>
          </a:p>
          <a:p>
            <a:r>
              <a:rPr lang="en-US" sz="3200" b="1" dirty="0">
                <a:latin typeface="Calibri" pitchFamily="34" charset="0"/>
              </a:rPr>
              <a:t>    September			    January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B5D484D-77B4-4B03-A17F-A45D3FBA92F0}"/>
              </a:ext>
            </a:extLst>
          </p:cNvPr>
          <p:cNvSpPr txBox="1"/>
          <p:nvPr/>
        </p:nvSpPr>
        <p:spPr>
          <a:xfrm>
            <a:off x="2247900" y="400722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11D7956-005D-4C3F-AADA-FD9D53068E0E}"/>
              </a:ext>
            </a:extLst>
          </p:cNvPr>
          <p:cNvSpPr txBox="1"/>
          <p:nvPr/>
        </p:nvSpPr>
        <p:spPr>
          <a:xfrm>
            <a:off x="6553200" y="405999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235917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9387"/>
            <a:ext cx="8077200" cy="990600"/>
          </a:xfrm>
        </p:spPr>
        <p:txBody>
          <a:bodyPr>
            <a:noAutofit/>
          </a:bodyPr>
          <a:lstStyle/>
          <a:p>
            <a:r>
              <a:rPr lang="en-US" sz="4400" dirty="0"/>
              <a:t>Let’s Review Our Weather Charts!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0632565-4633-4A3D-8382-F135036A7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585331"/>
              </p:ext>
            </p:extLst>
          </p:nvPr>
        </p:nvGraphicFramePr>
        <p:xfrm>
          <a:off x="2492415" y="1347659"/>
          <a:ext cx="4245189" cy="53807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3666">
                  <a:extLst>
                    <a:ext uri="{9D8B030D-6E8A-4147-A177-3AD203B41FA5}">
                      <a16:colId xmlns:a16="http://schemas.microsoft.com/office/drawing/2014/main" xmlns="" val="3849199172"/>
                    </a:ext>
                  </a:extLst>
                </a:gridCol>
                <a:gridCol w="1488404">
                  <a:extLst>
                    <a:ext uri="{9D8B030D-6E8A-4147-A177-3AD203B41FA5}">
                      <a16:colId xmlns:a16="http://schemas.microsoft.com/office/drawing/2014/main" xmlns="" val="1905797311"/>
                    </a:ext>
                  </a:extLst>
                </a:gridCol>
                <a:gridCol w="1553119">
                  <a:extLst>
                    <a:ext uri="{9D8B030D-6E8A-4147-A177-3AD203B41FA5}">
                      <a16:colId xmlns:a16="http://schemas.microsoft.com/office/drawing/2014/main" xmlns="" val="4159810157"/>
                    </a:ext>
                  </a:extLst>
                </a:gridCol>
              </a:tblGrid>
              <a:tr h="6231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Month 1: _____________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Month 2:</a:t>
                      </a:r>
                      <a:endParaRPr lang="en-US" sz="13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______________</a:t>
                      </a:r>
                      <a:endParaRPr lang="en-US" sz="13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255987323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Sunny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2950457986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Cloudy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1388489017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Rainy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491694504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Windy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2727995095"/>
                  </a:ext>
                </a:extLst>
              </a:tr>
              <a:tr h="951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Hot Days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 days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39" marR="74039" marT="0" marB="0"/>
                </a:tc>
                <a:extLst>
                  <a:ext uri="{0D108BD9-81ED-4DB2-BD59-A6C34878D82A}">
                    <a16:rowId xmlns:a16="http://schemas.microsoft.com/office/drawing/2014/main" xmlns="" val="74993476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02E4F5F-F1CA-4F98-AFB4-CF8F430E9A5D}"/>
              </a:ext>
            </a:extLst>
          </p:cNvPr>
          <p:cNvGrpSpPr/>
          <p:nvPr/>
        </p:nvGrpSpPr>
        <p:grpSpPr>
          <a:xfrm>
            <a:off x="2819399" y="2338259"/>
            <a:ext cx="602173" cy="4319091"/>
            <a:chOff x="2819399" y="2338259"/>
            <a:chExt cx="602173" cy="4319091"/>
          </a:xfrm>
        </p:grpSpPr>
        <p:pic>
          <p:nvPicPr>
            <p:cNvPr id="8" name="Picture 10">
              <a:extLst>
                <a:ext uri="{FF2B5EF4-FFF2-40B4-BE49-F238E27FC236}">
                  <a16:creationId xmlns:a16="http://schemas.microsoft.com/office/drawing/2014/main" xmlns="" id="{E4E8C0A1-9F62-4E1F-9456-3FBB56C1F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074" y="4183531"/>
              <a:ext cx="573498" cy="573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">
              <a:extLst>
                <a:ext uri="{FF2B5EF4-FFF2-40B4-BE49-F238E27FC236}">
                  <a16:creationId xmlns:a16="http://schemas.microsoft.com/office/drawing/2014/main" xmlns="" id="{5D59C332-EB81-489E-A901-96740CFC48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074" y="2338259"/>
              <a:ext cx="506590" cy="506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0AB54D9-6135-4037-BCAA-33CDACC4BB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8516" y="3266889"/>
              <a:ext cx="563940" cy="563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1383208F-5C83-4F0F-BF44-80F53C99B3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399" y="5140560"/>
              <a:ext cx="602173" cy="602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RES.C2.W.L0HO.013">
              <a:extLst>
                <a:ext uri="{FF2B5EF4-FFF2-40B4-BE49-F238E27FC236}">
                  <a16:creationId xmlns:a16="http://schemas.microsoft.com/office/drawing/2014/main" xmlns="" id="{F30C6C5C-5D5E-4AB1-AA44-0569D55250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369" y="6131643"/>
              <a:ext cx="152933" cy="525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14B43C-2B56-4638-A2E8-3CE99F1A14B1}"/>
              </a:ext>
            </a:extLst>
          </p:cNvPr>
          <p:cNvSpPr txBox="1"/>
          <p:nvPr/>
        </p:nvSpPr>
        <p:spPr>
          <a:xfrm>
            <a:off x="3733800" y="1515569"/>
            <a:ext cx="1455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 ITC" panose="03070402050302030203" pitchFamily="66" charset="0"/>
              </a:rPr>
              <a:t>September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1497B32-A267-4742-B53C-5F68434EE3F8}"/>
              </a:ext>
            </a:extLst>
          </p:cNvPr>
          <p:cNvSpPr txBox="1"/>
          <p:nvPr/>
        </p:nvSpPr>
        <p:spPr>
          <a:xfrm>
            <a:off x="5235702" y="1515569"/>
            <a:ext cx="1455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 ITC" panose="03070402050302030203" pitchFamily="66" charset="0"/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xmlns="" val="104350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883801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Let’s Summarize!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AutoShape 2" descr="Image result for clipart brown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lipart brown ey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2F220E7-7642-4F04-B1AE-D8BFAFF635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257800" y="2209800"/>
            <a:ext cx="2956983" cy="4191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18CC7EE-17B3-4299-9AB8-45227413B298}"/>
              </a:ext>
            </a:extLst>
          </p:cNvPr>
          <p:cNvSpPr txBox="1"/>
          <p:nvPr/>
        </p:nvSpPr>
        <p:spPr>
          <a:xfrm>
            <a:off x="762000" y="1447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helps us see weather patterns?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95BAFB4-3B4E-4CE9-89A8-64DE9C3AE0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669" t="16571" r="38689" b="22976"/>
          <a:stretch/>
        </p:blipFill>
        <p:spPr>
          <a:xfrm>
            <a:off x="1447800" y="2751446"/>
            <a:ext cx="3339483" cy="3375625"/>
          </a:xfrm>
          <a:prstGeom prst="ellipse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29CECB8-5B65-4997-AF61-C7BCECB3FE23}"/>
              </a:ext>
            </a:extLst>
          </p:cNvPr>
          <p:cNvSpPr txBox="1"/>
          <p:nvPr/>
        </p:nvSpPr>
        <p:spPr>
          <a:xfrm>
            <a:off x="2590800" y="6172200"/>
            <a:ext cx="1385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Cal Poly Pomona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98E2B3C-6BF7-4563-89C2-8F2562DD91A7}"/>
              </a:ext>
            </a:extLst>
          </p:cNvPr>
          <p:cNvSpPr txBox="1"/>
          <p:nvPr/>
        </p:nvSpPr>
        <p:spPr>
          <a:xfrm>
            <a:off x="6934200" y="6400800"/>
            <a:ext cx="1213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144499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65138"/>
            <a:ext cx="8004175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>Let’s Summarize!</a:t>
            </a:r>
          </a:p>
        </p:txBody>
      </p:sp>
      <p:sp>
        <p:nvSpPr>
          <p:cNvPr id="4" name="AutoShape 2" descr="Image result for clipart brown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lipart brown ey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1" y="1600200"/>
            <a:ext cx="4114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292934"/>
                </a:solidFill>
                <a:latin typeface="Calibri" pitchFamily="34" charset="0"/>
              </a:rPr>
              <a:t>Graphs</a:t>
            </a:r>
            <a:r>
              <a:rPr lang="en-US" sz="3200" dirty="0">
                <a:solidFill>
                  <a:srgbClr val="292934"/>
                </a:solidFill>
                <a:latin typeface="Calibri" pitchFamily="34" charset="0"/>
              </a:rPr>
              <a:t> help us see </a:t>
            </a:r>
            <a:br>
              <a:rPr lang="en-US" sz="3200" dirty="0">
                <a:solidFill>
                  <a:srgbClr val="292934"/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292934"/>
                </a:solidFill>
                <a:latin typeface="Calibri" pitchFamily="34" charset="0"/>
              </a:rPr>
              <a:t>weather patterns more </a:t>
            </a:r>
            <a:br>
              <a:rPr lang="en-US" sz="3200" dirty="0">
                <a:solidFill>
                  <a:srgbClr val="292934"/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292934"/>
                </a:solidFill>
                <a:latin typeface="Calibri" pitchFamily="34" charset="0"/>
              </a:rPr>
              <a:t>easily.</a:t>
            </a:r>
          </a:p>
          <a:p>
            <a:pPr lvl="0">
              <a:spcBef>
                <a:spcPts val="1200"/>
              </a:spcBef>
            </a:pPr>
            <a:r>
              <a:rPr lang="en-US" sz="3200" dirty="0">
                <a:solidFill>
                  <a:srgbClr val="292934"/>
                </a:solidFill>
                <a:latin typeface="Calibri" pitchFamily="34" charset="0"/>
              </a:rPr>
              <a:t>Our bar graphs helped</a:t>
            </a:r>
            <a:br>
              <a:rPr lang="en-US" sz="3200" dirty="0">
                <a:solidFill>
                  <a:srgbClr val="292934"/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292934"/>
                </a:solidFill>
                <a:latin typeface="Calibri" pitchFamily="34" charset="0"/>
              </a:rPr>
              <a:t>us see temperature</a:t>
            </a:r>
            <a:br>
              <a:rPr lang="en-US" sz="3200" dirty="0">
                <a:solidFill>
                  <a:srgbClr val="292934"/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292934"/>
                </a:solidFill>
                <a:latin typeface="Calibri" pitchFamily="34" charset="0"/>
              </a:rPr>
              <a:t>patterns.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470A397-85F8-4768-A067-277738FA78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752600"/>
            <a:ext cx="3581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695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883801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Let’s Summarize!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AutoShape 2" descr="Image result for clipart brown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lipart brown ey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2F220E7-7642-4F04-B1AE-D8BFAFF635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257800" y="2209800"/>
            <a:ext cx="2956983" cy="4191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18CC7EE-17B3-4299-9AB8-45227413B298}"/>
              </a:ext>
            </a:extLst>
          </p:cNvPr>
          <p:cNvSpPr txBox="1"/>
          <p:nvPr/>
        </p:nvSpPr>
        <p:spPr>
          <a:xfrm>
            <a:off x="762000" y="1447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weather patterns can change from month to month?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95BAFB4-3B4E-4CE9-89A8-64DE9C3AE0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669" t="16571" r="38689" b="22976"/>
          <a:stretch/>
        </p:blipFill>
        <p:spPr>
          <a:xfrm>
            <a:off x="1447800" y="2751446"/>
            <a:ext cx="3339483" cy="3375625"/>
          </a:xfrm>
          <a:prstGeom prst="ellipse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29CECB8-5B65-4997-AF61-C7BCECB3FE23}"/>
              </a:ext>
            </a:extLst>
          </p:cNvPr>
          <p:cNvSpPr txBox="1"/>
          <p:nvPr/>
        </p:nvSpPr>
        <p:spPr>
          <a:xfrm>
            <a:off x="2590800" y="6172200"/>
            <a:ext cx="1385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Cal Poly Pomona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98E2B3C-6BF7-4563-89C2-8F2562DD91A7}"/>
              </a:ext>
            </a:extLst>
          </p:cNvPr>
          <p:cNvSpPr txBox="1"/>
          <p:nvPr/>
        </p:nvSpPr>
        <p:spPr>
          <a:xfrm>
            <a:off x="6934200" y="6400800"/>
            <a:ext cx="1213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1444997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25882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Weather patterns can change from month to month.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                  </a:t>
            </a:r>
          </a:p>
          <a:p>
            <a:pPr marL="0" indent="0">
              <a:buNone/>
            </a:pPr>
            <a:r>
              <a:rPr lang="en-US" sz="4000" dirty="0"/>
              <a:t>       </a:t>
            </a:r>
            <a:r>
              <a:rPr lang="en-US" sz="3200" b="1" dirty="0"/>
              <a:t>Sunny                           </a:t>
            </a:r>
            <a:r>
              <a:rPr lang="en-US" sz="3200" b="1" dirty="0" err="1"/>
              <a:t>Sunny</a:t>
            </a:r>
            <a:r>
              <a:rPr lang="en-US" sz="3200" b="1" dirty="0"/>
              <a:t> and cloudy</a:t>
            </a:r>
            <a:br>
              <a:rPr lang="en-US" sz="3200" b="1" dirty="0"/>
            </a:br>
            <a:r>
              <a:rPr lang="en-US" sz="3200" b="1" dirty="0"/>
              <a:t>     September                               January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819400"/>
            <a:ext cx="1292464" cy="1292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819400"/>
            <a:ext cx="1554615" cy="1554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2819400"/>
            <a:ext cx="1298561" cy="129856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048000" y="3505200"/>
            <a:ext cx="1828800" cy="0"/>
          </a:xfrm>
          <a:prstGeom prst="straightConnector1">
            <a:avLst/>
          </a:prstGeom>
          <a:ln w="1079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FE05746-81BD-4AF9-BB96-CB4E42126D51}"/>
              </a:ext>
            </a:extLst>
          </p:cNvPr>
          <p:cNvSpPr txBox="1"/>
          <p:nvPr/>
        </p:nvSpPr>
        <p:spPr>
          <a:xfrm>
            <a:off x="1740817" y="411186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D2A7546-9C8E-43D8-8A9F-3D9995798027}"/>
              </a:ext>
            </a:extLst>
          </p:cNvPr>
          <p:cNvSpPr txBox="1"/>
          <p:nvPr/>
        </p:nvSpPr>
        <p:spPr>
          <a:xfrm>
            <a:off x="6031585" y="411186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562314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weather change during the day?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19400"/>
            <a:ext cx="2438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124200"/>
            <a:ext cx="2316615" cy="2316615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114800" y="3429000"/>
            <a:ext cx="91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A1577F-7AA9-44DA-87CA-AD65FF7F7B6C}"/>
              </a:ext>
            </a:extLst>
          </p:cNvPr>
          <p:cNvSpPr txBox="1"/>
          <p:nvPr/>
        </p:nvSpPr>
        <p:spPr>
          <a:xfrm>
            <a:off x="2743200" y="51500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95A6C27-9CD8-4BD1-AAA9-C86A06DD76BA}"/>
              </a:ext>
            </a:extLst>
          </p:cNvPr>
          <p:cNvSpPr txBox="1"/>
          <p:nvPr/>
        </p:nvSpPr>
        <p:spPr>
          <a:xfrm>
            <a:off x="7086600" y="51500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sz="3800" dirty="0"/>
              <a:t>What Temperature Patterns Did We Find?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E5A5F69-47D8-453E-A3C7-A8EBDFFA35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791200" y="1371600"/>
            <a:ext cx="2580640" cy="472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DDA4BD0-B0F7-4AF9-96AC-1E8AF8E853DB}"/>
              </a:ext>
            </a:extLst>
          </p:cNvPr>
          <p:cNvSpPr txBox="1"/>
          <p:nvPr/>
        </p:nvSpPr>
        <p:spPr>
          <a:xfrm>
            <a:off x="6934201" y="609600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54C1EFD-2A32-4B28-9BF2-65BC11F87C8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250" y="1371600"/>
            <a:ext cx="3467101" cy="5404649"/>
          </a:xfrm>
          <a:prstGeom prst="rect">
            <a:avLst/>
          </a:prstGeom>
        </p:spPr>
      </p:pic>
      <p:pic>
        <p:nvPicPr>
          <p:cNvPr id="10" name="Picture 9" descr="RES">
            <a:extLst>
              <a:ext uri="{FF2B5EF4-FFF2-40B4-BE49-F238E27FC236}">
                <a16:creationId xmlns:a16="http://schemas.microsoft.com/office/drawing/2014/main" xmlns="" id="{D4C0A658-CEB7-474E-8FAC-A2FDC015B16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48526"/>
            <a:ext cx="76200" cy="19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RES">
            <a:extLst>
              <a:ext uri="{FF2B5EF4-FFF2-40B4-BE49-F238E27FC236}">
                <a16:creationId xmlns:a16="http://schemas.microsoft.com/office/drawing/2014/main" xmlns="" id="{2F51DF78-C843-44E6-83C9-8E44B7A2F48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17229"/>
            <a:ext cx="76200" cy="19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RES">
            <a:extLst>
              <a:ext uri="{FF2B5EF4-FFF2-40B4-BE49-F238E27FC236}">
                <a16:creationId xmlns:a16="http://schemas.microsoft.com/office/drawing/2014/main" xmlns="" id="{065637ED-1CE4-4B49-9602-7C6D21AA55F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545476"/>
            <a:ext cx="76200" cy="19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RES">
            <a:extLst>
              <a:ext uri="{FF2B5EF4-FFF2-40B4-BE49-F238E27FC236}">
                <a16:creationId xmlns:a16="http://schemas.microsoft.com/office/drawing/2014/main" xmlns="" id="{6E79E84C-7FB2-40ED-8CFD-6305ED0FE21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45602"/>
            <a:ext cx="76200" cy="19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RES">
            <a:extLst>
              <a:ext uri="{FF2B5EF4-FFF2-40B4-BE49-F238E27FC236}">
                <a16:creationId xmlns:a16="http://schemas.microsoft.com/office/drawing/2014/main" xmlns="" id="{02D66D34-56B2-41F9-9AC9-A910E9A99F2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98318"/>
            <a:ext cx="76200" cy="19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CC287D6-1FED-4C9F-8ECA-816CCFF82EA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6060039"/>
            <a:ext cx="76200" cy="1930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E1A1043-9518-43E0-9B9B-E85EBFA8F72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5829358"/>
            <a:ext cx="76200" cy="1930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06DC8F8-4A51-4786-8B91-B3287BC7E21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5595810"/>
            <a:ext cx="76200" cy="1930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3A280A92-A3F0-4587-9CDF-C6081782880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5342386"/>
            <a:ext cx="76200" cy="19307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D0028DC-561E-42CB-9F4E-2AFE1E713C6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5129075"/>
            <a:ext cx="76200" cy="1930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4BF3E1B-0D86-4626-9526-08A6BAADB08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887099"/>
            <a:ext cx="76200" cy="1930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93805B1-CB86-476F-B035-225F9C36B46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602796"/>
            <a:ext cx="76200" cy="1930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D893EA40-CE35-4D20-9803-20E8687746C7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399604"/>
            <a:ext cx="76200" cy="19307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55BE26E6-FF6A-4F13-ACE2-C1638EE5558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165562"/>
            <a:ext cx="76200" cy="1930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02B4A0F8-099F-4A3A-BE01-4B049EA8953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3942313"/>
            <a:ext cx="76200" cy="19307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1C364530-8132-4E49-A1FA-C940F51A27A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5262" y="3684216"/>
            <a:ext cx="76200" cy="21076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26658639-C034-4ADD-9CC0-1F02092F0D4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5262" y="3458363"/>
            <a:ext cx="76200" cy="21076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16C57C36-38B6-4A29-A7A0-C2DA2F000E7C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5262" y="3232510"/>
            <a:ext cx="76200" cy="21076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8245C588-4C89-4A10-97D5-391201AE43D9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5262" y="3006077"/>
            <a:ext cx="76200" cy="21076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1A320DA6-A797-4C3D-B5D4-480CA22917F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5262" y="2762834"/>
            <a:ext cx="76200" cy="2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239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Today’s Focus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6482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600" dirty="0">
                <a:latin typeface="Calibri"/>
                <a:ea typeface="Calibri"/>
                <a:cs typeface="Times New Roman"/>
              </a:rPr>
              <a:t>How did our temperature pattern change from September to January? What is our evidence?</a:t>
            </a:r>
            <a:r>
              <a:rPr lang="en-US" sz="3600" dirty="0"/>
              <a:t> </a:t>
            </a:r>
          </a:p>
        </p:txBody>
      </p:sp>
      <p:pic>
        <p:nvPicPr>
          <p:cNvPr id="5" name="Picture 4" descr="R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844712" cy="2215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8877" y="3789217"/>
            <a:ext cx="901523" cy="2236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3810000"/>
            <a:ext cx="866849" cy="2196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2527" y="3783120"/>
            <a:ext cx="814839" cy="22538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11F6B5E-512E-4BDF-B52B-567B2B17FCE1}"/>
              </a:ext>
            </a:extLst>
          </p:cNvPr>
          <p:cNvSpPr txBox="1"/>
          <p:nvPr/>
        </p:nvSpPr>
        <p:spPr>
          <a:xfrm>
            <a:off x="5286449" y="607304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48417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Our Temperatures in September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B4D669D-0993-4306-A01E-6DD066851F1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7810" y="1371600"/>
            <a:ext cx="2628380" cy="5419644"/>
          </a:xfrm>
          <a:prstGeom prst="rect">
            <a:avLst/>
          </a:prstGeom>
        </p:spPr>
      </p:pic>
      <p:pic>
        <p:nvPicPr>
          <p:cNvPr id="9" name="Picture 2" descr="RES">
            <a:extLst>
              <a:ext uri="{FF2B5EF4-FFF2-40B4-BE49-F238E27FC236}">
                <a16:creationId xmlns:a16="http://schemas.microsoft.com/office/drawing/2014/main" xmlns="" id="{785C2C69-FE15-4096-A2D4-46A63DAB1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6083161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RES">
            <a:extLst>
              <a:ext uri="{FF2B5EF4-FFF2-40B4-BE49-F238E27FC236}">
                <a16:creationId xmlns:a16="http://schemas.microsoft.com/office/drawing/2014/main" xmlns="" id="{7A7C3B7D-3CAA-4530-9264-8540E2FC8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3933209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RES">
            <a:extLst>
              <a:ext uri="{FF2B5EF4-FFF2-40B4-BE49-F238E27FC236}">
                <a16:creationId xmlns:a16="http://schemas.microsoft.com/office/drawing/2014/main" xmlns="" id="{2B91B5A4-B7DD-4BB8-9F3B-1CE8FF275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4158" y="6080406"/>
            <a:ext cx="85758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RES">
            <a:extLst>
              <a:ext uri="{FF2B5EF4-FFF2-40B4-BE49-F238E27FC236}">
                <a16:creationId xmlns:a16="http://schemas.microsoft.com/office/drawing/2014/main" xmlns="" id="{1D0A2B71-42F5-4B9D-BED5-E3200C3D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5848251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RES">
            <a:extLst>
              <a:ext uri="{FF2B5EF4-FFF2-40B4-BE49-F238E27FC236}">
                <a16:creationId xmlns:a16="http://schemas.microsoft.com/office/drawing/2014/main" xmlns="" id="{61FB7DDF-AC22-4730-AD66-8A2FC9C7C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5607233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RES">
            <a:extLst>
              <a:ext uri="{FF2B5EF4-FFF2-40B4-BE49-F238E27FC236}">
                <a16:creationId xmlns:a16="http://schemas.microsoft.com/office/drawing/2014/main" xmlns="" id="{C41759C6-0EFD-4B5B-A0CB-73BD7AD7C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5366214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RES">
            <a:extLst>
              <a:ext uri="{FF2B5EF4-FFF2-40B4-BE49-F238E27FC236}">
                <a16:creationId xmlns:a16="http://schemas.microsoft.com/office/drawing/2014/main" xmlns="" id="{B06C7157-F56E-4C67-9137-00408C34B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5140169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RES">
            <a:extLst>
              <a:ext uri="{FF2B5EF4-FFF2-40B4-BE49-F238E27FC236}">
                <a16:creationId xmlns:a16="http://schemas.microsoft.com/office/drawing/2014/main" xmlns="" id="{7CBC0A9C-F386-407D-8542-48BDDEEDB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4899150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RES">
            <a:extLst>
              <a:ext uri="{FF2B5EF4-FFF2-40B4-BE49-F238E27FC236}">
                <a16:creationId xmlns:a16="http://schemas.microsoft.com/office/drawing/2014/main" xmlns="" id="{389042C2-85A5-41A9-ABA8-C4EF193FA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4658131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RES">
            <a:extLst>
              <a:ext uri="{FF2B5EF4-FFF2-40B4-BE49-F238E27FC236}">
                <a16:creationId xmlns:a16="http://schemas.microsoft.com/office/drawing/2014/main" xmlns="" id="{BA2EEA54-1A0A-4C3C-B892-EA59B7E32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4417112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RES">
            <a:extLst>
              <a:ext uri="{FF2B5EF4-FFF2-40B4-BE49-F238E27FC236}">
                <a16:creationId xmlns:a16="http://schemas.microsoft.com/office/drawing/2014/main" xmlns="" id="{37E66248-06F0-4C95-AB79-832BCC0A5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266" y="4188012"/>
            <a:ext cx="66807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RES">
            <a:extLst>
              <a:ext uri="{FF2B5EF4-FFF2-40B4-BE49-F238E27FC236}">
                <a16:creationId xmlns:a16="http://schemas.microsoft.com/office/drawing/2014/main" xmlns="" id="{8FD956E3-8D96-4A11-B588-6A4BB8DF9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3692190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RES">
            <a:extLst>
              <a:ext uri="{FF2B5EF4-FFF2-40B4-BE49-F238E27FC236}">
                <a16:creationId xmlns:a16="http://schemas.microsoft.com/office/drawing/2014/main" xmlns="" id="{E5E53E2D-8634-4854-BA5C-160ABA7D4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3455603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RES">
            <a:extLst>
              <a:ext uri="{FF2B5EF4-FFF2-40B4-BE49-F238E27FC236}">
                <a16:creationId xmlns:a16="http://schemas.microsoft.com/office/drawing/2014/main" xmlns="" id="{70697A40-7668-4099-9809-8C4AE4D83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3224976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 descr="RES">
            <a:extLst>
              <a:ext uri="{FF2B5EF4-FFF2-40B4-BE49-F238E27FC236}">
                <a16:creationId xmlns:a16="http://schemas.microsoft.com/office/drawing/2014/main" xmlns="" id="{DBEE16EE-595C-49A7-92FA-4D0823A2A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2983957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RES">
            <a:extLst>
              <a:ext uri="{FF2B5EF4-FFF2-40B4-BE49-F238E27FC236}">
                <a16:creationId xmlns:a16="http://schemas.microsoft.com/office/drawing/2014/main" xmlns="" id="{14C0CC0F-C11E-41AC-AE96-FB3881E63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2752475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 descr="RES">
            <a:extLst>
              <a:ext uri="{FF2B5EF4-FFF2-40B4-BE49-F238E27FC236}">
                <a16:creationId xmlns:a16="http://schemas.microsoft.com/office/drawing/2014/main" xmlns="" id="{79CA757C-2827-41E0-A7A4-7058E904A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2504564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 descr="RES">
            <a:extLst>
              <a:ext uri="{FF2B5EF4-FFF2-40B4-BE49-F238E27FC236}">
                <a16:creationId xmlns:a16="http://schemas.microsoft.com/office/drawing/2014/main" xmlns="" id="{C59201B7-7CD6-4A78-AB1B-C4F8EA3C6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2272745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 descr="RES">
            <a:extLst>
              <a:ext uri="{FF2B5EF4-FFF2-40B4-BE49-F238E27FC236}">
                <a16:creationId xmlns:a16="http://schemas.microsoft.com/office/drawing/2014/main" xmlns="" id="{2406DD95-616A-4945-B2D5-401514ADB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2040927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RES">
            <a:extLst>
              <a:ext uri="{FF2B5EF4-FFF2-40B4-BE49-F238E27FC236}">
                <a16:creationId xmlns:a16="http://schemas.microsoft.com/office/drawing/2014/main" xmlns="" id="{475201A5-32EF-4DC4-8E20-E8D4FFF8B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5034" y="1785819"/>
            <a:ext cx="82674" cy="23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6239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What Do You Think?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600" dirty="0">
                <a:latin typeface="Calibri"/>
                <a:ea typeface="Calibri"/>
                <a:cs typeface="Times New Roman"/>
              </a:rPr>
              <a:t>Do you think the temperature </a:t>
            </a:r>
            <a:br>
              <a:rPr lang="en-US" sz="3600" dirty="0">
                <a:latin typeface="Calibri"/>
                <a:ea typeface="Calibri"/>
                <a:cs typeface="Times New Roman"/>
              </a:rPr>
            </a:br>
            <a:r>
              <a:rPr lang="en-US" sz="3600" dirty="0">
                <a:latin typeface="Calibri"/>
                <a:ea typeface="Calibri"/>
                <a:cs typeface="Times New Roman"/>
              </a:rPr>
              <a:t>patterns in September and </a:t>
            </a:r>
            <a:br>
              <a:rPr lang="en-US" sz="3600" dirty="0">
                <a:latin typeface="Calibri"/>
                <a:ea typeface="Calibri"/>
                <a:cs typeface="Times New Roman"/>
              </a:rPr>
            </a:br>
            <a:r>
              <a:rPr lang="en-US" sz="3600" dirty="0">
                <a:latin typeface="Calibri"/>
                <a:ea typeface="Calibri"/>
                <a:cs typeface="Times New Roman"/>
              </a:rPr>
              <a:t>January are the same or </a:t>
            </a:r>
            <a:br>
              <a:rPr lang="en-US" sz="3600" dirty="0">
                <a:latin typeface="Calibri"/>
                <a:ea typeface="Calibri"/>
                <a:cs typeface="Times New Roman"/>
              </a:rPr>
            </a:br>
            <a:r>
              <a:rPr lang="en-US" sz="3600" dirty="0">
                <a:latin typeface="Calibri"/>
                <a:ea typeface="Calibri"/>
                <a:cs typeface="Times New Roman"/>
              </a:rPr>
              <a:t>different?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3600" b="1" dirty="0">
                <a:latin typeface="Calibri"/>
                <a:cs typeface="Times New Roman"/>
              </a:rPr>
              <a:t>Sentence starter: </a:t>
            </a:r>
            <a:r>
              <a:rPr lang="en-US" sz="3600" i="1" dirty="0">
                <a:latin typeface="Calibri"/>
                <a:cs typeface="Times New Roman"/>
              </a:rPr>
              <a:t>I think the </a:t>
            </a:r>
            <a:br>
              <a:rPr lang="en-US" sz="3600" i="1" dirty="0">
                <a:latin typeface="Calibri"/>
                <a:cs typeface="Times New Roman"/>
              </a:rPr>
            </a:br>
            <a:r>
              <a:rPr lang="en-US" sz="3600" i="1" dirty="0">
                <a:latin typeface="Calibri"/>
                <a:cs typeface="Times New Roman"/>
              </a:rPr>
              <a:t>temperature patterns in </a:t>
            </a:r>
            <a:br>
              <a:rPr lang="en-US" sz="3600" i="1" dirty="0">
                <a:latin typeface="Calibri"/>
                <a:cs typeface="Times New Roman"/>
              </a:rPr>
            </a:br>
            <a:r>
              <a:rPr lang="en-US" sz="3600" i="1" dirty="0">
                <a:latin typeface="Calibri"/>
                <a:cs typeface="Times New Roman"/>
              </a:rPr>
              <a:t>September and January are </a:t>
            </a:r>
            <a:br>
              <a:rPr lang="en-US" sz="3600" i="1" dirty="0">
                <a:latin typeface="Calibri"/>
                <a:cs typeface="Times New Roman"/>
              </a:rPr>
            </a:br>
            <a:r>
              <a:rPr lang="en-US" sz="3600" i="1" dirty="0">
                <a:latin typeface="Calibri"/>
                <a:cs typeface="Times New Roman"/>
              </a:rPr>
              <a:t>[the same/different] because </a:t>
            </a:r>
            <a:r>
              <a:rPr lang="en-US" sz="3600" i="1" dirty="0"/>
              <a:t>…</a:t>
            </a:r>
            <a:r>
              <a:rPr lang="en-US" sz="3600" i="1" dirty="0">
                <a:latin typeface="Calibri"/>
                <a:cs typeface="Times New Roman"/>
              </a:rPr>
              <a:t>  </a:t>
            </a:r>
            <a:r>
              <a:rPr lang="en-US" sz="3600" i="1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8E2FACA-01CB-4E06-B687-CD8D1950CBB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752600"/>
            <a:ext cx="2157961" cy="4267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1B9D76-77A8-45AD-BF11-AD3786DC7EC1}"/>
              </a:ext>
            </a:extLst>
          </p:cNvPr>
          <p:cNvSpPr txBox="1"/>
          <p:nvPr/>
        </p:nvSpPr>
        <p:spPr>
          <a:xfrm>
            <a:off x="7391400" y="6096000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48417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Compare Our Bar Graphs!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1295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What temperature patterns do you see that are the same or different?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7A5F437-7820-4DB3-8AC3-62492BC6986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6202" y="2285999"/>
            <a:ext cx="2857272" cy="4360329"/>
          </a:xfrm>
          <a:prstGeom prst="rect">
            <a:avLst/>
          </a:prstGeom>
        </p:spPr>
      </p:pic>
      <p:pic>
        <p:nvPicPr>
          <p:cNvPr id="15" name="Picture 2" descr="RES">
            <a:extLst>
              <a:ext uri="{FF2B5EF4-FFF2-40B4-BE49-F238E27FC236}">
                <a16:creationId xmlns:a16="http://schemas.microsoft.com/office/drawing/2014/main" xmlns="" id="{659A5C6D-300A-40CD-9E30-FD2FD5809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6076646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RES">
            <a:extLst>
              <a:ext uri="{FF2B5EF4-FFF2-40B4-BE49-F238E27FC236}">
                <a16:creationId xmlns:a16="http://schemas.microsoft.com/office/drawing/2014/main" xmlns="" id="{95473E59-55D4-4860-8392-4F13BF21F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4346920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RES">
            <a:extLst>
              <a:ext uri="{FF2B5EF4-FFF2-40B4-BE49-F238E27FC236}">
                <a16:creationId xmlns:a16="http://schemas.microsoft.com/office/drawing/2014/main" xmlns="" id="{3109E3DB-F02A-4BCC-BE03-870F3D578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1147" y="6074429"/>
            <a:ext cx="93227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RES">
            <a:extLst>
              <a:ext uri="{FF2B5EF4-FFF2-40B4-BE49-F238E27FC236}">
                <a16:creationId xmlns:a16="http://schemas.microsoft.com/office/drawing/2014/main" xmlns="" id="{9C0AB3DC-75E8-409B-A5C7-8322A148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5887651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RES">
            <a:extLst>
              <a:ext uri="{FF2B5EF4-FFF2-40B4-BE49-F238E27FC236}">
                <a16:creationId xmlns:a16="http://schemas.microsoft.com/office/drawing/2014/main" xmlns="" id="{D45BCE3F-1E12-4F2D-8D59-DC2D2B465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5693742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RES">
            <a:extLst>
              <a:ext uri="{FF2B5EF4-FFF2-40B4-BE49-F238E27FC236}">
                <a16:creationId xmlns:a16="http://schemas.microsoft.com/office/drawing/2014/main" xmlns="" id="{1E458B5C-2FFE-4CAB-9946-26F83C579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5499832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RES">
            <a:extLst>
              <a:ext uri="{FF2B5EF4-FFF2-40B4-BE49-F238E27FC236}">
                <a16:creationId xmlns:a16="http://schemas.microsoft.com/office/drawing/2014/main" xmlns="" id="{74FD67C1-DF9D-4C56-AD3D-25FFDCAFA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5317969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RES">
            <a:extLst>
              <a:ext uri="{FF2B5EF4-FFF2-40B4-BE49-F238E27FC236}">
                <a16:creationId xmlns:a16="http://schemas.microsoft.com/office/drawing/2014/main" xmlns="" id="{2EC323B7-C2C3-4E9E-8A29-BFF016444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5124059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RES">
            <a:extLst>
              <a:ext uri="{FF2B5EF4-FFF2-40B4-BE49-F238E27FC236}">
                <a16:creationId xmlns:a16="http://schemas.microsoft.com/office/drawing/2014/main" xmlns="" id="{8E05A429-1625-40FD-8A5C-E8F10276D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4930150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RES">
            <a:extLst>
              <a:ext uri="{FF2B5EF4-FFF2-40B4-BE49-F238E27FC236}">
                <a16:creationId xmlns:a16="http://schemas.microsoft.com/office/drawing/2014/main" xmlns="" id="{9E649232-BBE8-4232-B96A-EF0532ED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4736240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RES">
            <a:extLst>
              <a:ext uri="{FF2B5EF4-FFF2-40B4-BE49-F238E27FC236}">
                <a16:creationId xmlns:a16="http://schemas.microsoft.com/office/drawing/2014/main" xmlns="" id="{2C8BBF08-7AB6-45EC-AD79-6F81BAC25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201" y="4551920"/>
            <a:ext cx="72625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 descr="RES">
            <a:extLst>
              <a:ext uri="{FF2B5EF4-FFF2-40B4-BE49-F238E27FC236}">
                <a16:creationId xmlns:a16="http://schemas.microsoft.com/office/drawing/2014/main" xmlns="" id="{D0907885-F8B7-4811-BED7-866D13FD2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4153010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 descr="RES">
            <a:extLst>
              <a:ext uri="{FF2B5EF4-FFF2-40B4-BE49-F238E27FC236}">
                <a16:creationId xmlns:a16="http://schemas.microsoft.com/office/drawing/2014/main" xmlns="" id="{928D8877-F680-409C-B115-DBF1E149E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3962666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RES">
            <a:extLst>
              <a:ext uri="{FF2B5EF4-FFF2-40B4-BE49-F238E27FC236}">
                <a16:creationId xmlns:a16="http://schemas.microsoft.com/office/drawing/2014/main" xmlns="" id="{733E06AC-AD0B-4752-A4E5-D449600AA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3777117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 descr="RES">
            <a:extLst>
              <a:ext uri="{FF2B5EF4-FFF2-40B4-BE49-F238E27FC236}">
                <a16:creationId xmlns:a16="http://schemas.microsoft.com/office/drawing/2014/main" xmlns="" id="{116E772C-B145-410B-87D5-A13C0C1D3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3583207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 descr="RES">
            <a:extLst>
              <a:ext uri="{FF2B5EF4-FFF2-40B4-BE49-F238E27FC236}">
                <a16:creationId xmlns:a16="http://schemas.microsoft.com/office/drawing/2014/main" xmlns="" id="{97103D5C-2EC5-463E-A1CA-DCFFE7CAF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3396970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RES">
            <a:extLst>
              <a:ext uri="{FF2B5EF4-FFF2-40B4-BE49-F238E27FC236}">
                <a16:creationId xmlns:a16="http://schemas.microsoft.com/office/drawing/2014/main" xmlns="" id="{C867B920-C945-44BB-830A-76CB4DB0D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3197515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 descr="RES">
            <a:extLst>
              <a:ext uri="{FF2B5EF4-FFF2-40B4-BE49-F238E27FC236}">
                <a16:creationId xmlns:a16="http://schemas.microsoft.com/office/drawing/2014/main" xmlns="" id="{58C91A3F-B8D8-4641-87B4-2F7CD0EC5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3011008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RES">
            <a:extLst>
              <a:ext uri="{FF2B5EF4-FFF2-40B4-BE49-F238E27FC236}">
                <a16:creationId xmlns:a16="http://schemas.microsoft.com/office/drawing/2014/main" xmlns="" id="{27D91DC7-92F3-4765-A357-8FE055AE6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2824500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" descr="RES">
            <a:extLst>
              <a:ext uri="{FF2B5EF4-FFF2-40B4-BE49-F238E27FC236}">
                <a16:creationId xmlns:a16="http://schemas.microsoft.com/office/drawing/2014/main" xmlns="" id="{25099D94-E4E7-4F3D-BA1C-CF833081B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210" y="2619255"/>
            <a:ext cx="89874" cy="18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DF9E2C60-51F8-48FD-9003-811C09FFC50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97916" y="2249507"/>
            <a:ext cx="2857272" cy="4454025"/>
          </a:xfrm>
          <a:prstGeom prst="rect">
            <a:avLst/>
          </a:prstGeom>
        </p:spPr>
      </p:pic>
      <p:pic>
        <p:nvPicPr>
          <p:cNvPr id="37" name="Picture 36" descr="RES">
            <a:extLst>
              <a:ext uri="{FF2B5EF4-FFF2-40B4-BE49-F238E27FC236}">
                <a16:creationId xmlns:a16="http://schemas.microsoft.com/office/drawing/2014/main" xmlns="" id="{229A13A6-BB1A-4635-A779-21A935D376F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7391" y="6103808"/>
            <a:ext cx="62797" cy="16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RES">
            <a:extLst>
              <a:ext uri="{FF2B5EF4-FFF2-40B4-BE49-F238E27FC236}">
                <a16:creationId xmlns:a16="http://schemas.microsoft.com/office/drawing/2014/main" xmlns="" id="{EF786B2C-B670-4D83-89F5-734E396B3D2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7391" y="5913194"/>
            <a:ext cx="62797" cy="16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RES">
            <a:extLst>
              <a:ext uri="{FF2B5EF4-FFF2-40B4-BE49-F238E27FC236}">
                <a16:creationId xmlns:a16="http://schemas.microsoft.com/office/drawing/2014/main" xmlns="" id="{9FC357BE-E413-47DE-9835-F00B5D29DF9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7391" y="5689240"/>
            <a:ext cx="62797" cy="16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RES">
            <a:extLst>
              <a:ext uri="{FF2B5EF4-FFF2-40B4-BE49-F238E27FC236}">
                <a16:creationId xmlns:a16="http://schemas.microsoft.com/office/drawing/2014/main" xmlns="" id="{8DDA4720-965E-46C9-90B1-71ED1A31C7A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7391" y="5524522"/>
            <a:ext cx="62797" cy="16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RES">
            <a:extLst>
              <a:ext uri="{FF2B5EF4-FFF2-40B4-BE49-F238E27FC236}">
                <a16:creationId xmlns:a16="http://schemas.microsoft.com/office/drawing/2014/main" xmlns="" id="{1C976251-792E-4AC3-AADB-518CF49FC9F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7391" y="5320732"/>
            <a:ext cx="62797" cy="16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9A9C48B5-66B0-4240-B0C7-7C5B4B27A4B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6113296"/>
            <a:ext cx="62797" cy="15911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992A7789-41E7-46ED-8ECB-09E11037FFAA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5923190"/>
            <a:ext cx="62797" cy="15911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58A6B7C9-03A4-42B1-AF36-200CC6E01A5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5730720"/>
            <a:ext cx="62797" cy="15911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55B31618-1A7D-4C81-8022-985FFF5B198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5521871"/>
            <a:ext cx="62797" cy="1591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EA431D76-5518-4A27-AF8C-8F16D7F28D5A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5346080"/>
            <a:ext cx="62797" cy="15911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C165E4F0-3D2D-47EB-A5FA-E21F2E69AC6A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5146665"/>
            <a:ext cx="62797" cy="15911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3FF1AE76-1848-4806-A76D-F02919F86BC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4912368"/>
            <a:ext cx="62797" cy="15911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8766408D-C2DB-44F2-929B-C1A0A9B74E6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4744915"/>
            <a:ext cx="62797" cy="15911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60EA0416-14F8-4B38-B825-C498CF6D03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4552039"/>
            <a:ext cx="62797" cy="15911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B7FA5FCF-3235-49BD-AFD4-7DF1EA01C3D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3335" y="4368057"/>
            <a:ext cx="62797" cy="15911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41B9B480-F5F7-48E3-9EE9-592C34207D7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91189" y="4155357"/>
            <a:ext cx="62797" cy="17369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3FC1B657-BA10-4223-961A-E1DF8C340F92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91189" y="3969229"/>
            <a:ext cx="62797" cy="17369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6C331A4E-CCF9-4F28-817D-AD3247166526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91189" y="3783101"/>
            <a:ext cx="62797" cy="17369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C8D5ACBD-DFF1-4785-BD3A-9BE6DF5B9215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91189" y="3596496"/>
            <a:ext cx="62797" cy="17369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A53D93BB-E5FC-4D16-9AED-23D9A8382725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91189" y="3396037"/>
            <a:ext cx="62797" cy="17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62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Compare Our Graphs!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patterns do you see when you compare the graphs for September and January?</a:t>
            </a:r>
          </a:p>
          <a:p>
            <a:pPr>
              <a:spcBef>
                <a:spcPts val="1800"/>
              </a:spcBef>
              <a:buNone/>
            </a:pPr>
            <a:r>
              <a:rPr lang="en-US" sz="3200" b="1" dirty="0"/>
              <a:t>Use one of these sentence starters: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/>
              <a:t>A temperature pattern I see is …</a:t>
            </a:r>
            <a:endParaRPr lang="en-US" sz="3200" dirty="0"/>
          </a:p>
          <a:p>
            <a:pPr marL="731520" indent="0">
              <a:spcBef>
                <a:spcPts val="1800"/>
              </a:spcBef>
              <a:buNone/>
            </a:pPr>
            <a:r>
              <a:rPr lang="en-US" sz="3200" dirty="0"/>
              <a:t>OR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/>
              <a:t>One pattern I notice is …</a:t>
            </a:r>
          </a:p>
        </p:txBody>
      </p:sp>
    </p:spTree>
    <p:extLst>
      <p:ext uri="{BB962C8B-B14F-4D97-AF65-F5344CB8AC3E}">
        <p14:creationId xmlns:p14="http://schemas.microsoft.com/office/powerpoint/2010/main" xmlns="" val="29600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Our Focus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6482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600" dirty="0">
                <a:latin typeface="Calibri"/>
                <a:ea typeface="Calibri"/>
                <a:cs typeface="Times New Roman"/>
              </a:rPr>
              <a:t>How did our temperature pattern change from September to January? What is our evidence?</a:t>
            </a:r>
            <a:r>
              <a:rPr lang="en-US" sz="3600" dirty="0"/>
              <a:t> </a:t>
            </a:r>
          </a:p>
        </p:txBody>
      </p:sp>
      <p:pic>
        <p:nvPicPr>
          <p:cNvPr id="5" name="Picture 4" descr="R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844712" cy="2215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8877" y="3789217"/>
            <a:ext cx="901523" cy="2236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3810000"/>
            <a:ext cx="866849" cy="2196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2527" y="3783120"/>
            <a:ext cx="814839" cy="22538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26B7E27-997F-4E03-8166-3C4A34934FC0}"/>
              </a:ext>
            </a:extLst>
          </p:cNvPr>
          <p:cNvSpPr txBox="1"/>
          <p:nvPr/>
        </p:nvSpPr>
        <p:spPr>
          <a:xfrm>
            <a:off x="5382966" y="609815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48417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01000" cy="685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Pomona Temperature Patterns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868871"/>
              </p:ext>
            </p:extLst>
          </p:nvPr>
        </p:nvGraphicFramePr>
        <p:xfrm>
          <a:off x="838200" y="1676399"/>
          <a:ext cx="7467601" cy="4389159"/>
        </p:xfrm>
        <a:graphic>
          <a:graphicData uri="http://schemas.openxmlformats.org/drawingml/2006/table">
            <a:tbl>
              <a:tblPr/>
              <a:tblGrid>
                <a:gridCol w="4029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89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364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latin typeface="Arial"/>
                          <a:ea typeface="Times New Roman"/>
                          <a:cs typeface="Times New Roman"/>
                        </a:rPr>
                        <a:t>A pattern we found</a:t>
                      </a:r>
                      <a:r>
                        <a:rPr lang="en-US" sz="2800" dirty="0"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b="1" kern="1200" dirty="0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endParaRPr lang="en-US" sz="2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9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September had more ________ days.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Hot/Warm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Cool/Cold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9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January had more ________ days.</a:t>
                      </a:r>
                      <a:endParaRPr lang="en-US" sz="2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Hot/Warm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Cool/Cold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441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Our evidence is:</a:t>
                      </a:r>
                      <a:endParaRPr lang="en-US" sz="2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9812" marR="89812" marT="44906" marB="44906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286000"/>
            <a:ext cx="340253" cy="844092"/>
          </a:xfrm>
          <a:prstGeom prst="rect">
            <a:avLst/>
          </a:prstGeom>
        </p:spPr>
      </p:pic>
      <p:pic>
        <p:nvPicPr>
          <p:cNvPr id="16" name="Picture 15" descr="R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0"/>
            <a:ext cx="381000" cy="84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733800"/>
            <a:ext cx="340253" cy="844092"/>
          </a:xfrm>
          <a:prstGeom prst="rect">
            <a:avLst/>
          </a:prstGeom>
        </p:spPr>
      </p:pic>
      <p:pic>
        <p:nvPicPr>
          <p:cNvPr id="18" name="Picture 17" descr="R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381000" cy="84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2286000"/>
            <a:ext cx="333450" cy="90100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2286000"/>
            <a:ext cx="304800" cy="914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3657600"/>
            <a:ext cx="333450" cy="9010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3657600"/>
            <a:ext cx="3048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CF1406A-39A6-4300-8F92-15E53B91B5F1}"/>
              </a:ext>
            </a:extLst>
          </p:cNvPr>
          <p:cNvSpPr txBox="1"/>
          <p:nvPr/>
        </p:nvSpPr>
        <p:spPr>
          <a:xfrm>
            <a:off x="8001000" y="65532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20544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6506</TotalTime>
  <Words>361</Words>
  <Application>Microsoft Office PowerPoint</Application>
  <PresentationFormat>On-screen Show (4:3)</PresentationFormat>
  <Paragraphs>139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Weather and seasons Lesson 2d</vt:lpstr>
      <vt:lpstr>What Temperature Patterns Did We Find?</vt:lpstr>
      <vt:lpstr> Today’s Focus Questions </vt:lpstr>
      <vt:lpstr>Our Temperatures in September</vt:lpstr>
      <vt:lpstr> What Do You Think? </vt:lpstr>
      <vt:lpstr>Let’s Compare Our Bar Graphs!</vt:lpstr>
      <vt:lpstr>Let’s Compare Our Graphs!</vt:lpstr>
      <vt:lpstr> Our Focus Questions </vt:lpstr>
      <vt:lpstr>Pomona Temperature Patterns</vt:lpstr>
      <vt:lpstr>Temperature Patterns in Pomona</vt:lpstr>
      <vt:lpstr>Let’s Review Our Weather Charts!</vt:lpstr>
      <vt:lpstr> Let’s Summarize! </vt:lpstr>
      <vt:lpstr>Let’s Summarize!</vt:lpstr>
      <vt:lpstr> Let’s Summarize! 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147</cp:revision>
  <dcterms:created xsi:type="dcterms:W3CDTF">2014-06-10T18:20:14Z</dcterms:created>
  <dcterms:modified xsi:type="dcterms:W3CDTF">2019-12-18T20:55:49Z</dcterms:modified>
</cp:coreProperties>
</file>