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8"/>
  </p:notesMasterIdLst>
  <p:sldIdLst>
    <p:sldId id="389" r:id="rId2"/>
    <p:sldId id="390" r:id="rId3"/>
    <p:sldId id="336" r:id="rId4"/>
    <p:sldId id="391" r:id="rId5"/>
    <p:sldId id="383" r:id="rId6"/>
    <p:sldId id="392" r:id="rId7"/>
    <p:sldId id="393" r:id="rId8"/>
    <p:sldId id="394" r:id="rId9"/>
    <p:sldId id="385" r:id="rId10"/>
    <p:sldId id="386" r:id="rId11"/>
    <p:sldId id="395" r:id="rId12"/>
    <p:sldId id="388" r:id="rId13"/>
    <p:sldId id="396" r:id="rId14"/>
    <p:sldId id="343" r:id="rId15"/>
    <p:sldId id="352" r:id="rId16"/>
    <p:sldId id="39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955" autoAdjust="0"/>
    <p:restoredTop sz="89602" autoAdjust="0"/>
  </p:normalViewPr>
  <p:slideViewPr>
    <p:cSldViewPr>
      <p:cViewPr varScale="1">
        <p:scale>
          <a:sx n="102" d="100"/>
          <a:sy n="102" d="100"/>
        </p:scale>
        <p:origin x="258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383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Point</a:t>
            </a:r>
            <a:r>
              <a:rPr lang="en-US" baseline="0" dirty="0"/>
              <a:t> to Daily Weather Chart.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5792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1579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29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29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Add afternoon temperature colors and patterns in afternoon temperatures.</a:t>
            </a:r>
            <a:r>
              <a:rPr lang="en-US" baseline="0" dirty="0"/>
              <a:t> Then patterns between morning and afternoon.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8147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3b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Does Our Weather in Pomona Change from Morning to Afternoon?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="" xmlns:a14="http://schemas.microsoft.com/office/drawing/2010/main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Daily Temperature Chart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2047253"/>
              </p:ext>
            </p:extLst>
          </p:nvPr>
        </p:nvGraphicFramePr>
        <p:xfrm>
          <a:off x="609600" y="3962400"/>
          <a:ext cx="8000999" cy="220980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5760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1796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2647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6545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5201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814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4537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Monday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Wednesday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Thursday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Friday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5201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Morning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56202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Afternoon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620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>
                          <a:effectLst/>
                          <a:latin typeface="+mj-lt"/>
                        </a:rPr>
                        <a:t>What Changed?</a:t>
                      </a:r>
                      <a:endParaRPr lang="en-US" sz="1600" b="1" dirty="0">
                        <a:effectLst/>
                        <a:latin typeface="+mj-lt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>
                    <a:solidFill>
                      <a:schemeClr val="tx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09600" y="1371600"/>
            <a:ext cx="7924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How did our temperatures </a:t>
            </a:r>
            <a:r>
              <a:rPr lang="en-US" sz="3200" dirty="0">
                <a:solidFill>
                  <a:srgbClr val="FF0000"/>
                </a:solidFill>
                <a:latin typeface="Calibri" pitchFamily="34" charset="0"/>
              </a:rPr>
              <a:t>change</a:t>
            </a:r>
            <a:r>
              <a:rPr lang="en-US" sz="3200" dirty="0">
                <a:latin typeface="Calibri" pitchFamily="34" charset="0"/>
              </a:rPr>
              <a:t> from morning to afternoon each day?</a:t>
            </a:r>
          </a:p>
        </p:txBody>
      </p:sp>
      <p:sp>
        <p:nvSpPr>
          <p:cNvPr id="6" name="Down Arrow 5"/>
          <p:cNvSpPr/>
          <p:nvPr/>
        </p:nvSpPr>
        <p:spPr>
          <a:xfrm rot="10800000">
            <a:off x="1066800" y="2590800"/>
            <a:ext cx="3048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47800" y="2667000"/>
            <a:ext cx="28194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 pitchFamily="34" charset="0"/>
              </a:rPr>
              <a:t>Temperature went 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</a:rPr>
              <a:t>UP</a:t>
            </a:r>
          </a:p>
        </p:txBody>
      </p:sp>
      <p:sp>
        <p:nvSpPr>
          <p:cNvPr id="10" name="Down Arrow 9"/>
          <p:cNvSpPr/>
          <p:nvPr/>
        </p:nvSpPr>
        <p:spPr>
          <a:xfrm>
            <a:off x="4648200" y="2590800"/>
            <a:ext cx="304800" cy="609600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5029200" y="2667000"/>
            <a:ext cx="3276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 pitchFamily="34" charset="0"/>
              </a:rPr>
              <a:t>Temperature went 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</a:rPr>
              <a:t>DOWN</a:t>
            </a:r>
          </a:p>
        </p:txBody>
      </p:sp>
      <p:sp>
        <p:nvSpPr>
          <p:cNvPr id="12" name="Equal 11"/>
          <p:cNvSpPr/>
          <p:nvPr/>
        </p:nvSpPr>
        <p:spPr>
          <a:xfrm>
            <a:off x="2514600" y="3352800"/>
            <a:ext cx="609600" cy="381000"/>
          </a:xfrm>
          <a:prstGeom prst="mathEqual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24200" y="3352800"/>
            <a:ext cx="4038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dirty="0">
                <a:latin typeface="Calibri" pitchFamily="34" charset="0"/>
              </a:rPr>
              <a:t>Temperature </a:t>
            </a:r>
            <a:r>
              <a:rPr lang="en-US" sz="2200" b="1" dirty="0">
                <a:solidFill>
                  <a:srgbClr val="FF0000"/>
                </a:solidFill>
                <a:latin typeface="Calibri" pitchFamily="34" charset="0"/>
              </a:rPr>
              <a:t>stayed the same</a:t>
            </a:r>
            <a:r>
              <a:rPr lang="en-US" sz="2200" dirty="0">
                <a:latin typeface="Calibri" pitchFamily="34" charset="0"/>
              </a:rPr>
              <a:t>.</a:t>
            </a:r>
            <a:endParaRPr lang="en-US" sz="2200" b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60435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9248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8001000" cy="47244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does our weather in Pomona change from morning to afternoon?</a:t>
            </a:r>
          </a:p>
          <a:p>
            <a:pPr marL="274637" lvl="1" indent="0">
              <a:spcBef>
                <a:spcPts val="0"/>
              </a:spcBef>
              <a:buNone/>
            </a:pPr>
            <a:endParaRPr lang="en-US" sz="24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Morning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 (Before </a:t>
            </a:r>
            <a:br>
              <a:rPr lang="en-US" sz="3200" dirty="0"/>
            </a:br>
            <a:r>
              <a:rPr lang="en-US" sz="3200" dirty="0"/>
              <a:t>  Lunch)</a:t>
            </a:r>
          </a:p>
          <a:p>
            <a:pPr marL="274637" lvl="1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71800"/>
            <a:ext cx="4078857" cy="2803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28956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Afternoon</a:t>
            </a:r>
          </a:p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en-US" sz="3200" dirty="0">
                <a:latin typeface="Calibri" panose="020F0502020204030204" pitchFamily="34" charset="0"/>
              </a:rPr>
              <a:t>(After </a:t>
            </a:r>
            <a:br>
              <a:rPr lang="en-US" sz="3200" dirty="0">
                <a:latin typeface="Calibri" panose="020F0502020204030204" pitchFamily="34" charset="0"/>
              </a:rPr>
            </a:br>
            <a:r>
              <a:rPr lang="en-US" sz="3200" dirty="0">
                <a:latin typeface="Calibri" panose="020F0502020204030204" pitchFamily="34" charset="0"/>
              </a:rPr>
              <a:t>    Lunch)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24ACDB-DC9B-4084-A853-67C5CE8D5CA9}"/>
              </a:ext>
            </a:extLst>
          </p:cNvPr>
          <p:cNvSpPr txBox="1"/>
          <p:nvPr/>
        </p:nvSpPr>
        <p:spPr>
          <a:xfrm>
            <a:off x="4953000" y="5791200"/>
            <a:ext cx="1705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Lance Cheung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0746996"/>
              </p:ext>
            </p:extLst>
          </p:nvPr>
        </p:nvGraphicFramePr>
        <p:xfrm>
          <a:off x="762000" y="1676400"/>
          <a:ext cx="7696200" cy="454876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338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Morning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  <a:latin typeface="Calibri" pitchFamily="34" charset="0"/>
                        </a:rPr>
                        <a:t>Afternoon</a:t>
                      </a: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083227">
                <a:tc>
                  <a:txBody>
                    <a:bodyPr/>
                    <a:lstStyle/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32138">
                <a:tc gridSpan="2">
                  <a:txBody>
                    <a:bodyPr/>
                    <a:lstStyle/>
                    <a:p>
                      <a:r>
                        <a:rPr lang="en-US" sz="2600" b="1" dirty="0">
                          <a:latin typeface="Calibri" pitchFamily="34" charset="0"/>
                        </a:rPr>
                        <a:t>Word</a:t>
                      </a:r>
                      <a:r>
                        <a:rPr lang="en-US" sz="2600" b="1" baseline="0" dirty="0">
                          <a:latin typeface="Calibri" pitchFamily="34" charset="0"/>
                        </a:rPr>
                        <a:t> bank:  sunny   cloudy   rainy    snowy    windy   hot    warm    cool    cold    temperature         </a:t>
                      </a:r>
                      <a:endParaRPr lang="en-US" sz="2600" b="1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/>
          <a:lstStyle/>
          <a:p>
            <a:r>
              <a:rPr lang="en-US" dirty="0"/>
              <a:t>How Our Weather Changes</a:t>
            </a:r>
          </a:p>
        </p:txBody>
      </p:sp>
    </p:spTree>
    <p:extLst>
      <p:ext uri="{BB962C8B-B14F-4D97-AF65-F5344CB8AC3E}">
        <p14:creationId xmlns:p14="http://schemas.microsoft.com/office/powerpoint/2010/main" val="41402795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Let’s Summarize!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does our weather in Pomona change from morning to afternoon?</a:t>
            </a:r>
          </a:p>
          <a:p>
            <a:pPr marL="274637" lvl="1" indent="0">
              <a:spcBef>
                <a:spcPts val="0"/>
              </a:spcBef>
              <a:buNone/>
            </a:pPr>
            <a:endParaRPr lang="en-US" sz="24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Morning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 (Before </a:t>
            </a:r>
            <a:br>
              <a:rPr lang="en-US" sz="3200" dirty="0"/>
            </a:br>
            <a:r>
              <a:rPr lang="en-US" sz="3200" dirty="0"/>
              <a:t>  Lunch)</a:t>
            </a:r>
          </a:p>
          <a:p>
            <a:pPr marL="274637" lvl="1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71800"/>
            <a:ext cx="4078857" cy="2803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28956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Afternoon</a:t>
            </a:r>
          </a:p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en-US" sz="3200" dirty="0">
                <a:latin typeface="Calibri" panose="020F0502020204030204" pitchFamily="34" charset="0"/>
              </a:rPr>
              <a:t>(After </a:t>
            </a:r>
            <a:br>
              <a:rPr lang="en-US" sz="3200" dirty="0">
                <a:latin typeface="Calibri" panose="020F0502020204030204" pitchFamily="34" charset="0"/>
              </a:rPr>
            </a:br>
            <a:r>
              <a:rPr lang="en-US" sz="3200" dirty="0">
                <a:latin typeface="Calibri" panose="020F0502020204030204" pitchFamily="34" charset="0"/>
              </a:rPr>
              <a:t>    Lunch)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24ACDB-DC9B-4084-A853-67C5CE8D5CA9}"/>
              </a:ext>
            </a:extLst>
          </p:cNvPr>
          <p:cNvSpPr txBox="1"/>
          <p:nvPr/>
        </p:nvSpPr>
        <p:spPr>
          <a:xfrm>
            <a:off x="4953000" y="5791200"/>
            <a:ext cx="1705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Lance Cheung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958681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953000"/>
          </a:xfrm>
        </p:spPr>
        <p:txBody>
          <a:bodyPr/>
          <a:lstStyle/>
          <a:p>
            <a:pPr marL="365760" indent="-365760">
              <a:spcBef>
                <a:spcPts val="1200"/>
              </a:spcBef>
            </a:pPr>
            <a:r>
              <a:rPr lang="en-US" sz="3200" dirty="0"/>
              <a:t>Our weather in Pomona changes from morning to afternoon.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In the morning, the weather </a:t>
            </a:r>
            <a:br>
              <a:rPr lang="en-US" sz="3200" dirty="0"/>
            </a:br>
            <a:r>
              <a:rPr lang="en-US" sz="3200" dirty="0"/>
              <a:t>pattern is usually cooler </a:t>
            </a:r>
            <a:br>
              <a:rPr lang="en-US" sz="3200" dirty="0"/>
            </a:br>
            <a:r>
              <a:rPr lang="en-US" sz="3200" dirty="0"/>
              <a:t>and cloudy.</a:t>
            </a:r>
          </a:p>
          <a:p>
            <a:pPr marL="365760" indent="-365760">
              <a:spcBef>
                <a:spcPts val="1200"/>
              </a:spcBef>
            </a:pPr>
            <a:r>
              <a:rPr lang="en-US" sz="3200" dirty="0"/>
              <a:t>In the afternoon, the weather </a:t>
            </a:r>
            <a:br>
              <a:rPr lang="en-US" sz="3200" dirty="0"/>
            </a:br>
            <a:r>
              <a:rPr lang="en-US" sz="3200" dirty="0"/>
              <a:t>pattern is usually warmer and </a:t>
            </a:r>
            <a:br>
              <a:rPr lang="en-US" sz="3200" dirty="0"/>
            </a:br>
            <a:r>
              <a:rPr lang="en-US" sz="3200" dirty="0"/>
              <a:t>sunny. </a:t>
            </a:r>
          </a:p>
          <a:p>
            <a:pPr marL="0" lvl="0" indent="0">
              <a:buNone/>
            </a:pPr>
            <a:endParaRPr lang="en-US" sz="4000" dirty="0"/>
          </a:p>
          <a:p>
            <a:pPr lvl="0"/>
            <a:endParaRPr lang="en-US" sz="4000" dirty="0"/>
          </a:p>
          <a:p>
            <a:pPr marL="0" lvl="0" indent="0">
              <a:buNone/>
            </a:pPr>
            <a:endParaRPr lang="en-US" sz="4000" dirty="0"/>
          </a:p>
          <a:p>
            <a:pPr lvl="0"/>
            <a:endParaRPr lang="en-US" sz="40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4419600"/>
            <a:ext cx="1447800" cy="14478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934200" y="2667000"/>
            <a:ext cx="1402215" cy="14022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248400" y="2743200"/>
            <a:ext cx="389851" cy="1143000"/>
          </a:xfrm>
          <a:prstGeom prst="rect">
            <a:avLst/>
          </a:prstGeom>
        </p:spPr>
      </p:pic>
      <p:pic>
        <p:nvPicPr>
          <p:cNvPr id="7" name="Picture 6" descr="RES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572000"/>
            <a:ext cx="457200" cy="122509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1FC7704-1162-4629-A4A6-150B8427C22D}"/>
              </a:ext>
            </a:extLst>
          </p:cNvPr>
          <p:cNvSpPr txBox="1"/>
          <p:nvPr/>
        </p:nvSpPr>
        <p:spPr>
          <a:xfrm>
            <a:off x="8023683" y="6566356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162279869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543800" cy="77459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Next Time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1" y="1600200"/>
            <a:ext cx="7924800" cy="49530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What is the weather like </a:t>
            </a:r>
            <a:br>
              <a:rPr lang="en-US" sz="3200" dirty="0"/>
            </a:br>
            <a:r>
              <a:rPr lang="en-US" sz="3200" dirty="0"/>
              <a:t>in other places far away </a:t>
            </a:r>
            <a:br>
              <a:rPr lang="en-US" sz="3200" dirty="0"/>
            </a:br>
            <a:r>
              <a:rPr lang="en-US" sz="3200" dirty="0"/>
              <a:t>from Pomona?</a:t>
            </a:r>
          </a:p>
          <a:p>
            <a:pPr marL="0" indent="0">
              <a:spcBef>
                <a:spcPts val="1800"/>
              </a:spcBef>
              <a:buNone/>
            </a:pPr>
            <a:r>
              <a:rPr lang="en-US" sz="3200" dirty="0"/>
              <a:t>That’s what we’ll explore </a:t>
            </a:r>
            <a:br>
              <a:rPr lang="en-US" sz="3200" dirty="0"/>
            </a:br>
            <a:r>
              <a:rPr lang="en-US" sz="3200" dirty="0"/>
              <a:t>next!</a:t>
            </a:r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spcBef>
                <a:spcPts val="0"/>
              </a:spcBef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pPr marL="0" indent="0">
              <a:buNone/>
            </a:pPr>
            <a:endParaRPr lang="en-US" sz="3200" dirty="0"/>
          </a:p>
          <a:p>
            <a:endParaRPr lang="en-US" sz="4000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200" y="1752600"/>
            <a:ext cx="3048000" cy="301466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6858000" y="4800600"/>
            <a:ext cx="152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74591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Is This Place Different from Pomona?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705600" y="6324600"/>
            <a:ext cx="1828800" cy="228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Calibri" pitchFamily="34" charset="0"/>
              </a:rPr>
              <a:t>Photo courtesy of Pixabay.com </a:t>
            </a:r>
          </a:p>
        </p:txBody>
      </p:sp>
      <p:pic>
        <p:nvPicPr>
          <p:cNvPr id="39940" name="Picture 4" descr="Trees And Cars Covered By Sno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447800"/>
            <a:ext cx="7696200" cy="4876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Review: Alisa’s Trip to the Zoo</a:t>
            </a:r>
          </a:p>
        </p:txBody>
      </p:sp>
      <p:pic>
        <p:nvPicPr>
          <p:cNvPr id="7" name="Picture 6" descr="\\biome\shared\Professional Development\Combination\RESPeCT\2.0 PD Curriculum Modules\Cohort 2\0k.2_Weather and Seasons\0.0 Production\final art\RES.C2.W.L0HO.019_c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629400" cy="441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81201B3-5E39-47F9-AB57-4F20686972ED}"/>
              </a:ext>
            </a:extLst>
          </p:cNvPr>
          <p:cNvSpPr txBox="1"/>
          <p:nvPr/>
        </p:nvSpPr>
        <p:spPr>
          <a:xfrm>
            <a:off x="6979567" y="6216878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56239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Today’s Focus Question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1524000"/>
            <a:ext cx="7924800" cy="4648200"/>
          </a:xfrm>
        </p:spPr>
        <p:txBody>
          <a:bodyPr/>
          <a:lstStyle/>
          <a:p>
            <a:pPr marL="0" lvl="1" indent="0">
              <a:buNone/>
            </a:pPr>
            <a:r>
              <a:rPr lang="en-US" sz="3200" dirty="0"/>
              <a:t>How does our weather in Pomona change from morning to afternoon?</a:t>
            </a:r>
          </a:p>
          <a:p>
            <a:pPr marL="274637" lvl="1" indent="0">
              <a:spcBef>
                <a:spcPts val="0"/>
              </a:spcBef>
              <a:buNone/>
            </a:pPr>
            <a:endParaRPr lang="en-US" sz="2400" dirty="0"/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>
                <a:solidFill>
                  <a:srgbClr val="FF0000"/>
                </a:solidFill>
              </a:rPr>
              <a:t>Morning</a:t>
            </a:r>
          </a:p>
          <a:p>
            <a:pPr marL="0" lvl="1" indent="0">
              <a:spcBef>
                <a:spcPts val="0"/>
              </a:spcBef>
              <a:buNone/>
            </a:pPr>
            <a:r>
              <a:rPr lang="en-US" sz="3200" dirty="0"/>
              <a:t> (Before </a:t>
            </a:r>
            <a:br>
              <a:rPr lang="en-US" sz="3200" dirty="0"/>
            </a:br>
            <a:r>
              <a:rPr lang="en-US" sz="3200" dirty="0"/>
              <a:t>  Lunch)</a:t>
            </a:r>
          </a:p>
          <a:p>
            <a:pPr marL="274637" lvl="1" indent="0">
              <a:buNone/>
            </a:pP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0800" y="2971800"/>
            <a:ext cx="4078857" cy="28032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58000" y="2895600"/>
            <a:ext cx="19812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Afternoon</a:t>
            </a:r>
          </a:p>
          <a:p>
            <a:r>
              <a:rPr lang="en-US" sz="3200" dirty="0">
                <a:solidFill>
                  <a:srgbClr val="FF0000"/>
                </a:solidFill>
                <a:latin typeface="Calibri" panose="020F0502020204030204" pitchFamily="34" charset="0"/>
              </a:rPr>
              <a:t>   </a:t>
            </a:r>
            <a:r>
              <a:rPr lang="en-US" sz="3200" dirty="0">
                <a:latin typeface="Calibri" panose="020F0502020204030204" pitchFamily="34" charset="0"/>
              </a:rPr>
              <a:t>(After </a:t>
            </a:r>
            <a:br>
              <a:rPr lang="en-US" sz="3200" dirty="0">
                <a:latin typeface="Calibri" panose="020F0502020204030204" pitchFamily="34" charset="0"/>
              </a:rPr>
            </a:br>
            <a:r>
              <a:rPr lang="en-US" sz="3200" dirty="0">
                <a:latin typeface="Calibri" panose="020F0502020204030204" pitchFamily="34" charset="0"/>
              </a:rPr>
              <a:t>    Lunch)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624ACDB-DC9B-4084-A853-67C5CE8D5CA9}"/>
              </a:ext>
            </a:extLst>
          </p:cNvPr>
          <p:cNvSpPr txBox="1"/>
          <p:nvPr/>
        </p:nvSpPr>
        <p:spPr>
          <a:xfrm>
            <a:off x="4953000" y="5791200"/>
            <a:ext cx="170591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Photograph by Lance Cheung</a:t>
            </a:r>
          </a:p>
        </p:txBody>
      </p:sp>
    </p:spTree>
    <p:extLst>
      <p:ext uri="{BB962C8B-B14F-4D97-AF65-F5344CB8AC3E}">
        <p14:creationId xmlns:p14="http://schemas.microsoft.com/office/powerpoint/2010/main" val="2484178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Talk about Weather Changes!</a:t>
            </a:r>
          </a:p>
        </p:txBody>
      </p:sp>
      <p:pic>
        <p:nvPicPr>
          <p:cNvPr id="4" name="Picture 3" descr="\\biome\shared\Professional Development\Combination\RESPeCT\2.0 PD Curriculum Modules\Cohort 2\0k.2_Weather and Seasons\0.0 Production\final art\RES.C2.W.L0HO.021_c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2743200"/>
            <a:ext cx="4572000" cy="34671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5" name="TextBox 4"/>
          <p:cNvSpPr txBox="1"/>
          <p:nvPr/>
        </p:nvSpPr>
        <p:spPr>
          <a:xfrm>
            <a:off x="762000" y="1447800"/>
            <a:ext cx="79248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Calibri" pitchFamily="34" charset="0"/>
              </a:rPr>
              <a:t>Do you think our weather in Pomona could change like the weather did in Alisa’s story?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0BB01A9-3C21-4625-B797-BF1A9F146137}"/>
              </a:ext>
            </a:extLst>
          </p:cNvPr>
          <p:cNvSpPr txBox="1"/>
          <p:nvPr/>
        </p:nvSpPr>
        <p:spPr>
          <a:xfrm>
            <a:off x="5760367" y="6220512"/>
            <a:ext cx="102143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/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5623989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Daily Temperature Chart</a:t>
            </a: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990600" y="2971800"/>
          <a:ext cx="7315200" cy="3171509"/>
        </p:xfrm>
        <a:graphic>
          <a:graphicData uri="http://schemas.openxmlformats.org/drawingml/2006/table">
            <a:tbl>
              <a:tblPr/>
              <a:tblGrid>
                <a:gridCol w="16751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226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870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430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8703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0020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39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3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Monday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Tuesday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Wednesday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Thursday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Friday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3006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Arial"/>
                          <a:ea typeface="Calibri"/>
                          <a:cs typeface="Times New Roman"/>
                        </a:rPr>
                        <a:t>Morning Temperatures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93864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 dirty="0">
                          <a:latin typeface="Arial"/>
                          <a:ea typeface="Calibri"/>
                          <a:cs typeface="Times New Roman"/>
                        </a:rPr>
                        <a:t>Afternoon Temperatures</a:t>
                      </a:r>
                      <a:endParaRPr lang="en-US" sz="1100" dirty="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3640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 b="1">
                          <a:latin typeface="Arial"/>
                          <a:ea typeface="Calibri"/>
                          <a:cs typeface="Times New Roman"/>
                        </a:rPr>
                        <a:t>What Changed?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300">
                          <a:latin typeface="Arial"/>
                          <a:ea typeface="Calibri"/>
                          <a:cs typeface="Times New Roman"/>
                        </a:rPr>
                        <a:t>(Temperature got warmer, cooler, or stayed the same)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990600" y="1600200"/>
          <a:ext cx="1981200" cy="1036320"/>
        </p:xfrm>
        <a:graphic>
          <a:graphicData uri="http://schemas.openxmlformats.org/drawingml/2006/table">
            <a:tbl>
              <a:tblPr/>
              <a:tblGrid>
                <a:gridCol w="9971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40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Hot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Warm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Cool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908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latin typeface="Arial"/>
                          <a:ea typeface="Calibri"/>
                          <a:cs typeface="Times New Roman"/>
                        </a:rPr>
                        <a:t>Cold</a:t>
                      </a:r>
                      <a:endParaRPr lang="en-US" sz="1100"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200" dirty="0">
                        <a:latin typeface="Arial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712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Daily Temperature Chart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184312"/>
              </p:ext>
            </p:extLst>
          </p:nvPr>
        </p:nvGraphicFramePr>
        <p:xfrm>
          <a:off x="838200" y="1752600"/>
          <a:ext cx="7620000" cy="12127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0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6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02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Monday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Wednesday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Thursday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Friday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Morning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3352800"/>
            <a:ext cx="8229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temperature patterns </a:t>
            </a:r>
            <a:r>
              <a:rPr lang="en-US" sz="3200" dirty="0">
                <a:latin typeface="Calibri" pitchFamily="34" charset="0"/>
              </a:rPr>
              <a:t>do you notice in the mornings?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weather patterns </a:t>
            </a:r>
            <a:r>
              <a:rPr lang="en-US" sz="3200" dirty="0">
                <a:latin typeface="Calibri" pitchFamily="34" charset="0"/>
              </a:rPr>
              <a:t>do you notice in the mornings?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71267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Do You Predict?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184312"/>
              </p:ext>
            </p:extLst>
          </p:nvPr>
        </p:nvGraphicFramePr>
        <p:xfrm>
          <a:off x="914400" y="2971800"/>
          <a:ext cx="7620000" cy="12127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0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6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02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Monday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Wednesday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Thursday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Friday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Afternoon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200" y="1524000"/>
            <a:ext cx="77724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What do you think (predict) most of our afternoon temperatures will be like?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838200" y="4495800"/>
            <a:ext cx="7848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Calibri" pitchFamily="34" charset="0"/>
              </a:rPr>
              <a:t>Sentence starter:</a:t>
            </a:r>
          </a:p>
          <a:p>
            <a:pPr marL="731520"/>
            <a:r>
              <a:rPr lang="en-US" sz="3200" i="1" dirty="0">
                <a:latin typeface="Calibri" pitchFamily="34" charset="0"/>
              </a:rPr>
              <a:t>I predict that our afternoon temperatures will be ___________.</a:t>
            </a:r>
          </a:p>
        </p:txBody>
      </p:sp>
    </p:spTree>
    <p:extLst>
      <p:ext uri="{BB962C8B-B14F-4D97-AF65-F5344CB8AC3E}">
        <p14:creationId xmlns:p14="http://schemas.microsoft.com/office/powerpoint/2010/main" val="3421712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Our Daily Temperature Chart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18184312"/>
              </p:ext>
            </p:extLst>
          </p:nvPr>
        </p:nvGraphicFramePr>
        <p:xfrm>
          <a:off x="838200" y="1752600"/>
          <a:ext cx="7620000" cy="121277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0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6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953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02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2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Monday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Wednesday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Thursday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Friday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Afternoon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</a:rPr>
                        <a:t> </a:t>
                      </a:r>
                      <a:endParaRPr lang="en-US" sz="1400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3352800"/>
            <a:ext cx="82296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temperature patterns </a:t>
            </a:r>
            <a:r>
              <a:rPr lang="en-US" sz="3200" dirty="0">
                <a:latin typeface="Calibri" pitchFamily="34" charset="0"/>
              </a:rPr>
              <a:t>do you notice in the afternoons?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200" dirty="0">
                <a:latin typeface="Calibri" pitchFamily="34" charset="0"/>
              </a:rPr>
              <a:t>What </a:t>
            </a:r>
            <a:r>
              <a:rPr lang="en-US" sz="3200" b="1" dirty="0">
                <a:latin typeface="Calibri" pitchFamily="34" charset="0"/>
              </a:rPr>
              <a:t>weather patterns </a:t>
            </a:r>
            <a:r>
              <a:rPr lang="en-US" sz="3200" dirty="0">
                <a:latin typeface="Calibri" pitchFamily="34" charset="0"/>
              </a:rPr>
              <a:t>do you notice in the afternoons?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7126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Patterns Did We Notice?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8655662"/>
              </p:ext>
            </p:extLst>
          </p:nvPr>
        </p:nvGraphicFramePr>
        <p:xfrm>
          <a:off x="838200" y="4114800"/>
          <a:ext cx="7772400" cy="209086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61024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31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914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2358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1624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4772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023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Monday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Tuesday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Wednesday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Thursday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Friday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7749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Morning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3128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Afternoon Temperatures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effectLst/>
                        </a:rPr>
                        <a:t> </a:t>
                      </a:r>
                      <a:endParaRPr lang="en-US" sz="1600" b="1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effectLst/>
                        </a:rPr>
                        <a:t> </a:t>
                      </a:r>
                      <a:endParaRPr lang="en-US" sz="1600" b="1" dirty="0">
                        <a:effectLst/>
                        <a:latin typeface="Cambria"/>
                        <a:ea typeface="Calibri"/>
                        <a:cs typeface="Times New Roman"/>
                      </a:endParaRPr>
                    </a:p>
                  </a:txBody>
                  <a:tcPr marL="67548" marR="6754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0" y="1524000"/>
            <a:ext cx="7772400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temperature pattern did we notice in the </a:t>
            </a:r>
            <a:r>
              <a:rPr lang="en-US" sz="3100" b="1" dirty="0">
                <a:latin typeface="Calibri" pitchFamily="34" charset="0"/>
              </a:rPr>
              <a:t>morning</a:t>
            </a:r>
            <a:r>
              <a:rPr lang="en-US" sz="3100" dirty="0">
                <a:latin typeface="Calibri" pitchFamily="34" charset="0"/>
              </a:rPr>
              <a:t>?</a:t>
            </a:r>
          </a:p>
          <a:p>
            <a:pPr marL="365760" indent="-365760">
              <a:spcBef>
                <a:spcPts val="1200"/>
              </a:spcBef>
              <a:buClr>
                <a:schemeClr val="bg1">
                  <a:lumMod val="65000"/>
                </a:schemeClr>
              </a:buClr>
              <a:buFont typeface="Arial" pitchFamily="34" charset="0"/>
              <a:buChar char="•"/>
            </a:pPr>
            <a:r>
              <a:rPr lang="en-US" sz="3100" dirty="0">
                <a:latin typeface="Calibri" pitchFamily="34" charset="0"/>
              </a:rPr>
              <a:t>What temperature pattern did we notice in the </a:t>
            </a:r>
            <a:r>
              <a:rPr lang="en-US" sz="3100" b="1" dirty="0">
                <a:latin typeface="Calibri" pitchFamily="34" charset="0"/>
              </a:rPr>
              <a:t>afternoon</a:t>
            </a:r>
            <a:r>
              <a:rPr lang="en-US" sz="3100" dirty="0">
                <a:latin typeface="Calibri" pitchFamily="34" charset="0"/>
              </a:rPr>
              <a:t>?</a:t>
            </a:r>
            <a:endParaRPr lang="en-US" sz="3100" dirty="0"/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8600" y="5260207"/>
            <a:ext cx="86473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6207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5631</TotalTime>
  <Words>445</Words>
  <Application>Microsoft Office PowerPoint</Application>
  <PresentationFormat>On-screen Show (4:3)</PresentationFormat>
  <Paragraphs>189</Paragraphs>
  <Slides>16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Cambria</vt:lpstr>
      <vt:lpstr>Clarity</vt:lpstr>
      <vt:lpstr>Weather and seasons Lesson 3b</vt:lpstr>
      <vt:lpstr>Review: Alisa’s Trip to the Zoo</vt:lpstr>
      <vt:lpstr> Today’s Focus Question </vt:lpstr>
      <vt:lpstr>Let’s Talk about Weather Changes!</vt:lpstr>
      <vt:lpstr>Our Daily Temperature Chart</vt:lpstr>
      <vt:lpstr>Our Daily Temperature Chart</vt:lpstr>
      <vt:lpstr>What Do You Predict?</vt:lpstr>
      <vt:lpstr>Our Daily Temperature Chart</vt:lpstr>
      <vt:lpstr>What Patterns Did We Notice?</vt:lpstr>
      <vt:lpstr>Our Daily Temperature Chart</vt:lpstr>
      <vt:lpstr> Let’s Summarize! </vt:lpstr>
      <vt:lpstr>How Our Weather Changes</vt:lpstr>
      <vt:lpstr> Let’s Summarize! </vt:lpstr>
      <vt:lpstr>Let’s Summarize!</vt:lpstr>
      <vt:lpstr>Next Time</vt:lpstr>
      <vt:lpstr>Is This Place Different from Pomona?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133</cp:revision>
  <dcterms:created xsi:type="dcterms:W3CDTF">2014-06-10T18:20:14Z</dcterms:created>
  <dcterms:modified xsi:type="dcterms:W3CDTF">2019-12-11T23:25:54Z</dcterms:modified>
</cp:coreProperties>
</file>