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402" r:id="rId2"/>
    <p:sldId id="403" r:id="rId3"/>
    <p:sldId id="411" r:id="rId4"/>
    <p:sldId id="398" r:id="rId5"/>
    <p:sldId id="394" r:id="rId6"/>
    <p:sldId id="404" r:id="rId7"/>
    <p:sldId id="391" r:id="rId8"/>
    <p:sldId id="405" r:id="rId9"/>
    <p:sldId id="397" r:id="rId10"/>
    <p:sldId id="406" r:id="rId11"/>
    <p:sldId id="407" r:id="rId12"/>
    <p:sldId id="408" r:id="rId13"/>
    <p:sldId id="409" r:id="rId14"/>
    <p:sldId id="410" r:id="rId15"/>
    <p:sldId id="35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ystem Administrator" initials="SA" lastIdx="3" clrIdx="0"/>
  <p:cmAuthor id="1" name="Audrey Mohan" initials="AM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607" autoAdjust="0"/>
    <p:restoredTop sz="89602" autoAdjust="0"/>
  </p:normalViewPr>
  <p:slideViewPr>
    <p:cSldViewPr>
      <p:cViewPr varScale="1">
        <p:scale>
          <a:sx n="65" d="100"/>
          <a:sy n="65" d="100"/>
        </p:scale>
        <p:origin x="-1302" y="-108"/>
      </p:cViewPr>
      <p:guideLst>
        <p:guide orient="horz" pos="2208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xmlns="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625157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350469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47716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47716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80404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953544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580404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34771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Weather and seasons Lesson 4a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20574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Is Weather the Same or Different in Different Places? What Is the Weather Like in January in a Faraway City Called Detroit?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5626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3526" t="10564" r="3623" b="5182"/>
          <a:stretch/>
        </p:blipFill>
        <p:spPr bwMode="auto">
          <a:xfrm>
            <a:off x="3200400" y="56388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5626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781800" y="56388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/>
          <a:lstStyle/>
          <a:p>
            <a:r>
              <a:rPr lang="en-US" dirty="0"/>
              <a:t>Let’s Look for Weather Patterns!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1600200"/>
            <a:ext cx="2175164" cy="362296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0600" y="3429000"/>
            <a:ext cx="1865081" cy="263253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DB9240A-7F11-4452-84D4-7B886813A3FE}"/>
              </a:ext>
            </a:extLst>
          </p:cNvPr>
          <p:cNvSpPr txBox="1"/>
          <p:nvPr/>
        </p:nvSpPr>
        <p:spPr>
          <a:xfrm>
            <a:off x="7086600" y="52578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5C4514A-EB17-4883-B2EA-EDB04EE8F09F}"/>
              </a:ext>
            </a:extLst>
          </p:cNvPr>
          <p:cNvSpPr txBox="1"/>
          <p:nvPr/>
        </p:nvSpPr>
        <p:spPr>
          <a:xfrm>
            <a:off x="1295400" y="6096000"/>
            <a:ext cx="15584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Mycutegraphics.com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0" y="1676400"/>
            <a:ext cx="571500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Do you see any patterns on our weather calendar for snowy days?</a:t>
            </a:r>
          </a:p>
          <a:p>
            <a:pPr marL="228600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000" dirty="0">
                <a:latin typeface="Calibri" pitchFamily="34" charset="0"/>
              </a:rPr>
              <a:t>Do you see any patterns on your temperature graph?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443011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What Is the Weather Pattern?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72200" y="1676400"/>
            <a:ext cx="2175164" cy="304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990600" y="3429000"/>
            <a:ext cx="1865081" cy="263253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DB9240A-7F11-4452-84D4-7B886813A3FE}"/>
              </a:ext>
            </a:extLst>
          </p:cNvPr>
          <p:cNvSpPr txBox="1"/>
          <p:nvPr/>
        </p:nvSpPr>
        <p:spPr>
          <a:xfrm>
            <a:off x="6477000" y="48006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85C4514A-EB17-4883-B2EA-EDB04EE8F09F}"/>
              </a:ext>
            </a:extLst>
          </p:cNvPr>
          <p:cNvSpPr txBox="1"/>
          <p:nvPr/>
        </p:nvSpPr>
        <p:spPr>
          <a:xfrm>
            <a:off x="1295400" y="6096000"/>
            <a:ext cx="155844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Mycutegraphics.com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0" y="1524000"/>
            <a:ext cx="56388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Clr>
                <a:schemeClr val="bg1">
                  <a:lumMod val="65000"/>
                </a:schemeClr>
              </a:buClr>
            </a:pPr>
            <a:r>
              <a:rPr lang="en-US" sz="3200" dirty="0">
                <a:latin typeface="Calibri" pitchFamily="34" charset="0"/>
              </a:rPr>
              <a:t>How would you describe the weather pattern for Detroit in January?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352800" y="5181600"/>
            <a:ext cx="5257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Sentence starter: </a:t>
            </a:r>
            <a:r>
              <a:rPr lang="en-US" sz="3200" i="1" dirty="0">
                <a:latin typeface="Calibri" pitchFamily="34" charset="0"/>
              </a:rPr>
              <a:t>The weather pattern in January is …</a:t>
            </a:r>
          </a:p>
        </p:txBody>
      </p:sp>
    </p:spTree>
    <p:extLst>
      <p:ext uri="{BB962C8B-B14F-4D97-AF65-F5344CB8AC3E}">
        <p14:creationId xmlns:p14="http://schemas.microsoft.com/office/powerpoint/2010/main" xmlns="" val="13443011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01000" cy="990600"/>
          </a:xfrm>
        </p:spPr>
        <p:txBody>
          <a:bodyPr/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2296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is weather the same or different in different places? What is the weather like in January in a faraway city called Detroit?</a:t>
            </a:r>
          </a:p>
          <a:p>
            <a:endParaRPr lang="en-US" i="1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7" name="Group 8">
            <a:extLst>
              <a:ext uri="{FF2B5EF4-FFF2-40B4-BE49-F238E27FC236}">
                <a16:creationId xmlns:a16="http://schemas.microsoft.com/office/drawing/2014/main" xmlns="" id="{7038D1FE-D9DA-48DC-8F11-6A27C8EAB937}"/>
              </a:ext>
            </a:extLst>
          </p:cNvPr>
          <p:cNvGrpSpPr/>
          <p:nvPr/>
        </p:nvGrpSpPr>
        <p:grpSpPr>
          <a:xfrm>
            <a:off x="990600" y="3124200"/>
            <a:ext cx="6477000" cy="3276600"/>
            <a:chOff x="457200" y="3124200"/>
            <a:chExt cx="6629401" cy="358268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57401" y="3124200"/>
              <a:ext cx="5029200" cy="3582686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38400" y="4869823"/>
              <a:ext cx="176799" cy="176799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57200" y="4685157"/>
              <a:ext cx="1066800" cy="40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latin typeface="Calibri" pitchFamily="34" charset="0"/>
                </a:rPr>
                <a:t>Pomona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1524000" y="4958222"/>
              <a:ext cx="914400" cy="0"/>
            </a:xfrm>
            <a:prstGeom prst="straightConnector1">
              <a:avLst/>
            </a:prstGeom>
            <a:ln w="635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ED19555-C992-4935-B7A4-850A669FE5A3}"/>
              </a:ext>
            </a:extLst>
          </p:cNvPr>
          <p:cNvSpPr txBox="1"/>
          <p:nvPr/>
        </p:nvSpPr>
        <p:spPr>
          <a:xfrm>
            <a:off x="6603537" y="640080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BSCS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3962400"/>
            <a:ext cx="173213" cy="162141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1981200" y="4038600"/>
            <a:ext cx="3788979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14400" y="3810000"/>
            <a:ext cx="1042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latin typeface="Calibri" pitchFamily="34" charset="0"/>
              </a:rPr>
              <a:t>Detroit</a:t>
            </a:r>
          </a:p>
        </p:txBody>
      </p:sp>
    </p:spTree>
    <p:extLst>
      <p:ext uri="{BB962C8B-B14F-4D97-AF65-F5344CB8AC3E}">
        <p14:creationId xmlns:p14="http://schemas.microsoft.com/office/powerpoint/2010/main" xmlns="" val="3380787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62000" y="533400"/>
            <a:ext cx="7924800" cy="9906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0" i="0" u="none" kern="1200" spc="-1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en-US" sz="4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E4BBEC5-7F42-45C7-9817-849216311E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562600" y="2286000"/>
            <a:ext cx="2777490" cy="42055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7B1ABAC-E227-434F-8A6D-12C610801AB1}"/>
              </a:ext>
            </a:extLst>
          </p:cNvPr>
          <p:cNvSpPr txBox="1"/>
          <p:nvPr/>
        </p:nvSpPr>
        <p:spPr>
          <a:xfrm>
            <a:off x="7010400" y="64770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6C49C7B-09AE-4001-BAE4-D633FD3E948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69" t="16571" r="38689" b="22976"/>
          <a:stretch/>
        </p:blipFill>
        <p:spPr>
          <a:xfrm>
            <a:off x="1979569" y="3200400"/>
            <a:ext cx="3060489" cy="3093611"/>
          </a:xfrm>
          <a:prstGeom prst="ellipse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09F57A2-403F-41E1-9430-E74E7840CA19}"/>
              </a:ext>
            </a:extLst>
          </p:cNvPr>
          <p:cNvSpPr txBox="1"/>
          <p:nvPr/>
        </p:nvSpPr>
        <p:spPr>
          <a:xfrm>
            <a:off x="3200400" y="6324600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Cal Poly Pomona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533400"/>
            <a:ext cx="78486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Let’s Revisit Our Predictions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" y="1295400"/>
            <a:ext cx="800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Calibri" pitchFamily="34" charset="0"/>
              </a:rPr>
              <a:t>Will the weather pattern in Detroit be the same as the weather pattern in Pomona? Or will it be different? Why do you think so?</a:t>
            </a:r>
          </a:p>
        </p:txBody>
      </p:sp>
    </p:spTree>
    <p:extLst>
      <p:ext uri="{BB962C8B-B14F-4D97-AF65-F5344CB8AC3E}">
        <p14:creationId xmlns:p14="http://schemas.microsoft.com/office/powerpoint/2010/main" xmlns="" val="12235068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biome\shared\Professional Development\Combination\RESPeCT\2.0 PD Curriculum Modules\Cohort 2\0k.2_Weather and Seasons\0.0 Production\final art\RES.C2.W.L0HO.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24000" y="2667000"/>
            <a:ext cx="6149109" cy="3561030"/>
          </a:xfrm>
          <a:prstGeom prst="rect">
            <a:avLst/>
          </a:prstGeom>
          <a:solidFill>
            <a:srgbClr val="FF0000"/>
          </a:solidFill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A6127AA-367D-4D9E-945B-61763C772063}"/>
              </a:ext>
            </a:extLst>
          </p:cNvPr>
          <p:cNvSpPr txBox="1"/>
          <p:nvPr/>
        </p:nvSpPr>
        <p:spPr>
          <a:xfrm>
            <a:off x="6783122" y="6228030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BSCS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85800" y="609600"/>
            <a:ext cx="78486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Weather in Different Places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1371600"/>
            <a:ext cx="800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Is weather the same or different in different places? Why do you think so?</a:t>
            </a:r>
          </a:p>
        </p:txBody>
      </p:sp>
    </p:spTree>
    <p:extLst>
      <p:ext uri="{BB962C8B-B14F-4D97-AF65-F5344CB8AC3E}">
        <p14:creationId xmlns:p14="http://schemas.microsoft.com/office/powerpoint/2010/main" xmlns="" val="9670053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We’ll see if the weather patterns in Detroit and Pomona in January are the same or different. </a:t>
            </a:r>
          </a:p>
        </p:txBody>
      </p:sp>
      <p:sp>
        <p:nvSpPr>
          <p:cNvPr id="4" name="Rectangle 3"/>
          <p:cNvSpPr/>
          <p:nvPr/>
        </p:nvSpPr>
        <p:spPr>
          <a:xfrm>
            <a:off x="2971800" y="1828800"/>
            <a:ext cx="2879314" cy="538609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4400" b="1" dirty="0">
                <a:ln w="76200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xmlns="" val="261262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883801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Review: Weather Patterns</a:t>
            </a:r>
            <a:endParaRPr lang="en-US" sz="4400" dirty="0"/>
          </a:p>
        </p:txBody>
      </p:sp>
      <p:sp>
        <p:nvSpPr>
          <p:cNvPr id="4" name="AutoShape 2" descr="Image result for clipart brown ey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Image result for clipart brown ey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xmlns="" id="{32F220E7-7642-4F04-B1AE-D8BFAFF635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257800" y="2209800"/>
            <a:ext cx="2956983" cy="4191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F18CC7EE-17B3-4299-9AB8-45227413B298}"/>
              </a:ext>
            </a:extLst>
          </p:cNvPr>
          <p:cNvSpPr txBox="1"/>
          <p:nvPr/>
        </p:nvSpPr>
        <p:spPr>
          <a:xfrm>
            <a:off x="762000" y="1447800"/>
            <a:ext cx="7848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have we learned so far about weather patterns?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395BAFB4-3B4E-4CE9-89A8-64DE9C3AE07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69" t="16571" r="38689" b="22976"/>
          <a:stretch/>
        </p:blipFill>
        <p:spPr>
          <a:xfrm>
            <a:off x="1447800" y="2751446"/>
            <a:ext cx="3339483" cy="3375625"/>
          </a:xfrm>
          <a:prstGeom prst="ellipse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A29CECB8-5B65-4997-AF61-C7BCECB3FE23}"/>
              </a:ext>
            </a:extLst>
          </p:cNvPr>
          <p:cNvSpPr txBox="1"/>
          <p:nvPr/>
        </p:nvSpPr>
        <p:spPr>
          <a:xfrm>
            <a:off x="2590800" y="6172200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Cal Poly Pomona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xmlns="" id="{D98E2B3C-6BF7-4563-89C2-8F2562DD91A7}"/>
              </a:ext>
            </a:extLst>
          </p:cNvPr>
          <p:cNvSpPr txBox="1"/>
          <p:nvPr/>
        </p:nvSpPr>
        <p:spPr>
          <a:xfrm>
            <a:off x="6934200" y="64008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xmlns="" val="1444997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Our Big Questions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69" t="16571" r="38689" b="22976"/>
          <a:stretch/>
        </p:blipFill>
        <p:spPr>
          <a:xfrm>
            <a:off x="2570674" y="2590800"/>
            <a:ext cx="3505200" cy="3429000"/>
          </a:xfrm>
          <a:prstGeom prst="ellipse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81B42EE2-FC3E-4ED1-960C-9A68761CF0FE}"/>
              </a:ext>
            </a:extLst>
          </p:cNvPr>
          <p:cNvSpPr txBox="1"/>
          <p:nvPr/>
        </p:nvSpPr>
        <p:spPr>
          <a:xfrm>
            <a:off x="3733800" y="6096000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Cal Poly Pomona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1295400"/>
            <a:ext cx="800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Clr>
                <a:schemeClr val="bg1">
                  <a:lumMod val="65000"/>
                </a:schemeClr>
              </a:buClr>
            </a:pPr>
            <a:r>
              <a:rPr lang="en-US" sz="3200" dirty="0">
                <a:latin typeface="Calibri" pitchFamily="34" charset="0"/>
              </a:rPr>
              <a:t>Is weather the same everywhere all of the time? How do you know?</a:t>
            </a:r>
          </a:p>
        </p:txBody>
      </p:sp>
    </p:spTree>
    <p:extLst>
      <p:ext uri="{BB962C8B-B14F-4D97-AF65-F5344CB8AC3E}">
        <p14:creationId xmlns:p14="http://schemas.microsoft.com/office/powerpoint/2010/main" xmlns="" val="18512028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01000" cy="990600"/>
          </a:xfrm>
        </p:spPr>
        <p:txBody>
          <a:bodyPr/>
          <a:lstStyle/>
          <a:p>
            <a:r>
              <a:rPr lang="en-US" dirty="0"/>
              <a:t>Today’s Focus Questions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295400"/>
            <a:ext cx="82296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is weather the same or different in different places? What is the weather like in January in a faraway city called </a:t>
            </a:r>
            <a:r>
              <a:rPr lang="en-US" sz="3200" b="1" dirty="0"/>
              <a:t>Detroit</a:t>
            </a:r>
            <a:r>
              <a:rPr lang="en-US" sz="3200" dirty="0"/>
              <a:t>?</a:t>
            </a:r>
          </a:p>
          <a:p>
            <a:endParaRPr lang="en-US" i="1" dirty="0"/>
          </a:p>
          <a:p>
            <a:endParaRPr lang="en-US" dirty="0"/>
          </a:p>
          <a:p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xmlns="" id="{7038D1FE-D9DA-48DC-8F11-6A27C8EAB937}"/>
              </a:ext>
            </a:extLst>
          </p:cNvPr>
          <p:cNvGrpSpPr/>
          <p:nvPr/>
        </p:nvGrpSpPr>
        <p:grpSpPr>
          <a:xfrm>
            <a:off x="990600" y="3124200"/>
            <a:ext cx="6477000" cy="3276600"/>
            <a:chOff x="457200" y="3124200"/>
            <a:chExt cx="6629401" cy="3582686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57401" y="3124200"/>
              <a:ext cx="5029200" cy="3582686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438400" y="4869823"/>
              <a:ext cx="176799" cy="176799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457200" y="4685157"/>
              <a:ext cx="1066800" cy="4038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b="1" dirty="0">
                  <a:latin typeface="Calibri" pitchFamily="34" charset="0"/>
                </a:rPr>
                <a:t>Pomona</a:t>
              </a:r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1524000" y="4958222"/>
              <a:ext cx="914400" cy="0"/>
            </a:xfrm>
            <a:prstGeom prst="straightConnector1">
              <a:avLst/>
            </a:prstGeom>
            <a:ln w="635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3ED19555-C992-4935-B7A4-850A669FE5A3}"/>
              </a:ext>
            </a:extLst>
          </p:cNvPr>
          <p:cNvSpPr txBox="1"/>
          <p:nvPr/>
        </p:nvSpPr>
        <p:spPr>
          <a:xfrm>
            <a:off x="6577613" y="6433794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BSCS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7400" y="3962400"/>
            <a:ext cx="173213" cy="162141"/>
          </a:xfrm>
          <a:prstGeom prst="rect">
            <a:avLst/>
          </a:prstGeom>
        </p:spPr>
      </p:pic>
      <p:cxnSp>
        <p:nvCxnSpPr>
          <p:cNvPr id="12" name="Straight Arrow Connector 11"/>
          <p:cNvCxnSpPr/>
          <p:nvPr/>
        </p:nvCxnSpPr>
        <p:spPr>
          <a:xfrm>
            <a:off x="1981200" y="4038600"/>
            <a:ext cx="3788979" cy="0"/>
          </a:xfrm>
          <a:prstGeom prst="straightConnector1">
            <a:avLst/>
          </a:prstGeom>
          <a:ln w="635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914400" y="3810000"/>
            <a:ext cx="10422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latin typeface="Calibri" pitchFamily="34" charset="0"/>
              </a:rPr>
              <a:t>Detroit</a:t>
            </a:r>
          </a:p>
        </p:txBody>
      </p:sp>
    </p:spTree>
    <p:extLst>
      <p:ext uri="{BB962C8B-B14F-4D97-AF65-F5344CB8AC3E}">
        <p14:creationId xmlns:p14="http://schemas.microsoft.com/office/powerpoint/2010/main" xmlns="" val="338078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biome\shared\Professional Development\Combination\RESPeCT\2.0 PD Curriculum Modules\Cohort 2\0k.2_Weather and Seasons\0.0 Production\final art\RES.C2.W.L0HO.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8199" y="1295400"/>
            <a:ext cx="7696201" cy="5029201"/>
          </a:xfrm>
          <a:prstGeom prst="rect">
            <a:avLst/>
          </a:prstGeom>
          <a:solidFill>
            <a:srgbClr val="FF0000"/>
          </a:solidFill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lowchart: Connector 1"/>
          <p:cNvSpPr/>
          <p:nvPr/>
        </p:nvSpPr>
        <p:spPr>
          <a:xfrm>
            <a:off x="6172200" y="2667000"/>
            <a:ext cx="152400" cy="1524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47800" y="3810000"/>
            <a:ext cx="176799" cy="1767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A6127AA-367D-4D9E-945B-61763C772063}"/>
              </a:ext>
            </a:extLst>
          </p:cNvPr>
          <p:cNvSpPr txBox="1"/>
          <p:nvPr/>
        </p:nvSpPr>
        <p:spPr>
          <a:xfrm>
            <a:off x="7720613" y="6324601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BSCS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62000" y="457200"/>
            <a:ext cx="78486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Where Is Michigan on this Map?</a:t>
            </a:r>
          </a:p>
        </p:txBody>
      </p:sp>
    </p:spTree>
    <p:extLst>
      <p:ext uri="{BB962C8B-B14F-4D97-AF65-F5344CB8AC3E}">
        <p14:creationId xmlns:p14="http://schemas.microsoft.com/office/powerpoint/2010/main" xmlns="" val="967005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\\biome\shared\Professional Development\Combination\RESPeCT\2.0 PD Curriculum Modules\Cohort 2\0k.2_Weather and Seasons\0.0 Production\final art\RES.C2.W.L0HO.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5801" y="1295400"/>
            <a:ext cx="7848600" cy="5029201"/>
          </a:xfrm>
          <a:prstGeom prst="rect">
            <a:avLst/>
          </a:prstGeom>
          <a:solidFill>
            <a:srgbClr val="FF0000"/>
          </a:solidFill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lowchart: Connector 1"/>
          <p:cNvSpPr/>
          <p:nvPr/>
        </p:nvSpPr>
        <p:spPr>
          <a:xfrm>
            <a:off x="6172200" y="2667000"/>
            <a:ext cx="152400" cy="152400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295400" y="3810000"/>
            <a:ext cx="176799" cy="17679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xmlns="" id="{9A6127AA-367D-4D9E-945B-61763C772063}"/>
              </a:ext>
            </a:extLst>
          </p:cNvPr>
          <p:cNvSpPr txBox="1"/>
          <p:nvPr/>
        </p:nvSpPr>
        <p:spPr>
          <a:xfrm>
            <a:off x="7713543" y="6367022"/>
            <a:ext cx="889987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BSCS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609600" y="457200"/>
            <a:ext cx="80010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It’s a Long Way from Pomona to Detroit!</a:t>
            </a:r>
          </a:p>
        </p:txBody>
      </p:sp>
    </p:spTree>
    <p:extLst>
      <p:ext uri="{BB962C8B-B14F-4D97-AF65-F5344CB8AC3E}">
        <p14:creationId xmlns:p14="http://schemas.microsoft.com/office/powerpoint/2010/main" xmlns="" val="967005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762000" y="533400"/>
            <a:ext cx="7924800" cy="990600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4000" b="0" i="0" u="none" kern="1200" spc="-10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2"/>
                </a:solidFill>
                <a:latin typeface="Arial" charset="0"/>
              </a:defRPr>
            </a:lvl9pPr>
          </a:lstStyle>
          <a:p>
            <a:endParaRPr lang="en-US" sz="4400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xmlns="" id="{1E4BBEC5-7F42-45C7-9817-849216311EF0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5562600" y="2286000"/>
            <a:ext cx="2777490" cy="420554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17B1ABAC-E227-434F-8A6D-12C610801AB1}"/>
              </a:ext>
            </a:extLst>
          </p:cNvPr>
          <p:cNvSpPr txBox="1"/>
          <p:nvPr/>
        </p:nvSpPr>
        <p:spPr>
          <a:xfrm>
            <a:off x="7010400" y="64770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xmlns="" id="{E6C49C7B-09AE-4001-BAE4-D633FD3E948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7669" t="16571" r="38689" b="22976"/>
          <a:stretch/>
        </p:blipFill>
        <p:spPr>
          <a:xfrm>
            <a:off x="1979569" y="3200400"/>
            <a:ext cx="3060489" cy="3093611"/>
          </a:xfrm>
          <a:prstGeom prst="ellipse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D09F57A2-403F-41E1-9430-E74E7840CA19}"/>
              </a:ext>
            </a:extLst>
          </p:cNvPr>
          <p:cNvSpPr txBox="1"/>
          <p:nvPr/>
        </p:nvSpPr>
        <p:spPr>
          <a:xfrm>
            <a:off x="3200400" y="6324600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Cal Poly Pomona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685800" y="533400"/>
            <a:ext cx="78486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-10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 panose="020F0502020204030204" pitchFamily="34" charset="0"/>
                <a:ea typeface="+mj-ea"/>
                <a:cs typeface="+mj-cs"/>
              </a:rPr>
              <a:t>What Do You Predict?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85800" y="1295400"/>
            <a:ext cx="800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Calibri" pitchFamily="34" charset="0"/>
              </a:rPr>
              <a:t>Will the weather pattern in Detroit be the same as the weather pattern in Pomona? Or will it be different? Why do you think so?</a:t>
            </a:r>
          </a:p>
        </p:txBody>
      </p:sp>
    </p:spTree>
    <p:extLst>
      <p:ext uri="{BB962C8B-B14F-4D97-AF65-F5344CB8AC3E}">
        <p14:creationId xmlns:p14="http://schemas.microsoft.com/office/powerpoint/2010/main" xmlns="" val="12235068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Table 30"/>
          <p:cNvGraphicFramePr>
            <a:graphicFrameLocks noGrp="1"/>
          </p:cNvGraphicFramePr>
          <p:nvPr/>
        </p:nvGraphicFramePr>
        <p:xfrm>
          <a:off x="914399" y="1752600"/>
          <a:ext cx="7315200" cy="4495801"/>
        </p:xfrm>
        <a:graphic>
          <a:graphicData uri="http://schemas.openxmlformats.org/drawingml/2006/table">
            <a:tbl>
              <a:tblPr/>
              <a:tblGrid>
                <a:gridCol w="1462929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146292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462929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4629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6348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8199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00" b="1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Monday</a:t>
                      </a:r>
                      <a:endParaRPr lang="en-US" sz="1200" b="1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3206" marR="53206" marT="33311" marB="333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00" b="1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Tuesday</a:t>
                      </a:r>
                      <a:endParaRPr lang="en-US" sz="1200" b="1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3206" marR="53206" marT="33311" marB="333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00" b="1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Wednesday</a:t>
                      </a:r>
                      <a:endParaRPr lang="en-US" sz="1200" b="1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3206" marR="53206" marT="33311" marB="333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00" b="1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Thursday</a:t>
                      </a:r>
                      <a:endParaRPr lang="en-US" sz="1200" b="1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3206" marR="53206" marT="33311" marB="333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00" b="1" dirty="0">
                        <a:latin typeface="Arial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"/>
                          <a:ea typeface="Calibri"/>
                          <a:cs typeface="Times New Roman"/>
                        </a:rPr>
                        <a:t>Friday</a:t>
                      </a:r>
                      <a:endParaRPr lang="en-US" sz="1200" b="1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53206" marR="53206" marT="33311" marB="33311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2A1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284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9967" marR="49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9967" marR="49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9967" marR="49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9967" marR="49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9967" marR="49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0284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9967" marR="49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9967" marR="49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9967" marR="49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9967" marR="49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9967" marR="49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284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9967" marR="49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9967" marR="49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9967" marR="49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9967" marR="49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0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9967" marR="49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02845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9967" marR="49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9967" marR="49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9967" marR="49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9967" marR="49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8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49967" marR="4996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pic>
        <p:nvPicPr>
          <p:cNvPr id="17464" name="Picture 1" descr="RES.C2.W.L0HO.0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2286000"/>
            <a:ext cx="228600" cy="752475"/>
          </a:xfrm>
          <a:prstGeom prst="rect">
            <a:avLst/>
          </a:prstGeom>
          <a:noFill/>
        </p:spPr>
      </p:pic>
      <p:pic>
        <p:nvPicPr>
          <p:cNvPr id="17463" name="Picture 40" descr="RES.C2.W.L0HO.01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71800" y="2286000"/>
            <a:ext cx="228600" cy="752475"/>
          </a:xfrm>
          <a:prstGeom prst="rect">
            <a:avLst/>
          </a:prstGeom>
          <a:noFill/>
        </p:spPr>
      </p:pic>
      <p:pic>
        <p:nvPicPr>
          <p:cNvPr id="17462" name="Picture 41" descr="RES.C2.W.L0HO.0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2286000"/>
            <a:ext cx="228600" cy="752475"/>
          </a:xfrm>
          <a:prstGeom prst="rect">
            <a:avLst/>
          </a:prstGeom>
          <a:noFill/>
        </p:spPr>
      </p:pic>
      <p:pic>
        <p:nvPicPr>
          <p:cNvPr id="17461" name="Picture 42" descr="RES.C2.W.L0HO.0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2286000"/>
            <a:ext cx="228600" cy="752475"/>
          </a:xfrm>
          <a:prstGeom prst="rect">
            <a:avLst/>
          </a:prstGeom>
          <a:noFill/>
        </p:spPr>
      </p:pic>
      <p:pic>
        <p:nvPicPr>
          <p:cNvPr id="17460" name="Picture 43" descr="RES.C2.W.L0HO.0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2286000"/>
            <a:ext cx="228600" cy="752475"/>
          </a:xfrm>
          <a:prstGeom prst="rect">
            <a:avLst/>
          </a:prstGeom>
          <a:noFill/>
        </p:spPr>
      </p:pic>
      <p:pic>
        <p:nvPicPr>
          <p:cNvPr id="17459" name="Picture 48" descr="RES.C2.W.L0HO.0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3352800"/>
            <a:ext cx="219075" cy="733425"/>
          </a:xfrm>
          <a:prstGeom prst="rect">
            <a:avLst/>
          </a:prstGeom>
          <a:noFill/>
        </p:spPr>
      </p:pic>
      <p:pic>
        <p:nvPicPr>
          <p:cNvPr id="17458" name="Picture 44" descr="RES.C2.W.L0HO.0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3352800"/>
            <a:ext cx="228600" cy="752475"/>
          </a:xfrm>
          <a:prstGeom prst="rect">
            <a:avLst/>
          </a:prstGeom>
          <a:noFill/>
        </p:spPr>
      </p:pic>
      <p:pic>
        <p:nvPicPr>
          <p:cNvPr id="17457" name="Picture 45" descr="RES.C2.W.L0HO.0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19600" y="3352800"/>
            <a:ext cx="228600" cy="752475"/>
          </a:xfrm>
          <a:prstGeom prst="rect">
            <a:avLst/>
          </a:prstGeom>
          <a:noFill/>
        </p:spPr>
      </p:pic>
      <p:pic>
        <p:nvPicPr>
          <p:cNvPr id="17456" name="Picture 66" descr="RES.C2.W.L0HO.0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3352800"/>
            <a:ext cx="219075" cy="733425"/>
          </a:xfrm>
          <a:prstGeom prst="rect">
            <a:avLst/>
          </a:prstGeom>
          <a:noFill/>
        </p:spPr>
      </p:pic>
      <p:pic>
        <p:nvPicPr>
          <p:cNvPr id="17455" name="Picture 57" descr="RES.C2.W.L0HO.00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3429000"/>
            <a:ext cx="609600" cy="609600"/>
          </a:xfrm>
          <a:prstGeom prst="rect">
            <a:avLst/>
          </a:prstGeom>
          <a:noFill/>
        </p:spPr>
      </p:pic>
      <p:pic>
        <p:nvPicPr>
          <p:cNvPr id="17454" name="Picture 67" descr="RES.C2.W.L0HO.0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10400" y="3352800"/>
            <a:ext cx="219075" cy="733425"/>
          </a:xfrm>
          <a:prstGeom prst="rect">
            <a:avLst/>
          </a:prstGeom>
          <a:noFill/>
        </p:spPr>
      </p:pic>
      <p:pic>
        <p:nvPicPr>
          <p:cNvPr id="17453" name="Picture 58" descr="RES.C2.W.L0HO.00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91400" y="3429000"/>
            <a:ext cx="609600" cy="609600"/>
          </a:xfrm>
          <a:prstGeom prst="rect">
            <a:avLst/>
          </a:prstGeom>
          <a:noFill/>
        </p:spPr>
      </p:pic>
      <p:pic>
        <p:nvPicPr>
          <p:cNvPr id="17452" name="Picture 49" descr="RES.C2.W.L0HO.0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4343400"/>
            <a:ext cx="219075" cy="733425"/>
          </a:xfrm>
          <a:prstGeom prst="rect">
            <a:avLst/>
          </a:prstGeom>
          <a:noFill/>
        </p:spPr>
      </p:pic>
      <p:pic>
        <p:nvPicPr>
          <p:cNvPr id="17451" name="Picture 60" descr="RES.C2.W.L0HO.00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4419600"/>
            <a:ext cx="609600" cy="609600"/>
          </a:xfrm>
          <a:prstGeom prst="rect">
            <a:avLst/>
          </a:prstGeom>
          <a:noFill/>
        </p:spPr>
      </p:pic>
      <p:pic>
        <p:nvPicPr>
          <p:cNvPr id="17450" name="Picture 51" descr="RES.C2.W.L0HO.0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4343400"/>
            <a:ext cx="219075" cy="733425"/>
          </a:xfrm>
          <a:prstGeom prst="rect">
            <a:avLst/>
          </a:prstGeom>
          <a:noFill/>
        </p:spPr>
      </p:pic>
      <p:pic>
        <p:nvPicPr>
          <p:cNvPr id="17449" name="Picture 59" descr="RES.C2.W.L0HO.00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4419600"/>
            <a:ext cx="609600" cy="609600"/>
          </a:xfrm>
          <a:prstGeom prst="rect">
            <a:avLst/>
          </a:prstGeom>
          <a:noFill/>
        </p:spPr>
      </p:pic>
      <p:pic>
        <p:nvPicPr>
          <p:cNvPr id="17448" name="Picture 53" descr="RES.C2.W.L0HO.0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4343400"/>
            <a:ext cx="219075" cy="733425"/>
          </a:xfrm>
          <a:prstGeom prst="rect">
            <a:avLst/>
          </a:prstGeom>
          <a:noFill/>
        </p:spPr>
      </p:pic>
      <p:pic>
        <p:nvPicPr>
          <p:cNvPr id="17447" name="Picture 46" descr="RES.C2.W.L0HO.0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4343400"/>
            <a:ext cx="228600" cy="752475"/>
          </a:xfrm>
          <a:prstGeom prst="rect">
            <a:avLst/>
          </a:prstGeom>
          <a:noFill/>
        </p:spPr>
      </p:pic>
      <p:pic>
        <p:nvPicPr>
          <p:cNvPr id="17446" name="Picture 47" descr="RES.C2.W.L0HO.0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4343400"/>
            <a:ext cx="228600" cy="752475"/>
          </a:xfrm>
          <a:prstGeom prst="rect">
            <a:avLst/>
          </a:prstGeom>
          <a:noFill/>
        </p:spPr>
      </p:pic>
      <p:pic>
        <p:nvPicPr>
          <p:cNvPr id="17445" name="Picture 50" descr="RES.C2.W.L0HO.0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9200" y="5410200"/>
            <a:ext cx="219075" cy="733425"/>
          </a:xfrm>
          <a:prstGeom prst="rect">
            <a:avLst/>
          </a:prstGeom>
          <a:noFill/>
        </p:spPr>
      </p:pic>
      <p:pic>
        <p:nvPicPr>
          <p:cNvPr id="17444" name="Picture 62" descr="RES.C2.W.L0HO.00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5410200"/>
            <a:ext cx="609600" cy="609600"/>
          </a:xfrm>
          <a:prstGeom prst="rect">
            <a:avLst/>
          </a:prstGeom>
          <a:noFill/>
        </p:spPr>
      </p:pic>
      <p:pic>
        <p:nvPicPr>
          <p:cNvPr id="17443" name="Picture 52" descr="RES.C2.W.L0HO.0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667000" y="5410200"/>
            <a:ext cx="219075" cy="733425"/>
          </a:xfrm>
          <a:prstGeom prst="rect">
            <a:avLst/>
          </a:prstGeom>
          <a:noFill/>
        </p:spPr>
      </p:pic>
      <p:pic>
        <p:nvPicPr>
          <p:cNvPr id="17442" name="Picture 61" descr="RES.C2.W.L0HO.00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124200" y="5486400"/>
            <a:ext cx="609600" cy="609600"/>
          </a:xfrm>
          <a:prstGeom prst="rect">
            <a:avLst/>
          </a:prstGeom>
          <a:noFill/>
        </p:spPr>
      </p:pic>
      <p:pic>
        <p:nvPicPr>
          <p:cNvPr id="17441" name="Picture 54" descr="RES.C2.W.L0HO.0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14800" y="5410200"/>
            <a:ext cx="219075" cy="733425"/>
          </a:xfrm>
          <a:prstGeom prst="rect">
            <a:avLst/>
          </a:prstGeom>
          <a:noFill/>
        </p:spPr>
      </p:pic>
      <p:pic>
        <p:nvPicPr>
          <p:cNvPr id="17440" name="Picture 63" descr="RES.C2.W.L0HO.00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5486400"/>
            <a:ext cx="609600" cy="609600"/>
          </a:xfrm>
          <a:prstGeom prst="rect">
            <a:avLst/>
          </a:prstGeom>
          <a:noFill/>
        </p:spPr>
      </p:pic>
      <p:pic>
        <p:nvPicPr>
          <p:cNvPr id="17439" name="Picture 55" descr="RES.C2.W.L0HO.0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62600" y="5410200"/>
            <a:ext cx="219075" cy="733425"/>
          </a:xfrm>
          <a:prstGeom prst="rect">
            <a:avLst/>
          </a:prstGeom>
          <a:noFill/>
        </p:spPr>
      </p:pic>
      <p:pic>
        <p:nvPicPr>
          <p:cNvPr id="17438" name="Picture 64" descr="RES.C2.W.L0HO.00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9800" y="5486400"/>
            <a:ext cx="609600" cy="609600"/>
          </a:xfrm>
          <a:prstGeom prst="rect">
            <a:avLst/>
          </a:prstGeom>
          <a:noFill/>
        </p:spPr>
      </p:pic>
      <p:pic>
        <p:nvPicPr>
          <p:cNvPr id="17437" name="Picture 56" descr="RES.C2.W.L0HO.01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1400" y="5410200"/>
            <a:ext cx="219075" cy="733425"/>
          </a:xfrm>
          <a:prstGeom prst="rect">
            <a:avLst/>
          </a:prstGeom>
          <a:noFill/>
        </p:spPr>
      </p:pic>
      <p:sp>
        <p:nvSpPr>
          <p:cNvPr id="60" name="Title 1"/>
          <p:cNvSpPr txBox="1">
            <a:spLocks/>
          </p:cNvSpPr>
          <p:nvPr/>
        </p:nvSpPr>
        <p:spPr>
          <a:xfrm>
            <a:off x="685800" y="685800"/>
            <a:ext cx="7848600" cy="6858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4000" spc="-100" dirty="0">
                <a:solidFill>
                  <a:schemeClr val="tx2"/>
                </a:solidFill>
                <a:latin typeface="Calibri" panose="020F0502020204030204" pitchFamily="34" charset="0"/>
                <a:ea typeface="+mj-ea"/>
                <a:cs typeface="+mj-cs"/>
              </a:rPr>
              <a:t>January Weather Calendar for Detroit</a:t>
            </a:r>
            <a:endParaRPr kumimoji="0" lang="en-US" sz="4000" b="0" i="0" u="none" strike="noStrike" kern="1200" cap="none" spc="-10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 panose="020F0502020204030204" pitchFamily="34" charset="0"/>
              <a:ea typeface="+mj-ea"/>
              <a:cs typeface="+mj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sz="3800" dirty="0"/>
              <a:t>Detroit Temperature Patterns in January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515848EA-049C-4CEF-8E23-06E71260C08F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00607" y="1569571"/>
            <a:ext cx="2542786" cy="48312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11395439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10331</TotalTime>
  <Words>382</Words>
  <Application>Microsoft Office PowerPoint</Application>
  <PresentationFormat>On-screen Show (4:3)</PresentationFormat>
  <Paragraphs>71</Paragraphs>
  <Slides>15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Clarity</vt:lpstr>
      <vt:lpstr>Weather and seasons Lesson 4a</vt:lpstr>
      <vt:lpstr>Review: Weather Patterns</vt:lpstr>
      <vt:lpstr>Our Big Questions</vt:lpstr>
      <vt:lpstr>Today’s Focus Questions</vt:lpstr>
      <vt:lpstr>Slide 5</vt:lpstr>
      <vt:lpstr>Slide 6</vt:lpstr>
      <vt:lpstr>Slide 7</vt:lpstr>
      <vt:lpstr>Slide 8</vt:lpstr>
      <vt:lpstr>Detroit Temperature Patterns in January</vt:lpstr>
      <vt:lpstr>Let’s Look for Weather Patterns!</vt:lpstr>
      <vt:lpstr>What Is the Weather Pattern?</vt:lpstr>
      <vt:lpstr>Today’s Focus Questions</vt:lpstr>
      <vt:lpstr>Slide 13</vt:lpstr>
      <vt:lpstr>Slide 14</vt:lpstr>
      <vt:lpstr>Next Time</vt:lpstr>
    </vt:vector>
  </TitlesOfParts>
  <Company>BSCS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JLonas</cp:lastModifiedBy>
  <cp:revision>140</cp:revision>
  <dcterms:created xsi:type="dcterms:W3CDTF">2014-06-10T18:20:14Z</dcterms:created>
  <dcterms:modified xsi:type="dcterms:W3CDTF">2019-12-18T21:54:34Z</dcterms:modified>
</cp:coreProperties>
</file>