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414" r:id="rId2"/>
    <p:sldId id="413" r:id="rId3"/>
    <p:sldId id="415" r:id="rId4"/>
    <p:sldId id="416" r:id="rId5"/>
    <p:sldId id="336" r:id="rId6"/>
    <p:sldId id="395" r:id="rId7"/>
    <p:sldId id="403" r:id="rId8"/>
    <p:sldId id="404" r:id="rId9"/>
    <p:sldId id="417" r:id="rId10"/>
    <p:sldId id="418" r:id="rId11"/>
    <p:sldId id="409" r:id="rId12"/>
    <p:sldId id="419" r:id="rId13"/>
    <p:sldId id="420" r:id="rId14"/>
    <p:sldId id="412" r:id="rId15"/>
    <p:sldId id="393" r:id="rId16"/>
    <p:sldId id="421" r:id="rId17"/>
    <p:sldId id="422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ystem Administrator" initials="SA" lastIdx="3" clrIdx="0"/>
  <p:cmAuthor id="1" name="Audrey Mohan" initials="AM" lastIdx="1" clrIdx="1"/>
  <p:cmAuthor id="2" name="Cemast" initials="C" lastIdx="1" clrIdx="2">
    <p:extLst>
      <p:ext uri="{19B8F6BF-5375-455C-9EA6-DF929625EA0E}">
        <p15:presenceInfo xmlns:p15="http://schemas.microsoft.com/office/powerpoint/2012/main" xmlns="" userId="Cemast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1365" autoAdjust="0"/>
    <p:restoredTop sz="89602" autoAdjust="0"/>
  </p:normalViewPr>
  <p:slideViewPr>
    <p:cSldViewPr>
      <p:cViewPr varScale="1">
        <p:scale>
          <a:sx n="65" d="100"/>
          <a:sy n="65" d="100"/>
        </p:scale>
        <p:origin x="-130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47716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9076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541652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66984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32814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80404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8040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png"/><Relationship Id="rId11" Type="http://schemas.openxmlformats.org/officeDocument/2006/relationships/image" Target="../media/image30.jpeg"/><Relationship Id="rId5" Type="http://schemas.openxmlformats.org/officeDocument/2006/relationships/image" Target="../media/image24.png"/><Relationship Id="rId10" Type="http://schemas.openxmlformats.org/officeDocument/2006/relationships/image" Target="../media/image29.png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32.jpe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5.jpeg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Weather and seasons Lesson 4b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2057400"/>
          </a:xfrm>
        </p:spPr>
        <p:txBody>
          <a:bodyPr rtlCol="0">
            <a:normAutofit fontScale="92500"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Is Weather the Same or Different in Different Places? How Are the January Weather Patterns for Detroit and Pomona the Same or Different?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562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6388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5626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56388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Compare Our Weather Calendars!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" y="1600200"/>
            <a:ext cx="7772400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do our temperature graphs for January show us about hot and warm days in Detroit and Pomona?</a:t>
            </a:r>
          </a:p>
          <a:p>
            <a:pPr marL="731520" indent="-365760">
              <a:spcBef>
                <a:spcPts val="18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b="1" dirty="0">
                <a:latin typeface="Calibri" pitchFamily="34" charset="0"/>
              </a:rPr>
              <a:t>Compare</a:t>
            </a:r>
            <a:r>
              <a:rPr lang="en-US" sz="3200" dirty="0">
                <a:latin typeface="Calibri" pitchFamily="34" charset="0"/>
              </a:rPr>
              <a:t> the two graphs.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b="1" dirty="0">
                <a:latin typeface="Calibri" pitchFamily="34" charset="0"/>
              </a:rPr>
              <a:t>Think</a:t>
            </a:r>
            <a:r>
              <a:rPr lang="en-US" sz="3200" dirty="0">
                <a:latin typeface="Calibri" pitchFamily="34" charset="0"/>
              </a:rPr>
              <a:t> about the question.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b="1" dirty="0">
                <a:latin typeface="Calibri" pitchFamily="34" charset="0"/>
              </a:rPr>
              <a:t>Share</a:t>
            </a:r>
            <a:r>
              <a:rPr lang="en-US" sz="3200" dirty="0">
                <a:latin typeface="Calibri" pitchFamily="34" charset="0"/>
              </a:rPr>
              <a:t> your ideas and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reasons with an elbow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partner.</a:t>
            </a:r>
          </a:p>
        </p:txBody>
      </p:sp>
      <p:pic>
        <p:nvPicPr>
          <p:cNvPr id="7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477000" y="3352800"/>
            <a:ext cx="645003" cy="21621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43800" y="3352800"/>
            <a:ext cx="609600" cy="217714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5715000" y="5562600"/>
            <a:ext cx="289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        HOT   WARM </a:t>
            </a:r>
          </a:p>
          <a:p>
            <a:r>
              <a:rPr lang="en-US" sz="2800" b="1" dirty="0">
                <a:latin typeface="Calibri" pitchFamily="34" charset="0"/>
              </a:rPr>
              <a:t>       DAYS    DAYS</a:t>
            </a:r>
          </a:p>
        </p:txBody>
      </p:sp>
    </p:spTree>
    <p:extLst>
      <p:ext uri="{BB962C8B-B14F-4D97-AF65-F5344CB8AC3E}">
        <p14:creationId xmlns:p14="http://schemas.microsoft.com/office/powerpoint/2010/main" xmlns="" val="36408846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81000"/>
            <a:ext cx="8001000" cy="990600"/>
          </a:xfrm>
        </p:spPr>
        <p:txBody>
          <a:bodyPr/>
          <a:lstStyle/>
          <a:p>
            <a:r>
              <a:rPr lang="en-US" dirty="0"/>
              <a:t>What Weather Patterns Did We Find?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848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Do Detroit and Pomona have the </a:t>
            </a:r>
            <a:r>
              <a:rPr lang="en-US" sz="3000" b="1" dirty="0"/>
              <a:t>same or different</a:t>
            </a:r>
            <a:r>
              <a:rPr lang="en-US" sz="3000" dirty="0"/>
              <a:t> weather patterns in January? What is your evidence?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C8FCAEAA-EAEC-4CCE-9C29-7BD8AAA266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4419600" y="3048000"/>
            <a:ext cx="2262186" cy="22621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D15C7467-FE1C-441A-A6FD-0C590ADE42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828800" y="3048000"/>
            <a:ext cx="2209800" cy="2209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85800" y="5486400"/>
            <a:ext cx="7391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Use evidence from our weather calendars and temperature graphs to support your ideas.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A6127AA-367D-4D9E-945B-61763C772063}"/>
              </a:ext>
            </a:extLst>
          </p:cNvPr>
          <p:cNvSpPr txBox="1"/>
          <p:nvPr/>
        </p:nvSpPr>
        <p:spPr>
          <a:xfrm>
            <a:off x="3563592" y="5125134"/>
            <a:ext cx="129715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Wikimedia.org</a:t>
            </a:r>
          </a:p>
        </p:txBody>
      </p:sp>
    </p:spTree>
    <p:extLst>
      <p:ext uri="{BB962C8B-B14F-4D97-AF65-F5344CB8AC3E}">
        <p14:creationId xmlns:p14="http://schemas.microsoft.com/office/powerpoint/2010/main" xmlns="" val="34340169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The Same or Different?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Do Detroit and Pomona have the </a:t>
            </a:r>
            <a:r>
              <a:rPr lang="en-US" sz="3000" b="1" dirty="0"/>
              <a:t>same or different</a:t>
            </a:r>
            <a:r>
              <a:rPr lang="en-US" sz="3000" dirty="0"/>
              <a:t> weather patterns in January? What is your evidence?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3000" b="1" dirty="0"/>
              <a:t>Use one of these sentence starters: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i="1" dirty="0"/>
              <a:t>We think that Pomona and Detroit have the </a:t>
            </a:r>
            <a:r>
              <a:rPr lang="en-US" sz="3000" b="1" i="1" dirty="0"/>
              <a:t>same</a:t>
            </a:r>
            <a:r>
              <a:rPr lang="en-US" sz="3000" i="1" dirty="0"/>
              <a:t> weather pattern. Our evidence is </a:t>
            </a:r>
            <a:r>
              <a:rPr lang="en-US" sz="3200" i="1" dirty="0"/>
              <a:t>…</a:t>
            </a:r>
          </a:p>
          <a:p>
            <a:pPr marL="731520" indent="-365760">
              <a:spcBef>
                <a:spcPts val="1200"/>
              </a:spcBef>
            </a:pPr>
            <a:r>
              <a:rPr lang="en-US" sz="3000" i="1" dirty="0"/>
              <a:t>We think that Pomona and Detroit have </a:t>
            </a:r>
            <a:r>
              <a:rPr lang="en-US" sz="3000" b="1" i="1" dirty="0"/>
              <a:t>different</a:t>
            </a:r>
            <a:r>
              <a:rPr lang="en-US" sz="3000" i="1" dirty="0"/>
              <a:t> weather patterns. Our evidence is …</a:t>
            </a:r>
            <a:r>
              <a:rPr lang="en-US" sz="3000" dirty="0"/>
              <a:t> </a:t>
            </a:r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43401697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990600"/>
          </a:xfrm>
        </p:spPr>
        <p:txBody>
          <a:bodyPr/>
          <a:lstStyle/>
          <a:p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295400"/>
            <a:ext cx="8229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000" b="1" dirty="0"/>
              <a:t>Our focus questions: </a:t>
            </a:r>
            <a:r>
              <a:rPr lang="en-US" sz="3000" i="1" dirty="0"/>
              <a:t>How is weather the same or different in different places? How are the January weather patterns for Detroit and Pomona the same or different?</a:t>
            </a:r>
          </a:p>
          <a:p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7" name="Group 8">
            <a:extLst>
              <a:ext uri="{FF2B5EF4-FFF2-40B4-BE49-F238E27FC236}">
                <a16:creationId xmlns:a16="http://schemas.microsoft.com/office/drawing/2014/main" xmlns="" id="{7038D1FE-D9DA-48DC-8F11-6A27C8EAB937}"/>
              </a:ext>
            </a:extLst>
          </p:cNvPr>
          <p:cNvGrpSpPr/>
          <p:nvPr/>
        </p:nvGrpSpPr>
        <p:grpSpPr>
          <a:xfrm>
            <a:off x="990600" y="3276600"/>
            <a:ext cx="6477000" cy="3124200"/>
            <a:chOff x="457200" y="3124200"/>
            <a:chExt cx="6629401" cy="358268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57401" y="3124200"/>
              <a:ext cx="5029200" cy="358268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8400" y="4869823"/>
              <a:ext cx="176799" cy="176799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57200" y="4685157"/>
              <a:ext cx="1066800" cy="40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latin typeface="Calibri" pitchFamily="34" charset="0"/>
                </a:rPr>
                <a:t>Pomona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1524000" y="4958222"/>
              <a:ext cx="914400" cy="0"/>
            </a:xfrm>
            <a:prstGeom prst="straightConnector1">
              <a:avLst/>
            </a:prstGeom>
            <a:ln w="635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ED19555-C992-4935-B7A4-850A669FE5A3}"/>
              </a:ext>
            </a:extLst>
          </p:cNvPr>
          <p:cNvSpPr txBox="1"/>
          <p:nvPr/>
        </p:nvSpPr>
        <p:spPr>
          <a:xfrm>
            <a:off x="6705600" y="64008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BSCS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4114800"/>
            <a:ext cx="173213" cy="162141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2057400" y="4191000"/>
            <a:ext cx="3788979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90600" y="3962400"/>
            <a:ext cx="1042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latin typeface="Calibri" pitchFamily="34" charset="0"/>
              </a:rPr>
              <a:t>Detroit</a:t>
            </a:r>
          </a:p>
        </p:txBody>
      </p:sp>
    </p:spTree>
    <p:extLst>
      <p:ext uri="{BB962C8B-B14F-4D97-AF65-F5344CB8AC3E}">
        <p14:creationId xmlns:p14="http://schemas.microsoft.com/office/powerpoint/2010/main" xmlns="" val="338078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xmlns="" id="{56939356-FEED-4283-BD56-5F368F07062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1000" y="4267200"/>
            <a:ext cx="1474429" cy="1067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81000"/>
            <a:ext cx="8382000" cy="990600"/>
          </a:xfrm>
        </p:spPr>
        <p:txBody>
          <a:bodyPr>
            <a:noAutofit/>
          </a:bodyPr>
          <a:lstStyle/>
          <a:p>
            <a:r>
              <a:rPr lang="en-US" dirty="0"/>
              <a:t>Let’s Summarize!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43400" y="3581400"/>
            <a:ext cx="4194402" cy="2733352"/>
          </a:xfrm>
        </p:spPr>
      </p:pic>
      <p:sp>
        <p:nvSpPr>
          <p:cNvPr id="10" name="TextBox 9"/>
          <p:cNvSpPr txBox="1"/>
          <p:nvPr/>
        </p:nvSpPr>
        <p:spPr>
          <a:xfrm>
            <a:off x="6934200" y="3657600"/>
            <a:ext cx="10401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itchFamily="34" charset="0"/>
              </a:rPr>
              <a:t>Pomona</a:t>
            </a:r>
            <a:r>
              <a:rPr lang="en-US" dirty="0"/>
              <a:t>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29200" y="3657600"/>
            <a:ext cx="863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Calibri" pitchFamily="34" charset="0"/>
              </a:rPr>
              <a:t>Detroit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90800" y="5410200"/>
            <a:ext cx="205873" cy="69010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971800" y="5715000"/>
            <a:ext cx="190398" cy="67999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352800" y="5410200"/>
            <a:ext cx="158666" cy="67999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H="1">
            <a:off x="3733800" y="5715000"/>
            <a:ext cx="171954" cy="652335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371600" y="3429000"/>
            <a:ext cx="809594" cy="764971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76600" y="3657600"/>
            <a:ext cx="828869" cy="868684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057400" y="4191000"/>
            <a:ext cx="1041890" cy="1041890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066800" y="5410200"/>
            <a:ext cx="852545" cy="955261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533400" y="1295400"/>
            <a:ext cx="8077200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Draw pictures to show what the weather patterns are like in January for Detroit and Pomona. </a:t>
            </a:r>
          </a:p>
          <a:p>
            <a:pPr marL="365760" indent="-365760">
              <a:spcBef>
                <a:spcPts val="6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2800" dirty="0">
                <a:latin typeface="Calibri" pitchFamily="34" charset="0"/>
              </a:rPr>
              <a:t>Draw yourself outside in the clothes you’d wear. Show the temperature on a thermometer.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5000" y="6400800"/>
            <a:ext cx="304664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Publicdomainpictures.net, Cliparts.co, and Pixabay.com </a:t>
            </a:r>
          </a:p>
        </p:txBody>
      </p:sp>
    </p:spTree>
    <p:extLst>
      <p:ext uri="{BB962C8B-B14F-4D97-AF65-F5344CB8AC3E}">
        <p14:creationId xmlns:p14="http://schemas.microsoft.com/office/powerpoint/2010/main" xmlns="" val="100286230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6781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506116"/>
            <a:ext cx="7981276" cy="5105400"/>
          </a:xfrm>
        </p:spPr>
        <p:txBody>
          <a:bodyPr/>
          <a:lstStyle/>
          <a:p>
            <a:pPr marL="365760" indent="-365760">
              <a:spcBef>
                <a:spcPts val="1800"/>
              </a:spcBef>
            </a:pPr>
            <a:r>
              <a:rPr lang="en-US" sz="3200" dirty="0"/>
              <a:t>The January weather </a:t>
            </a:r>
            <a:br>
              <a:rPr lang="en-US" sz="3200" dirty="0"/>
            </a:br>
            <a:r>
              <a:rPr lang="en-US" sz="3200" dirty="0"/>
              <a:t>pattern in </a:t>
            </a:r>
            <a:r>
              <a:rPr lang="en-US" sz="3200" b="1" dirty="0"/>
              <a:t>Detroit</a:t>
            </a:r>
            <a:r>
              <a:rPr lang="en-US" sz="3200" dirty="0"/>
              <a:t> is </a:t>
            </a:r>
            <a:br>
              <a:rPr lang="en-US" sz="3200" dirty="0"/>
            </a:br>
            <a:r>
              <a:rPr lang="en-US" sz="3200" dirty="0"/>
              <a:t>_____ and _____.</a:t>
            </a:r>
          </a:p>
          <a:p>
            <a:pPr marL="365760" indent="-365760">
              <a:spcBef>
                <a:spcPts val="3200"/>
              </a:spcBef>
            </a:pPr>
            <a:r>
              <a:rPr lang="en-US" sz="3200" dirty="0"/>
              <a:t>The January weather </a:t>
            </a:r>
            <a:br>
              <a:rPr lang="en-US" sz="3200" dirty="0"/>
            </a:br>
            <a:r>
              <a:rPr lang="en-US" sz="3200" dirty="0"/>
              <a:t>pattern in </a:t>
            </a:r>
            <a:r>
              <a:rPr lang="en-US" sz="3200" b="1" dirty="0"/>
              <a:t>Pomona</a:t>
            </a:r>
            <a:r>
              <a:rPr lang="en-US" sz="3200" dirty="0"/>
              <a:t> is </a:t>
            </a:r>
            <a:br>
              <a:rPr lang="en-US" sz="3200" dirty="0"/>
            </a:br>
            <a:r>
              <a:rPr lang="en-US" sz="3200" dirty="0"/>
              <a:t>_____ and _____.</a:t>
            </a:r>
          </a:p>
          <a:p>
            <a:endParaRPr lang="en-US" sz="32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32088281"/>
              </p:ext>
            </p:extLst>
          </p:nvPr>
        </p:nvGraphicFramePr>
        <p:xfrm>
          <a:off x="5257800" y="1676400"/>
          <a:ext cx="2974418" cy="412542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600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37421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393140"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Word Bank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/>
                        <a:t>Picture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14400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Sunny 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989084"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Snowy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75318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Cool/Cold 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753182"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Warm </a:t>
                      </a:r>
                      <a:endParaRPr 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6150" name="Picture 6" descr="\\biome\shared\Professional Development\Combination\RESPeCT\2.0 PD Curriculum Modules\Cohort 2\0k.2_Weather and Seasons\0.0 Production\final art\RES.C2.W.L0HO.01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953000"/>
            <a:ext cx="253423" cy="84755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\\biome\shared\Professional Development\Combination\RESPeCT\2.0 PD Curriculum Modules\Cohort 2\0k.2_Weather and Seasons\0.0 Production\final art\RES.C2.W.L0HO.01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20000" y="4038600"/>
            <a:ext cx="238052" cy="796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biome\shared\Professional Development\Combination\RESPeCT\2.0 PD Curriculum Modules\Cohort 2\0k.2_Weather and Seasons\0.0 Production\final art\RES.C2.W.L0HO.00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2800" y="2209800"/>
            <a:ext cx="697941" cy="69794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\\biome\shared\Professional Development\Combination\RESPeCT\2.0 PD Curriculum Modules\Cohort 2\0k.2_Weather and Seasons\0.0 Production\final art\RES.C2.W.L0HO.00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124200"/>
            <a:ext cx="767745" cy="7677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2800" y="4038600"/>
            <a:ext cx="228600" cy="762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162800" y="4953000"/>
            <a:ext cx="250052" cy="83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248912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62000" y="533400"/>
            <a:ext cx="7924800" cy="9906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0" i="0" u="none" kern="1200" spc="-1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US" sz="4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E4BBEC5-7F42-45C7-9817-849216311E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800600" y="2514600"/>
            <a:ext cx="2777490" cy="39769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7B1ABAC-E227-434F-8A6D-12C610801AB1}"/>
              </a:ext>
            </a:extLst>
          </p:cNvPr>
          <p:cNvSpPr txBox="1"/>
          <p:nvPr/>
        </p:nvSpPr>
        <p:spPr>
          <a:xfrm>
            <a:off x="6400800" y="64770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6C49C7B-09AE-4001-BAE4-D633FD3E948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1600200" y="3124200"/>
            <a:ext cx="3060489" cy="3093611"/>
          </a:xfrm>
          <a:prstGeom prst="ellipse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09F57A2-403F-41E1-9430-E74E7840CA19}"/>
              </a:ext>
            </a:extLst>
          </p:cNvPr>
          <p:cNvSpPr txBox="1"/>
          <p:nvPr/>
        </p:nvSpPr>
        <p:spPr>
          <a:xfrm>
            <a:off x="2514600" y="62484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09600" y="533400"/>
            <a:ext cx="7924800" cy="762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Weather in Different Places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09600" y="1295400"/>
            <a:ext cx="8077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Today we learned that weather can be different in different places at the same time of year.</a:t>
            </a:r>
          </a:p>
        </p:txBody>
      </p:sp>
    </p:spTree>
    <p:extLst>
      <p:ext uri="{BB962C8B-B14F-4D97-AF65-F5344CB8AC3E}">
        <p14:creationId xmlns:p14="http://schemas.microsoft.com/office/powerpoint/2010/main" xmlns="" val="12235068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62000" y="533400"/>
            <a:ext cx="7924800" cy="9906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0" i="0" u="none" kern="1200" spc="-1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US" sz="4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E4BBEC5-7F42-45C7-9817-849216311E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4724400" y="2133600"/>
            <a:ext cx="2777490" cy="42055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7B1ABAC-E227-434F-8A6D-12C610801AB1}"/>
              </a:ext>
            </a:extLst>
          </p:cNvPr>
          <p:cNvSpPr txBox="1"/>
          <p:nvPr/>
        </p:nvSpPr>
        <p:spPr>
          <a:xfrm>
            <a:off x="6324600" y="63246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6C49C7B-09AE-4001-BAE4-D633FD3E948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1524000" y="2819400"/>
            <a:ext cx="3060489" cy="3093611"/>
          </a:xfrm>
          <a:prstGeom prst="ellipse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09F57A2-403F-41E1-9430-E74E7840CA19}"/>
              </a:ext>
            </a:extLst>
          </p:cNvPr>
          <p:cNvSpPr txBox="1"/>
          <p:nvPr/>
        </p:nvSpPr>
        <p:spPr>
          <a:xfrm>
            <a:off x="2438400" y="60198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533400"/>
            <a:ext cx="78486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Next Time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295400"/>
            <a:ext cx="8001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As weather detectives, we’ll predict weather patterns for a mystery city.</a:t>
            </a:r>
          </a:p>
        </p:txBody>
      </p:sp>
    </p:spTree>
    <p:extLst>
      <p:ext uri="{BB962C8B-B14F-4D97-AF65-F5344CB8AC3E}">
        <p14:creationId xmlns:p14="http://schemas.microsoft.com/office/powerpoint/2010/main" xmlns="" val="12235068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53400" cy="990600"/>
          </a:xfrm>
        </p:spPr>
        <p:txBody>
          <a:bodyPr/>
          <a:lstStyle/>
          <a:p>
            <a:r>
              <a:rPr lang="en-US" dirty="0"/>
              <a:t>Detroit Weather Calendar for January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6F3A5732-A379-48F5-8B4A-0FB538D627C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3400" y="1600200"/>
            <a:ext cx="8077200" cy="464820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1DFC7AD0-4E38-4C26-BA5C-7DC7BCC8795F}"/>
              </a:ext>
            </a:extLst>
          </p:cNvPr>
          <p:cNvSpPr txBox="1"/>
          <p:nvPr/>
        </p:nvSpPr>
        <p:spPr>
          <a:xfrm>
            <a:off x="7720613" y="6140678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1732335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010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2296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3000" dirty="0"/>
              <a:t>How is weather the same or different in different places? How are the January weather patterns for Detroit and Pomona the same or different?</a:t>
            </a:r>
          </a:p>
          <a:p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7" name="Group 8">
            <a:extLst>
              <a:ext uri="{FF2B5EF4-FFF2-40B4-BE49-F238E27FC236}">
                <a16:creationId xmlns:a16="http://schemas.microsoft.com/office/drawing/2014/main" xmlns="" id="{7038D1FE-D9DA-48DC-8F11-6A27C8EAB937}"/>
              </a:ext>
            </a:extLst>
          </p:cNvPr>
          <p:cNvGrpSpPr/>
          <p:nvPr/>
        </p:nvGrpSpPr>
        <p:grpSpPr>
          <a:xfrm>
            <a:off x="990600" y="3124200"/>
            <a:ext cx="6477000" cy="3276600"/>
            <a:chOff x="457200" y="3124200"/>
            <a:chExt cx="6629401" cy="358268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57401" y="3124200"/>
              <a:ext cx="5029200" cy="358268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8400" y="4869823"/>
              <a:ext cx="176799" cy="176799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57200" y="4685157"/>
              <a:ext cx="1066800" cy="40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latin typeface="Calibri" pitchFamily="34" charset="0"/>
                </a:rPr>
                <a:t>Pomona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1524000" y="4958222"/>
              <a:ext cx="914400" cy="0"/>
            </a:xfrm>
            <a:prstGeom prst="straightConnector1">
              <a:avLst/>
            </a:prstGeom>
            <a:ln w="635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ED19555-C992-4935-B7A4-850A669FE5A3}"/>
              </a:ext>
            </a:extLst>
          </p:cNvPr>
          <p:cNvSpPr txBox="1"/>
          <p:nvPr/>
        </p:nvSpPr>
        <p:spPr>
          <a:xfrm>
            <a:off x="6629400" y="64008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BSCS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3962400"/>
            <a:ext cx="173213" cy="162141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1981200" y="4038600"/>
            <a:ext cx="3788979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14400" y="3810000"/>
            <a:ext cx="1042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latin typeface="Calibri" pitchFamily="34" charset="0"/>
              </a:rPr>
              <a:t>Detroit</a:t>
            </a:r>
          </a:p>
        </p:txBody>
      </p:sp>
    </p:spTree>
    <p:extLst>
      <p:ext uri="{BB962C8B-B14F-4D97-AF65-F5344CB8AC3E}">
        <p14:creationId xmlns:p14="http://schemas.microsoft.com/office/powerpoint/2010/main" xmlns="" val="3380787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biome\shared\Professional Development\Combination\RESPeCT\2.0 PD Curriculum Modules\Cohort 2\0k.2_Weather and Seasons\0.0 Production\final art\RES.C2.W.L0HO.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199" y="1295400"/>
            <a:ext cx="7696201" cy="5029201"/>
          </a:xfrm>
          <a:prstGeom prst="rect">
            <a:avLst/>
          </a:prstGeom>
          <a:solidFill>
            <a:srgbClr val="FF0000"/>
          </a:solidFill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lowchart: Connector 1"/>
          <p:cNvSpPr/>
          <p:nvPr/>
        </p:nvSpPr>
        <p:spPr>
          <a:xfrm>
            <a:off x="6172200" y="2667000"/>
            <a:ext cx="152400" cy="1524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7800" y="3810000"/>
            <a:ext cx="176799" cy="1767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A6127AA-367D-4D9E-945B-61763C772063}"/>
              </a:ext>
            </a:extLst>
          </p:cNvPr>
          <p:cNvSpPr txBox="1"/>
          <p:nvPr/>
        </p:nvSpPr>
        <p:spPr>
          <a:xfrm>
            <a:off x="7720613" y="6324601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BSCS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0" y="457200"/>
            <a:ext cx="78486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Review: What Are</a:t>
            </a:r>
            <a:r>
              <a:rPr kumimoji="0" lang="en-US" sz="4000" b="0" i="0" u="none" strike="noStrike" kern="1200" cap="none" spc="-100" normalizeH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 the Red Dots?</a:t>
            </a:r>
            <a:endParaRPr kumimoji="0" lang="en-US" sz="40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700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382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What Do Kids in Detroit Wear in January?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39F25F66-A0C6-4607-95C3-D7E1C8AA3207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03730" y="1558636"/>
            <a:ext cx="2048434" cy="314580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922E2A43-F498-4E9A-BF20-173411AA0E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19338" y="3797011"/>
            <a:ext cx="1865081" cy="2632531"/>
          </a:xfrm>
          <a:prstGeom prst="rect">
            <a:avLst/>
          </a:prstGeom>
        </p:spPr>
      </p:pic>
      <p:pic>
        <p:nvPicPr>
          <p:cNvPr id="13" name="Content Placeholder 8">
            <a:extLst>
              <a:ext uri="{FF2B5EF4-FFF2-40B4-BE49-F238E27FC236}">
                <a16:creationId xmlns:a16="http://schemas.microsoft.com/office/drawing/2014/main" xmlns="" id="{25AB3118-A7FA-4368-8435-F106F6C2EAB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1184142">
            <a:off x="519931" y="1746418"/>
            <a:ext cx="5044966" cy="1752600"/>
          </a:xfr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F53CFB2D-D1B2-4B51-AF6C-2AEF11E19CDF}"/>
              </a:ext>
            </a:extLst>
          </p:cNvPr>
          <p:cNvSpPr txBox="1"/>
          <p:nvPr/>
        </p:nvSpPr>
        <p:spPr>
          <a:xfrm>
            <a:off x="6781800" y="4739081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9BB76A1B-B69D-45C6-A850-9A5156652EF6}"/>
              </a:ext>
            </a:extLst>
          </p:cNvPr>
          <p:cNvSpPr txBox="1"/>
          <p:nvPr/>
        </p:nvSpPr>
        <p:spPr>
          <a:xfrm>
            <a:off x="3172658" y="6429542"/>
            <a:ext cx="15584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Mycutegraphics.com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35E1EF23-FCC0-4A31-AA53-3E594CBC7ACB}"/>
              </a:ext>
            </a:extLst>
          </p:cNvPr>
          <p:cNvSpPr txBox="1"/>
          <p:nvPr/>
        </p:nvSpPr>
        <p:spPr>
          <a:xfrm>
            <a:off x="3951879" y="3250972"/>
            <a:ext cx="176041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Publicdomainpictures.net</a:t>
            </a:r>
          </a:p>
        </p:txBody>
      </p:sp>
    </p:spTree>
    <p:extLst>
      <p:ext uri="{BB962C8B-B14F-4D97-AF65-F5344CB8AC3E}">
        <p14:creationId xmlns:p14="http://schemas.microsoft.com/office/powerpoint/2010/main" xmlns="" val="24841783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s://cbsdetroit.files.wordpress.com/2014/01/waterford-snow.jpg?w=620&amp;h=349&amp;crop=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4400" y="1371600"/>
            <a:ext cx="7467600" cy="37122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62000" y="533400"/>
            <a:ext cx="7924800" cy="8382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0" i="0" u="none" kern="1200" spc="-1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/>
              <a:t>Detroit in January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6310988" y="5083848"/>
            <a:ext cx="24266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</a:rPr>
              <a:t>Photo used with permission from BSCS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5410200"/>
            <a:ext cx="792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>
                <a:solidFill>
                  <a:srgbClr val="FF0000"/>
                </a:solidFill>
                <a:latin typeface="Calibri" pitchFamily="34" charset="0"/>
              </a:rPr>
              <a:t>Think: </a:t>
            </a:r>
            <a:r>
              <a:rPr lang="en-US" sz="3000" dirty="0">
                <a:latin typeface="Calibri" pitchFamily="34" charset="0"/>
              </a:rPr>
              <a:t>Do Pomona and Detroit have the </a:t>
            </a:r>
            <a:r>
              <a:rPr lang="en-US" sz="3000" b="1" dirty="0">
                <a:latin typeface="Calibri" pitchFamily="34" charset="0"/>
              </a:rPr>
              <a:t>same</a:t>
            </a:r>
            <a:r>
              <a:rPr lang="en-US" sz="3000" dirty="0">
                <a:latin typeface="Calibri" pitchFamily="34" charset="0"/>
              </a:rPr>
              <a:t> </a:t>
            </a:r>
            <a:r>
              <a:rPr lang="en-US" sz="3000" b="1" dirty="0">
                <a:latin typeface="Calibri" pitchFamily="34" charset="0"/>
              </a:rPr>
              <a:t>or different</a:t>
            </a:r>
            <a:r>
              <a:rPr lang="en-US" sz="3000" dirty="0">
                <a:latin typeface="Calibri" pitchFamily="34" charset="0"/>
              </a:rPr>
              <a:t> weather in January?</a:t>
            </a:r>
          </a:p>
        </p:txBody>
      </p:sp>
    </p:spTree>
    <p:extLst>
      <p:ext uri="{BB962C8B-B14F-4D97-AF65-F5344CB8AC3E}">
        <p14:creationId xmlns:p14="http://schemas.microsoft.com/office/powerpoint/2010/main" xmlns="" val="40208176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457200"/>
            <a:ext cx="8077200" cy="990600"/>
          </a:xfrm>
        </p:spPr>
        <p:txBody>
          <a:bodyPr/>
          <a:lstStyle/>
          <a:p>
            <a:r>
              <a:rPr lang="en-US" dirty="0"/>
              <a:t>Detroit Weather Calendar for January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91E02D44-E256-4BEA-B0E7-D947AF0FCF8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19200" y="1371600"/>
            <a:ext cx="6400800" cy="381586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62000" y="5257800"/>
            <a:ext cx="74676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  <a:latin typeface="Calibri" pitchFamily="34" charset="0"/>
              </a:rPr>
              <a:t>What do you predict? </a:t>
            </a:r>
            <a:r>
              <a:rPr lang="en-US" sz="2800" dirty="0">
                <a:latin typeface="Calibri" pitchFamily="34" charset="0"/>
              </a:rPr>
              <a:t>Will our Pomona weather calendar for January look the same as the Detroit weather </a:t>
            </a:r>
            <a:r>
              <a:rPr lang="en-US" sz="2800" dirty="0" smtClean="0">
                <a:latin typeface="Calibri" pitchFamily="34" charset="0"/>
              </a:rPr>
              <a:t>calendar, </a:t>
            </a:r>
            <a:r>
              <a:rPr lang="en-US" sz="2800" dirty="0">
                <a:latin typeface="Calibri" pitchFamily="34" charset="0"/>
              </a:rPr>
              <a:t>or </a:t>
            </a:r>
            <a:r>
              <a:rPr lang="en-US" sz="2800" dirty="0" smtClean="0">
                <a:latin typeface="Calibri" pitchFamily="34" charset="0"/>
              </a:rPr>
              <a:t>will it look different</a:t>
            </a:r>
            <a:r>
              <a:rPr lang="en-US" sz="2800" dirty="0">
                <a:latin typeface="Calibri" pitchFamily="34" charset="0"/>
              </a:rPr>
              <a:t>?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23FC477B-5CE3-4A70-AD68-05876FF4B7D2}"/>
              </a:ext>
            </a:extLst>
          </p:cNvPr>
          <p:cNvSpPr txBox="1"/>
          <p:nvPr/>
        </p:nvSpPr>
        <p:spPr>
          <a:xfrm>
            <a:off x="6704613" y="5079739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22418448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Compare Our Weather Calendars!</a:t>
            </a:r>
          </a:p>
        </p:txBody>
      </p:sp>
      <p:pic>
        <p:nvPicPr>
          <p:cNvPr id="6" name="Picture 58" descr="RES.C2.W.L0HO.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2895600"/>
            <a:ext cx="2895600" cy="28956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62000" y="1524000"/>
            <a:ext cx="7239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Did Pomona have any snowy days like Detroit in January?</a:t>
            </a:r>
          </a:p>
        </p:txBody>
      </p:sp>
      <p:pic>
        <p:nvPicPr>
          <p:cNvPr id="8" name="Picture 58" descr="RES.C2.W.L0HO.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3048000"/>
            <a:ext cx="1295400" cy="1295400"/>
          </a:xfrm>
          <a:prstGeom prst="rect">
            <a:avLst/>
          </a:prstGeom>
          <a:noFill/>
        </p:spPr>
      </p:pic>
      <p:pic>
        <p:nvPicPr>
          <p:cNvPr id="12" name="Picture 58" descr="RES.C2.W.L0HO.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5029200"/>
            <a:ext cx="1066800" cy="1066800"/>
          </a:xfrm>
          <a:prstGeom prst="rect">
            <a:avLst/>
          </a:prstGeom>
          <a:noFill/>
        </p:spPr>
      </p:pic>
      <p:pic>
        <p:nvPicPr>
          <p:cNvPr id="13" name="Picture 58" descr="RES.C2.W.L0HO.0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0" y="3657600"/>
            <a:ext cx="990600" cy="9906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162800" y="55626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xmlns="" val="364088468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96200" y="2971801"/>
            <a:ext cx="777734" cy="25146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67400" y="5486400"/>
            <a:ext cx="3276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     </a:t>
            </a:r>
            <a:r>
              <a:rPr lang="en-US" sz="2800" b="1" dirty="0">
                <a:latin typeface="Calibri" pitchFamily="34" charset="0"/>
              </a:rPr>
              <a:t>COOL       COLD</a:t>
            </a:r>
          </a:p>
          <a:p>
            <a:r>
              <a:rPr lang="en-US" sz="2800" b="1" dirty="0">
                <a:latin typeface="Calibri" pitchFamily="34" charset="0"/>
              </a:rPr>
              <a:t>      DAYS	DAYS</a:t>
            </a:r>
          </a:p>
        </p:txBody>
      </p:sp>
      <p:pic>
        <p:nvPicPr>
          <p:cNvPr id="11" name="Picture 10" descr="\\biome\shared\Professional Development\Combination\RESPeCT\2.0 PD Curriculum Modules\Cohort 2\0k.2_Weather and Seasons\0.0 Production\final art\RES.C2.W.L0HO.015.jpg">
            <a:extLst>
              <a:ext uri="{FF2B5EF4-FFF2-40B4-BE49-F238E27FC236}">
                <a16:creationId xmlns:a16="http://schemas.microsoft.com/office/drawing/2014/main" xmlns="" id="{7E40D28C-34BC-4FA9-9C0A-FB4EA139BF9A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2971801"/>
            <a:ext cx="866775" cy="25146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rmAutofit/>
          </a:bodyPr>
          <a:lstStyle/>
          <a:p>
            <a:r>
              <a:rPr lang="en-US" dirty="0"/>
              <a:t>Let’s Compare Our Weather Calendars!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85800" y="1600200"/>
            <a:ext cx="7848600" cy="45704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do our temperature graphs for January show us about cool and cold days in Detroit and Pomona?</a:t>
            </a:r>
          </a:p>
          <a:p>
            <a:pPr marL="731520" indent="-365760">
              <a:spcBef>
                <a:spcPts val="18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b="1" dirty="0">
                <a:latin typeface="Calibri" pitchFamily="34" charset="0"/>
              </a:rPr>
              <a:t>Compare</a:t>
            </a:r>
            <a:r>
              <a:rPr lang="en-US" sz="3200" dirty="0">
                <a:latin typeface="Calibri" pitchFamily="34" charset="0"/>
              </a:rPr>
              <a:t> the two graphs.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b="1" dirty="0">
                <a:latin typeface="Calibri" pitchFamily="34" charset="0"/>
              </a:rPr>
              <a:t>Think</a:t>
            </a:r>
            <a:r>
              <a:rPr lang="en-US" sz="3200" dirty="0">
                <a:latin typeface="Calibri" pitchFamily="34" charset="0"/>
              </a:rPr>
              <a:t> about the question.</a:t>
            </a:r>
          </a:p>
          <a:p>
            <a:pPr marL="73152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b="1" dirty="0">
                <a:latin typeface="Calibri" pitchFamily="34" charset="0"/>
              </a:rPr>
              <a:t>Share</a:t>
            </a:r>
            <a:r>
              <a:rPr lang="en-US" sz="3200" dirty="0">
                <a:latin typeface="Calibri" pitchFamily="34" charset="0"/>
              </a:rPr>
              <a:t> your ideas and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reasons with an elbow</a:t>
            </a:r>
            <a:br>
              <a:rPr lang="en-US" sz="3200" dirty="0">
                <a:latin typeface="Calibri" pitchFamily="34" charset="0"/>
              </a:rPr>
            </a:br>
            <a:r>
              <a:rPr lang="en-US" sz="3200" dirty="0">
                <a:latin typeface="Calibri" pitchFamily="34" charset="0"/>
              </a:rPr>
              <a:t>partner.</a:t>
            </a:r>
          </a:p>
        </p:txBody>
      </p:sp>
    </p:spTree>
    <p:extLst>
      <p:ext uri="{BB962C8B-B14F-4D97-AF65-F5344CB8AC3E}">
        <p14:creationId xmlns:p14="http://schemas.microsoft.com/office/powerpoint/2010/main" xmlns="" val="364088468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11056</TotalTime>
  <Words>534</Words>
  <Application>Microsoft Office PowerPoint</Application>
  <PresentationFormat>On-screen Show (4:3)</PresentationFormat>
  <Paragraphs>93</Paragraphs>
  <Slides>17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Clarity</vt:lpstr>
      <vt:lpstr>Weather and seasons Lesson 4b</vt:lpstr>
      <vt:lpstr>Detroit Weather Calendar for January </vt:lpstr>
      <vt:lpstr>Today’s Focus Questions</vt:lpstr>
      <vt:lpstr>Slide 4</vt:lpstr>
      <vt:lpstr>What Do Kids in Detroit Wear in January?</vt:lpstr>
      <vt:lpstr>Slide 6</vt:lpstr>
      <vt:lpstr>Detroit Weather Calendar for January</vt:lpstr>
      <vt:lpstr>Let’s Compare Our Weather Calendars!</vt:lpstr>
      <vt:lpstr>Let’s Compare Our Weather Calendars!</vt:lpstr>
      <vt:lpstr>Let’s Compare Our Weather Calendars!</vt:lpstr>
      <vt:lpstr>What Weather Patterns Did We Find?</vt:lpstr>
      <vt:lpstr>The Same or Different?</vt:lpstr>
      <vt:lpstr>Let’s Summarize!</vt:lpstr>
      <vt:lpstr>Let’s Summarize!</vt:lpstr>
      <vt:lpstr>Let’s Summarize!</vt:lpstr>
      <vt:lpstr>Slide 16</vt:lpstr>
      <vt:lpstr>Slide 17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162</cp:revision>
  <dcterms:created xsi:type="dcterms:W3CDTF">2014-06-10T18:20:14Z</dcterms:created>
  <dcterms:modified xsi:type="dcterms:W3CDTF">2019-12-18T22:11:52Z</dcterms:modified>
</cp:coreProperties>
</file>