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02" r:id="rId2"/>
    <p:sldId id="403" r:id="rId3"/>
    <p:sldId id="411" r:id="rId4"/>
    <p:sldId id="398" r:id="rId5"/>
    <p:sldId id="394" r:id="rId6"/>
    <p:sldId id="404" r:id="rId7"/>
    <p:sldId id="391" r:id="rId8"/>
    <p:sldId id="405" r:id="rId9"/>
    <p:sldId id="397" r:id="rId10"/>
    <p:sldId id="406" r:id="rId11"/>
    <p:sldId id="407" r:id="rId12"/>
    <p:sldId id="408" r:id="rId13"/>
    <p:sldId id="409" r:id="rId14"/>
    <p:sldId id="410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tem Administrator" initials="SA" lastIdx="3" clrIdx="0"/>
  <p:cmAuthor id="1" name="Audrey Mohan" initials="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7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15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35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4a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2057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Is Weather the Same or Different in Different Places? What Is the Weather Like in January in a Faraway City Called Detroit?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562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638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Let’s Look for Weather Patterns!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600200"/>
            <a:ext cx="2175164" cy="362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429000"/>
            <a:ext cx="1865081" cy="2632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9240A-7F11-4452-84D4-7B886813A3FE}"/>
              </a:ext>
            </a:extLst>
          </p:cNvPr>
          <p:cNvSpPr txBox="1"/>
          <p:nvPr/>
        </p:nvSpPr>
        <p:spPr>
          <a:xfrm>
            <a:off x="7086600" y="5257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C4514A-EB17-4883-B2EA-EDB04EE8F09F}"/>
              </a:ext>
            </a:extLst>
          </p:cNvPr>
          <p:cNvSpPr txBox="1"/>
          <p:nvPr/>
        </p:nvSpPr>
        <p:spPr>
          <a:xfrm>
            <a:off x="1295400" y="6096000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Mycutegraphics.com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676400"/>
            <a:ext cx="5715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Do you see any patterns on our weather calendar for snowy days?</a:t>
            </a:r>
          </a:p>
          <a:p>
            <a:pPr marL="228600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Do you see any patterns on your temperature graph?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30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Is the Weather Pattern?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676400"/>
            <a:ext cx="217516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429000"/>
            <a:ext cx="1865081" cy="2632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9240A-7F11-4452-84D4-7B886813A3FE}"/>
              </a:ext>
            </a:extLst>
          </p:cNvPr>
          <p:cNvSpPr txBox="1"/>
          <p:nvPr/>
        </p:nvSpPr>
        <p:spPr>
          <a:xfrm>
            <a:off x="6477000" y="4800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C4514A-EB17-4883-B2EA-EDB04EE8F09F}"/>
              </a:ext>
            </a:extLst>
          </p:cNvPr>
          <p:cNvSpPr txBox="1"/>
          <p:nvPr/>
        </p:nvSpPr>
        <p:spPr>
          <a:xfrm>
            <a:off x="1295400" y="6096000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Mycutegraphics.com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524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How would you describe the weather pattern for Detroit in January?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51816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Sentence starter: </a:t>
            </a:r>
            <a:r>
              <a:rPr lang="en-US" sz="3200" i="1" dirty="0">
                <a:latin typeface="Calibri" pitchFamily="34" charset="0"/>
              </a:rPr>
              <a:t>The weather pattern in January is …</a:t>
            </a:r>
          </a:p>
        </p:txBody>
      </p:sp>
    </p:spTree>
    <p:extLst>
      <p:ext uri="{BB962C8B-B14F-4D97-AF65-F5344CB8AC3E}">
        <p14:creationId xmlns:p14="http://schemas.microsoft.com/office/powerpoint/2010/main" xmlns="" val="134430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is weather the same or different in different places? What is the weather like in January in a faraway city called Detroit?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7038D1FE-D9DA-48DC-8F11-6A27C8EAB937}"/>
              </a:ext>
            </a:extLst>
          </p:cNvPr>
          <p:cNvGrpSpPr/>
          <p:nvPr/>
        </p:nvGrpSpPr>
        <p:grpSpPr>
          <a:xfrm>
            <a:off x="990600" y="3124200"/>
            <a:ext cx="6477000" cy="3276600"/>
            <a:chOff x="457200" y="3124200"/>
            <a:chExt cx="6629401" cy="35826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1" y="3124200"/>
              <a:ext cx="5029200" cy="3582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4869823"/>
              <a:ext cx="176799" cy="1767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4685157"/>
              <a:ext cx="1066800" cy="40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alibri" pitchFamily="34" charset="0"/>
                </a:rPr>
                <a:t>Pomona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4958222"/>
              <a:ext cx="9144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D19555-C992-4935-B7A4-850A669FE5A3}"/>
              </a:ext>
            </a:extLst>
          </p:cNvPr>
          <p:cNvSpPr txBox="1"/>
          <p:nvPr/>
        </p:nvSpPr>
        <p:spPr>
          <a:xfrm>
            <a:off x="6603537" y="6400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173213" cy="16214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81200" y="4038600"/>
            <a:ext cx="378897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810000"/>
            <a:ext cx="10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itchFamily="34" charset="0"/>
              </a:rPr>
              <a:t>Detroit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924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4BBEC5-7F42-45C7-9817-849216311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2600" y="2286000"/>
            <a:ext cx="2777490" cy="4205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B1ABAC-E227-434F-8A6D-12C610801AB1}"/>
              </a:ext>
            </a:extLst>
          </p:cNvPr>
          <p:cNvSpPr txBox="1"/>
          <p:nvPr/>
        </p:nvSpPr>
        <p:spPr>
          <a:xfrm>
            <a:off x="7010400" y="64770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C49C7B-09AE-4001-BAE4-D633FD3E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979569" y="3200400"/>
            <a:ext cx="3060489" cy="309361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F57A2-403F-41E1-9430-E74E7840CA19}"/>
              </a:ext>
            </a:extLst>
          </p:cNvPr>
          <p:cNvSpPr txBox="1"/>
          <p:nvPr/>
        </p:nvSpPr>
        <p:spPr>
          <a:xfrm>
            <a:off x="3200400" y="63246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Revisit Our Predictions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Will the weather pattern in Detroit be the same as the weather pattern in Pomona? Or will it be different? Why do you think so?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49109" cy="3561030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6783122" y="622803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6096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Weather in Different Places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371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Is weather the same or different in different places? Why do you think so?</a:t>
            </a:r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We’ll see if the weather patterns in Detroit and Pomona in January are the same or different.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828800"/>
            <a:ext cx="2879314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dirty="0">
                <a:ln w="762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83801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Review: Weather Patterns</a:t>
            </a:r>
            <a:endParaRPr lang="en-US" sz="4400" dirty="0"/>
          </a:p>
        </p:txBody>
      </p:sp>
      <p:sp>
        <p:nvSpPr>
          <p:cNvPr id="4" name="AutoShape 2" descr="Image result for clipart brown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ipart brown e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F220E7-7642-4F04-B1AE-D8BFAFF63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57800" y="2209800"/>
            <a:ext cx="2956983" cy="419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8CC7EE-17B3-4299-9AB8-45227413B298}"/>
              </a:ext>
            </a:extLst>
          </p:cNvPr>
          <p:cNvSpPr txBox="1"/>
          <p:nvPr/>
        </p:nvSpPr>
        <p:spPr>
          <a:xfrm>
            <a:off x="762000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have we learned so far about weather patterns?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5BAFB4-3B4E-4CE9-89A8-64DE9C3AE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447800" y="2751446"/>
            <a:ext cx="3339483" cy="3375625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9CECB8-5B65-4997-AF61-C7BCECB3FE23}"/>
              </a:ext>
            </a:extLst>
          </p:cNvPr>
          <p:cNvSpPr txBox="1"/>
          <p:nvPr/>
        </p:nvSpPr>
        <p:spPr>
          <a:xfrm>
            <a:off x="2590800" y="61722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8E2B3C-6BF7-4563-89C2-8F2562DD91A7}"/>
              </a:ext>
            </a:extLst>
          </p:cNvPr>
          <p:cNvSpPr txBox="1"/>
          <p:nvPr/>
        </p:nvSpPr>
        <p:spPr>
          <a:xfrm>
            <a:off x="6934200" y="6400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Our Big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2570674" y="2590800"/>
            <a:ext cx="3505200" cy="342900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733800" y="60960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Is weather the same everywhere all of the time? How do you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is weather the same or different in different places? What is the weather like in January in a faraway city called </a:t>
            </a:r>
            <a:r>
              <a:rPr lang="en-US" sz="3200" b="1" dirty="0"/>
              <a:t>Detroit</a:t>
            </a:r>
            <a:r>
              <a:rPr lang="en-US" sz="3200" dirty="0"/>
              <a:t>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038D1FE-D9DA-48DC-8F11-6A27C8EAB937}"/>
              </a:ext>
            </a:extLst>
          </p:cNvPr>
          <p:cNvGrpSpPr/>
          <p:nvPr/>
        </p:nvGrpSpPr>
        <p:grpSpPr>
          <a:xfrm>
            <a:off x="990600" y="3124200"/>
            <a:ext cx="6477000" cy="3276600"/>
            <a:chOff x="457200" y="3124200"/>
            <a:chExt cx="6629401" cy="35826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1" y="3124200"/>
              <a:ext cx="5029200" cy="3582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4869823"/>
              <a:ext cx="176799" cy="1767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4685157"/>
              <a:ext cx="1066800" cy="40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alibri" pitchFamily="34" charset="0"/>
                </a:rPr>
                <a:t>Pomona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4958222"/>
              <a:ext cx="9144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D19555-C992-4935-B7A4-850A669FE5A3}"/>
              </a:ext>
            </a:extLst>
          </p:cNvPr>
          <p:cNvSpPr txBox="1"/>
          <p:nvPr/>
        </p:nvSpPr>
        <p:spPr>
          <a:xfrm>
            <a:off x="6577613" y="6433794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173213" cy="16214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81200" y="4038600"/>
            <a:ext cx="378897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810000"/>
            <a:ext cx="10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itchFamily="34" charset="0"/>
              </a:rPr>
              <a:t>Detroit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7696201" cy="5029201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6172200" y="2667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10000"/>
            <a:ext cx="176799" cy="1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7720613" y="6324601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Where Is Michigan on this Map?</a:t>
            </a:r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95400"/>
            <a:ext cx="7848600" cy="5029201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6172200" y="2667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810000"/>
            <a:ext cx="176799" cy="1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7713543" y="6367022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57200"/>
            <a:ext cx="8001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It’s a Long Way from Pomona to Detroit!</a:t>
            </a:r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924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4BBEC5-7F42-45C7-9817-849216311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2600" y="2286000"/>
            <a:ext cx="2777490" cy="4205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B1ABAC-E227-434F-8A6D-12C610801AB1}"/>
              </a:ext>
            </a:extLst>
          </p:cNvPr>
          <p:cNvSpPr txBox="1"/>
          <p:nvPr/>
        </p:nvSpPr>
        <p:spPr>
          <a:xfrm>
            <a:off x="7010400" y="64770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C49C7B-09AE-4001-BAE4-D633FD3E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979569" y="3200400"/>
            <a:ext cx="3060489" cy="309361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F57A2-403F-41E1-9430-E74E7840CA19}"/>
              </a:ext>
            </a:extLst>
          </p:cNvPr>
          <p:cNvSpPr txBox="1"/>
          <p:nvPr/>
        </p:nvSpPr>
        <p:spPr>
          <a:xfrm>
            <a:off x="3200400" y="63246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What Do You Predict?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Will the weather pattern in Detroit be the same as the weather pattern in Pomona? Or will it be different? Why do you think so?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914399" y="1752600"/>
          <a:ext cx="7315200" cy="4495801"/>
        </p:xfrm>
        <a:graphic>
          <a:graphicData uri="http://schemas.openxmlformats.org/drawingml/2006/table">
            <a:tbl>
              <a:tblPr/>
              <a:tblGrid>
                <a:gridCol w="1462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2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2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Monday</a:t>
                      </a:r>
                      <a:endParaRPr lang="en-US" sz="12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206" marR="53206" marT="33311" marB="33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Tuesday</a:t>
                      </a:r>
                      <a:endParaRPr lang="en-US" sz="12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206" marR="53206" marT="33311" marB="33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Wednesday</a:t>
                      </a:r>
                      <a:endParaRPr lang="en-US" sz="12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206" marR="53206" marT="33311" marB="33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Thursday</a:t>
                      </a:r>
                      <a:endParaRPr lang="en-US" sz="12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206" marR="53206" marT="33311" marB="33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Friday</a:t>
                      </a:r>
                      <a:endParaRPr lang="en-US" sz="1200" b="1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3206" marR="53206" marT="33311" marB="33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8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464" name="Picture 1" descr="RES.C2.W.L0HO.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228600" cy="752475"/>
          </a:xfrm>
          <a:prstGeom prst="rect">
            <a:avLst/>
          </a:prstGeom>
          <a:noFill/>
        </p:spPr>
      </p:pic>
      <p:pic>
        <p:nvPicPr>
          <p:cNvPr id="17463" name="Picture 40" descr="RES.C2.W.L0HO.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228600" cy="752475"/>
          </a:xfrm>
          <a:prstGeom prst="rect">
            <a:avLst/>
          </a:prstGeom>
          <a:noFill/>
        </p:spPr>
      </p:pic>
      <p:pic>
        <p:nvPicPr>
          <p:cNvPr id="17462" name="Picture 41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228600" cy="752475"/>
          </a:xfrm>
          <a:prstGeom prst="rect">
            <a:avLst/>
          </a:prstGeom>
          <a:noFill/>
        </p:spPr>
      </p:pic>
      <p:pic>
        <p:nvPicPr>
          <p:cNvPr id="17461" name="Picture 42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28600" cy="752475"/>
          </a:xfrm>
          <a:prstGeom prst="rect">
            <a:avLst/>
          </a:prstGeom>
          <a:noFill/>
        </p:spPr>
      </p:pic>
      <p:pic>
        <p:nvPicPr>
          <p:cNvPr id="17460" name="Picture 43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0"/>
            <a:ext cx="228600" cy="752475"/>
          </a:xfrm>
          <a:prstGeom prst="rect">
            <a:avLst/>
          </a:prstGeom>
          <a:noFill/>
        </p:spPr>
      </p:pic>
      <p:pic>
        <p:nvPicPr>
          <p:cNvPr id="17459" name="Picture 48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52800"/>
            <a:ext cx="219075" cy="733425"/>
          </a:xfrm>
          <a:prstGeom prst="rect">
            <a:avLst/>
          </a:prstGeom>
          <a:noFill/>
        </p:spPr>
      </p:pic>
      <p:pic>
        <p:nvPicPr>
          <p:cNvPr id="17458" name="Picture 44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228600" cy="752475"/>
          </a:xfrm>
          <a:prstGeom prst="rect">
            <a:avLst/>
          </a:prstGeom>
          <a:noFill/>
        </p:spPr>
      </p:pic>
      <p:pic>
        <p:nvPicPr>
          <p:cNvPr id="17457" name="Picture 45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228600" cy="752475"/>
          </a:xfrm>
          <a:prstGeom prst="rect">
            <a:avLst/>
          </a:prstGeom>
          <a:noFill/>
        </p:spPr>
      </p:pic>
      <p:pic>
        <p:nvPicPr>
          <p:cNvPr id="17456" name="Picture 66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352800"/>
            <a:ext cx="219075" cy="733425"/>
          </a:xfrm>
          <a:prstGeom prst="rect">
            <a:avLst/>
          </a:prstGeom>
          <a:noFill/>
        </p:spPr>
      </p:pic>
      <p:pic>
        <p:nvPicPr>
          <p:cNvPr id="17455" name="Picture 57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609600" cy="609600"/>
          </a:xfrm>
          <a:prstGeom prst="rect">
            <a:avLst/>
          </a:prstGeom>
          <a:noFill/>
        </p:spPr>
      </p:pic>
      <p:pic>
        <p:nvPicPr>
          <p:cNvPr id="17454" name="Picture 67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352800"/>
            <a:ext cx="219075" cy="733425"/>
          </a:xfrm>
          <a:prstGeom prst="rect">
            <a:avLst/>
          </a:prstGeom>
          <a:noFill/>
        </p:spPr>
      </p:pic>
      <p:pic>
        <p:nvPicPr>
          <p:cNvPr id="17453" name="Picture 58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429000"/>
            <a:ext cx="609600" cy="609600"/>
          </a:xfrm>
          <a:prstGeom prst="rect">
            <a:avLst/>
          </a:prstGeom>
          <a:noFill/>
        </p:spPr>
      </p:pic>
      <p:pic>
        <p:nvPicPr>
          <p:cNvPr id="17452" name="Picture 49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343400"/>
            <a:ext cx="219075" cy="733425"/>
          </a:xfrm>
          <a:prstGeom prst="rect">
            <a:avLst/>
          </a:prstGeom>
          <a:noFill/>
        </p:spPr>
      </p:pic>
      <p:pic>
        <p:nvPicPr>
          <p:cNvPr id="17451" name="Picture 60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419600"/>
            <a:ext cx="609600" cy="609600"/>
          </a:xfrm>
          <a:prstGeom prst="rect">
            <a:avLst/>
          </a:prstGeom>
          <a:noFill/>
        </p:spPr>
      </p:pic>
      <p:pic>
        <p:nvPicPr>
          <p:cNvPr id="17450" name="Picture 51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219075" cy="733425"/>
          </a:xfrm>
          <a:prstGeom prst="rect">
            <a:avLst/>
          </a:prstGeom>
          <a:noFill/>
        </p:spPr>
      </p:pic>
      <p:pic>
        <p:nvPicPr>
          <p:cNvPr id="17449" name="Picture 59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19600"/>
            <a:ext cx="609600" cy="609600"/>
          </a:xfrm>
          <a:prstGeom prst="rect">
            <a:avLst/>
          </a:prstGeom>
          <a:noFill/>
        </p:spPr>
      </p:pic>
      <p:pic>
        <p:nvPicPr>
          <p:cNvPr id="17448" name="Picture 53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219075" cy="733425"/>
          </a:xfrm>
          <a:prstGeom prst="rect">
            <a:avLst/>
          </a:prstGeom>
          <a:noFill/>
        </p:spPr>
      </p:pic>
      <p:pic>
        <p:nvPicPr>
          <p:cNvPr id="17447" name="Picture 46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228600" cy="752475"/>
          </a:xfrm>
          <a:prstGeom prst="rect">
            <a:avLst/>
          </a:prstGeom>
          <a:noFill/>
        </p:spPr>
      </p:pic>
      <p:pic>
        <p:nvPicPr>
          <p:cNvPr id="17446" name="Picture 47" descr="RES.C2.W.L0HO.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343400"/>
            <a:ext cx="228600" cy="752475"/>
          </a:xfrm>
          <a:prstGeom prst="rect">
            <a:avLst/>
          </a:prstGeom>
          <a:noFill/>
        </p:spPr>
      </p:pic>
      <p:pic>
        <p:nvPicPr>
          <p:cNvPr id="17445" name="Picture 50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410200"/>
            <a:ext cx="219075" cy="733425"/>
          </a:xfrm>
          <a:prstGeom prst="rect">
            <a:avLst/>
          </a:prstGeom>
          <a:noFill/>
        </p:spPr>
      </p:pic>
      <p:pic>
        <p:nvPicPr>
          <p:cNvPr id="17444" name="Picture 62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410200"/>
            <a:ext cx="609600" cy="609600"/>
          </a:xfrm>
          <a:prstGeom prst="rect">
            <a:avLst/>
          </a:prstGeom>
          <a:noFill/>
        </p:spPr>
      </p:pic>
      <p:pic>
        <p:nvPicPr>
          <p:cNvPr id="17443" name="Picture 52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410200"/>
            <a:ext cx="219075" cy="733425"/>
          </a:xfrm>
          <a:prstGeom prst="rect">
            <a:avLst/>
          </a:prstGeom>
          <a:noFill/>
        </p:spPr>
      </p:pic>
      <p:pic>
        <p:nvPicPr>
          <p:cNvPr id="17442" name="Picture 61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486400"/>
            <a:ext cx="609600" cy="609600"/>
          </a:xfrm>
          <a:prstGeom prst="rect">
            <a:avLst/>
          </a:prstGeom>
          <a:noFill/>
        </p:spPr>
      </p:pic>
      <p:pic>
        <p:nvPicPr>
          <p:cNvPr id="17441" name="Picture 54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410200"/>
            <a:ext cx="219075" cy="733425"/>
          </a:xfrm>
          <a:prstGeom prst="rect">
            <a:avLst/>
          </a:prstGeom>
          <a:noFill/>
        </p:spPr>
      </p:pic>
      <p:pic>
        <p:nvPicPr>
          <p:cNvPr id="17440" name="Picture 63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400"/>
            <a:ext cx="609600" cy="609600"/>
          </a:xfrm>
          <a:prstGeom prst="rect">
            <a:avLst/>
          </a:prstGeom>
          <a:noFill/>
        </p:spPr>
      </p:pic>
      <p:pic>
        <p:nvPicPr>
          <p:cNvPr id="17439" name="Picture 55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410200"/>
            <a:ext cx="219075" cy="733425"/>
          </a:xfrm>
          <a:prstGeom prst="rect">
            <a:avLst/>
          </a:prstGeom>
          <a:noFill/>
        </p:spPr>
      </p:pic>
      <p:pic>
        <p:nvPicPr>
          <p:cNvPr id="17438" name="Picture 64" descr="RES.C2.W.L0HO.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486400"/>
            <a:ext cx="609600" cy="609600"/>
          </a:xfrm>
          <a:prstGeom prst="rect">
            <a:avLst/>
          </a:prstGeom>
          <a:noFill/>
        </p:spPr>
      </p:pic>
      <p:pic>
        <p:nvPicPr>
          <p:cNvPr id="17437" name="Picture 56" descr="RES.C2.W.L0HO.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410200"/>
            <a:ext cx="219075" cy="733425"/>
          </a:xfrm>
          <a:prstGeom prst="rect">
            <a:avLst/>
          </a:prstGeom>
          <a:noFill/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685800" y="6858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January Weather Calendar for Detroit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3800" dirty="0"/>
              <a:t>Detroit Temperature Patterns in January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5848EA-049C-4CEF-8E23-06E71260C0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0607" y="1569571"/>
            <a:ext cx="2542786" cy="48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95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382</Words>
  <Application>Microsoft Office PowerPoint</Application>
  <PresentationFormat>On-screen Show (4:3)</PresentationFormat>
  <Paragraphs>71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Weather and seasons Lesson 4a</vt:lpstr>
      <vt:lpstr>Review: Weather Patterns</vt:lpstr>
      <vt:lpstr>Our Big Questions</vt:lpstr>
      <vt:lpstr>Today’s Focus Questions</vt:lpstr>
      <vt:lpstr>Slide 5</vt:lpstr>
      <vt:lpstr>Slide 6</vt:lpstr>
      <vt:lpstr>Slide 7</vt:lpstr>
      <vt:lpstr>Slide 8</vt:lpstr>
      <vt:lpstr>Detroit Temperature Patterns in January</vt:lpstr>
      <vt:lpstr>Let’s Look for Weather Patterns!</vt:lpstr>
      <vt:lpstr>What Is the Weather Pattern?</vt:lpstr>
      <vt:lpstr>Today’s Focus Questions</vt:lpstr>
      <vt:lpstr>Slide 13</vt:lpstr>
      <vt:lpstr>Slide 14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140</cp:revision>
  <dcterms:created xsi:type="dcterms:W3CDTF">2014-06-10T18:20:14Z</dcterms:created>
  <dcterms:modified xsi:type="dcterms:W3CDTF">2019-12-18T21:54:34Z</dcterms:modified>
</cp:coreProperties>
</file>