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414" r:id="rId2"/>
    <p:sldId id="413" r:id="rId3"/>
    <p:sldId id="415" r:id="rId4"/>
    <p:sldId id="416" r:id="rId5"/>
    <p:sldId id="336" r:id="rId6"/>
    <p:sldId id="395" r:id="rId7"/>
    <p:sldId id="403" r:id="rId8"/>
    <p:sldId id="404" r:id="rId9"/>
    <p:sldId id="417" r:id="rId10"/>
    <p:sldId id="418" r:id="rId11"/>
    <p:sldId id="409" r:id="rId12"/>
    <p:sldId id="419" r:id="rId13"/>
    <p:sldId id="420" r:id="rId14"/>
    <p:sldId id="412" r:id="rId15"/>
    <p:sldId id="393" r:id="rId16"/>
    <p:sldId id="421" r:id="rId17"/>
    <p:sldId id="42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tem Administrator" initials="SA" lastIdx="3" clrIdx="0"/>
  <p:cmAuthor id="1" name="Audrey Mohan" initials="AM" lastIdx="1" clrIdx="1"/>
  <p:cmAuthor id="2" name="Cemast" initials="C" lastIdx="1" clrIdx="2">
    <p:extLst>
      <p:ext uri="{19B8F6BF-5375-455C-9EA6-DF929625EA0E}">
        <p15:presenceInfo xmlns:p15="http://schemas.microsoft.com/office/powerpoint/2012/main" xmlns="" userId="Cemas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65" autoAdjust="0"/>
    <p:restoredTop sz="89602" autoAdjust="0"/>
  </p:normalViewPr>
  <p:slideViewPr>
    <p:cSldViewPr>
      <p:cViewPr varScale="1">
        <p:scale>
          <a:sx n="65" d="100"/>
          <a:sy n="65" d="100"/>
        </p:scale>
        <p:origin x="-130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E99A0-5A01-41BA-AC39-BB8F130969B5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BEC4D-D1F7-4625-B0BA-2126EAFE9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179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83" indent="-2857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98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5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21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76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3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9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54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E7CF9-240F-482B-9EC3-A2AD26735D1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26137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4771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2814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9076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4165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6984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2814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8040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8040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6509-B7D9-4E14-990D-0939A6D2E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60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0129-838B-4CD0-82C5-B9E5CA8BA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98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27E1-08E6-4E55-9BDE-7F7F26004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630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A78D6-729F-4E75-A2D7-D2A416F3A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945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BEB5-01D6-47A2-BCF3-B3B9837CD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7589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B28A-D4AF-4B7E-8537-11780E8E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160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5E45-36ED-4CB7-AAF7-BE6B50D63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747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F5097-F154-45E2-885E-C80468948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811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BDC2-34F1-4F7E-8EA7-5E37952CD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22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B46F-C72C-481F-AA11-EB346A150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282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61DD7-BAA8-421F-9E35-5963BE49B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637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F8E8D-CCF4-42A3-97FD-9805C969D9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02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jpe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848600" cy="1752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x-none" dirty="0"/>
              <a:t>Weather and seasons Lesson 4b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505200"/>
            <a:ext cx="7772400" cy="20574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4000" dirty="0">
                <a:solidFill>
                  <a:srgbClr val="0070C0"/>
                </a:solidFill>
              </a:rPr>
              <a:t>How Is Weather the Same or Different in Different Places? How Are the January Weather Patterns for Detroit and Pomona the Same or Different?</a:t>
            </a:r>
            <a:endParaRPr lang="en-US" sz="4000" dirty="0">
              <a:solidFill>
                <a:srgbClr val="0070C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</p:txBody>
      </p:sp>
      <p:pic>
        <p:nvPicPr>
          <p:cNvPr id="5" name="Picture 4" descr="Noyce Logo copy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5562600"/>
            <a:ext cx="787400" cy="787400"/>
          </a:xfrm>
          <a:prstGeom prst="rect">
            <a:avLst/>
          </a:prstGeom>
        </p:spPr>
      </p:pic>
      <p:pic>
        <p:nvPicPr>
          <p:cNvPr id="6" name="Picture 5" descr="Macintosh HD1:Users:nicolewickler:Desktop:Screen Shot 2013-10-14 at 11.04.49 AM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26" t="10564" r="3623" b="5182"/>
          <a:stretch/>
        </p:blipFill>
        <p:spPr bwMode="auto">
          <a:xfrm>
            <a:off x="3200400" y="5638800"/>
            <a:ext cx="679450" cy="6223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Picture 6" descr="Macintosh HD:Users:ceemast:Desktop:CPP_logogreen1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562600"/>
            <a:ext cx="7366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5638800"/>
            <a:ext cx="1439636" cy="59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4833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>
            <a:normAutofit/>
          </a:bodyPr>
          <a:lstStyle/>
          <a:p>
            <a:r>
              <a:rPr lang="en-US" dirty="0"/>
              <a:t>Let’s Compare Our Weather Calendars!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" y="1600200"/>
            <a:ext cx="7772400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What do our temperature graphs for January show us about hot and warm days in Detroit and Pomona?</a:t>
            </a:r>
          </a:p>
          <a:p>
            <a:pPr marL="731520" indent="-365760">
              <a:spcBef>
                <a:spcPts val="18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200" b="1" dirty="0">
                <a:latin typeface="Calibri" pitchFamily="34" charset="0"/>
              </a:rPr>
              <a:t>Compare</a:t>
            </a:r>
            <a:r>
              <a:rPr lang="en-US" sz="3200" dirty="0">
                <a:latin typeface="Calibri" pitchFamily="34" charset="0"/>
              </a:rPr>
              <a:t> the two graphs.</a:t>
            </a:r>
          </a:p>
          <a:p>
            <a:pPr marL="73152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200" b="1" dirty="0">
                <a:latin typeface="Calibri" pitchFamily="34" charset="0"/>
              </a:rPr>
              <a:t>Think</a:t>
            </a:r>
            <a:r>
              <a:rPr lang="en-US" sz="3200" dirty="0">
                <a:latin typeface="Calibri" pitchFamily="34" charset="0"/>
              </a:rPr>
              <a:t> about the question.</a:t>
            </a:r>
          </a:p>
          <a:p>
            <a:pPr marL="73152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200" b="1" dirty="0">
                <a:latin typeface="Calibri" pitchFamily="34" charset="0"/>
              </a:rPr>
              <a:t>Share</a:t>
            </a:r>
            <a:r>
              <a:rPr lang="en-US" sz="3200" dirty="0">
                <a:latin typeface="Calibri" pitchFamily="34" charset="0"/>
              </a:rPr>
              <a:t> your ideas and</a:t>
            </a:r>
            <a:br>
              <a:rPr lang="en-US" sz="3200" dirty="0">
                <a:latin typeface="Calibri" pitchFamily="34" charset="0"/>
              </a:rPr>
            </a:br>
            <a:r>
              <a:rPr lang="en-US" sz="3200" dirty="0">
                <a:latin typeface="Calibri" pitchFamily="34" charset="0"/>
              </a:rPr>
              <a:t>reasons with an elbow</a:t>
            </a:r>
            <a:br>
              <a:rPr lang="en-US" sz="3200" dirty="0">
                <a:latin typeface="Calibri" pitchFamily="34" charset="0"/>
              </a:rPr>
            </a:br>
            <a:r>
              <a:rPr lang="en-US" sz="3200" dirty="0">
                <a:latin typeface="Calibri" pitchFamily="34" charset="0"/>
              </a:rPr>
              <a:t>partner.</a:t>
            </a: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77000" y="3352800"/>
            <a:ext cx="645003" cy="21621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0" y="3352800"/>
            <a:ext cx="609600" cy="217714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15000" y="5562600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itchFamily="34" charset="0"/>
              </a:rPr>
              <a:t>        HOT   WARM </a:t>
            </a:r>
          </a:p>
          <a:p>
            <a:r>
              <a:rPr lang="en-US" sz="2800" b="1" dirty="0">
                <a:latin typeface="Calibri" pitchFamily="34" charset="0"/>
              </a:rPr>
              <a:t>       DAYS    DAYS</a:t>
            </a:r>
          </a:p>
        </p:txBody>
      </p:sp>
    </p:spTree>
    <p:extLst>
      <p:ext uri="{BB962C8B-B14F-4D97-AF65-F5344CB8AC3E}">
        <p14:creationId xmlns:p14="http://schemas.microsoft.com/office/powerpoint/2010/main" xmlns="" val="3640884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01000" cy="990600"/>
          </a:xfrm>
        </p:spPr>
        <p:txBody>
          <a:bodyPr/>
          <a:lstStyle/>
          <a:p>
            <a:r>
              <a:rPr lang="en-US" dirty="0"/>
              <a:t>What Weather Patterns Did We Find?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8486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/>
              <a:t>Do Detroit and Pomona have the </a:t>
            </a:r>
            <a:r>
              <a:rPr lang="en-US" sz="3000" b="1" dirty="0"/>
              <a:t>same or different</a:t>
            </a:r>
            <a:r>
              <a:rPr lang="en-US" sz="3000" dirty="0"/>
              <a:t> weather patterns in January? What is your evidence?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8FCAEAA-EAEC-4CCE-9C29-7BD8AAA26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419600" y="3048000"/>
            <a:ext cx="2262186" cy="226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15C7467-FE1C-441A-A6FD-0C590ADE4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828800" y="3048000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5486400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pitchFamily="34" charset="0"/>
              </a:rPr>
              <a:t>Use evidence from our weather calendars and temperature graphs to support your ideas.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A6127AA-367D-4D9E-945B-61763C772063}"/>
              </a:ext>
            </a:extLst>
          </p:cNvPr>
          <p:cNvSpPr txBox="1"/>
          <p:nvPr/>
        </p:nvSpPr>
        <p:spPr>
          <a:xfrm>
            <a:off x="3563592" y="5125134"/>
            <a:ext cx="12971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Courtesy of Wikimedia.org</a:t>
            </a:r>
          </a:p>
        </p:txBody>
      </p:sp>
    </p:spTree>
    <p:extLst>
      <p:ext uri="{BB962C8B-B14F-4D97-AF65-F5344CB8AC3E}">
        <p14:creationId xmlns:p14="http://schemas.microsoft.com/office/powerpoint/2010/main" xmlns="" val="3434016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77200" cy="990600"/>
          </a:xfrm>
        </p:spPr>
        <p:txBody>
          <a:bodyPr/>
          <a:lstStyle/>
          <a:p>
            <a:r>
              <a:rPr lang="en-US" dirty="0"/>
              <a:t>The Same or Different?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0010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/>
              <a:t>Do Detroit and Pomona have the </a:t>
            </a:r>
            <a:r>
              <a:rPr lang="en-US" sz="3000" b="1" dirty="0"/>
              <a:t>same or different</a:t>
            </a:r>
            <a:r>
              <a:rPr lang="en-US" sz="3000" dirty="0"/>
              <a:t> weather patterns in January? What is your evidence?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3000" b="1" dirty="0"/>
              <a:t>Use one of these sentence starters:</a:t>
            </a:r>
          </a:p>
          <a:p>
            <a:pPr marL="731520" indent="-365760">
              <a:spcBef>
                <a:spcPts val="1200"/>
              </a:spcBef>
            </a:pPr>
            <a:r>
              <a:rPr lang="en-US" sz="3000" i="1" dirty="0"/>
              <a:t>We think that Pomona and Detroit have the </a:t>
            </a:r>
            <a:r>
              <a:rPr lang="en-US" sz="3000" b="1" i="1" dirty="0"/>
              <a:t>same</a:t>
            </a:r>
            <a:r>
              <a:rPr lang="en-US" sz="3000" i="1" dirty="0"/>
              <a:t> weather pattern. Our evidence is </a:t>
            </a:r>
            <a:r>
              <a:rPr lang="en-US" sz="3200" i="1" dirty="0"/>
              <a:t>…</a:t>
            </a:r>
          </a:p>
          <a:p>
            <a:pPr marL="731520" indent="-365760">
              <a:spcBef>
                <a:spcPts val="1200"/>
              </a:spcBef>
            </a:pPr>
            <a:r>
              <a:rPr lang="en-US" sz="3000" i="1" dirty="0"/>
              <a:t>We think that Pomona and Detroit have </a:t>
            </a:r>
            <a:r>
              <a:rPr lang="en-US" sz="3000" b="1" i="1" dirty="0"/>
              <a:t>different</a:t>
            </a:r>
            <a:r>
              <a:rPr lang="en-US" sz="3000" i="1" dirty="0"/>
              <a:t> weather patterns. Our evidence is …</a:t>
            </a:r>
            <a:r>
              <a:rPr lang="en-US" sz="3000" dirty="0"/>
              <a:t>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4016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01000" cy="990600"/>
          </a:xfrm>
        </p:spPr>
        <p:txBody>
          <a:bodyPr/>
          <a:lstStyle/>
          <a:p>
            <a:r>
              <a:rPr lang="en-US" dirty="0"/>
              <a:t>Let’s Summarize!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000" b="1" dirty="0"/>
              <a:t>Our focus questions: </a:t>
            </a:r>
            <a:r>
              <a:rPr lang="en-US" sz="3000" i="1" dirty="0"/>
              <a:t>How is weather the same or different in different places? How are the January weather patterns for Detroit and Pomona the same or different?</a:t>
            </a:r>
          </a:p>
          <a:p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7" name="Group 8">
            <a:extLst>
              <a:ext uri="{FF2B5EF4-FFF2-40B4-BE49-F238E27FC236}">
                <a16:creationId xmlns:a16="http://schemas.microsoft.com/office/drawing/2014/main" xmlns="" id="{7038D1FE-D9DA-48DC-8F11-6A27C8EAB937}"/>
              </a:ext>
            </a:extLst>
          </p:cNvPr>
          <p:cNvGrpSpPr/>
          <p:nvPr/>
        </p:nvGrpSpPr>
        <p:grpSpPr>
          <a:xfrm>
            <a:off x="990600" y="3276600"/>
            <a:ext cx="6477000" cy="3124200"/>
            <a:chOff x="457200" y="3124200"/>
            <a:chExt cx="6629401" cy="358268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7401" y="3124200"/>
              <a:ext cx="5029200" cy="358268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38400" y="4869823"/>
              <a:ext cx="176799" cy="17679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57200" y="4685157"/>
              <a:ext cx="1066800" cy="403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latin typeface="Calibri" pitchFamily="34" charset="0"/>
                </a:rPr>
                <a:t>Pomona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1524000" y="4958222"/>
              <a:ext cx="914400" cy="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ED19555-C992-4935-B7A4-850A669FE5A3}"/>
              </a:ext>
            </a:extLst>
          </p:cNvPr>
          <p:cNvSpPr txBox="1"/>
          <p:nvPr/>
        </p:nvSpPr>
        <p:spPr>
          <a:xfrm>
            <a:off x="6705600" y="6400800"/>
            <a:ext cx="8899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Courtesy of BSCS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4114800"/>
            <a:ext cx="173213" cy="162141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2057400" y="4191000"/>
            <a:ext cx="3788979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90600" y="3962400"/>
            <a:ext cx="1042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atin typeface="Calibri" pitchFamily="34" charset="0"/>
              </a:rPr>
              <a:t>Detroit</a:t>
            </a:r>
          </a:p>
        </p:txBody>
      </p:sp>
    </p:spTree>
    <p:extLst>
      <p:ext uri="{BB962C8B-B14F-4D97-AF65-F5344CB8AC3E}">
        <p14:creationId xmlns:p14="http://schemas.microsoft.com/office/powerpoint/2010/main" xmlns="" val="338078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56939356-FEED-4283-BD56-5F368F070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67200"/>
            <a:ext cx="1474429" cy="106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382000" cy="990600"/>
          </a:xfrm>
        </p:spPr>
        <p:txBody>
          <a:bodyPr>
            <a:noAutofit/>
          </a:bodyPr>
          <a:lstStyle/>
          <a:p>
            <a:r>
              <a:rPr lang="en-US" dirty="0"/>
              <a:t>Let’s Summarize!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3400" y="3581400"/>
            <a:ext cx="4194402" cy="2733352"/>
          </a:xfrm>
        </p:spPr>
      </p:pic>
      <p:sp>
        <p:nvSpPr>
          <p:cNvPr id="10" name="TextBox 9"/>
          <p:cNvSpPr txBox="1"/>
          <p:nvPr/>
        </p:nvSpPr>
        <p:spPr>
          <a:xfrm>
            <a:off x="6934200" y="3657600"/>
            <a:ext cx="1040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itchFamily="34" charset="0"/>
              </a:rPr>
              <a:t>Pomona</a:t>
            </a:r>
            <a:r>
              <a:rPr lang="en-US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9200" y="3657600"/>
            <a:ext cx="863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itchFamily="34" charset="0"/>
              </a:rPr>
              <a:t>Detroit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90800" y="5410200"/>
            <a:ext cx="205873" cy="6901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71800" y="5715000"/>
            <a:ext cx="190398" cy="6799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2800" y="5410200"/>
            <a:ext cx="158666" cy="6799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3733800" y="5715000"/>
            <a:ext cx="171954" cy="65233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3429000"/>
            <a:ext cx="809594" cy="76497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6600" y="3657600"/>
            <a:ext cx="828869" cy="86868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400" y="4191000"/>
            <a:ext cx="1041890" cy="104189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5410200"/>
            <a:ext cx="852545" cy="95526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33400" y="1295400"/>
            <a:ext cx="807720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</a:rPr>
              <a:t>Draw pictures to show what the weather patterns are like in January for Detroit and Pomona. </a:t>
            </a:r>
          </a:p>
          <a:p>
            <a:pPr marL="365760" indent="-365760"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</a:rPr>
              <a:t>Draw yourself outside in the clothes you’d wear. Show the temperature on a thermometer.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5000" y="6400800"/>
            <a:ext cx="30466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Courtesy of Publicdomainpictures.net, Cliparts.co, and Pixabay.com </a:t>
            </a:r>
          </a:p>
        </p:txBody>
      </p:sp>
    </p:spTree>
    <p:extLst>
      <p:ext uri="{BB962C8B-B14F-4D97-AF65-F5344CB8AC3E}">
        <p14:creationId xmlns:p14="http://schemas.microsoft.com/office/powerpoint/2010/main" xmlns="" val="1002862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6781800" cy="9906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Let’s Summarize!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06116"/>
            <a:ext cx="7981276" cy="5105400"/>
          </a:xfrm>
        </p:spPr>
        <p:txBody>
          <a:bodyPr/>
          <a:lstStyle/>
          <a:p>
            <a:pPr marL="365760" indent="-365760">
              <a:spcBef>
                <a:spcPts val="1800"/>
              </a:spcBef>
            </a:pPr>
            <a:r>
              <a:rPr lang="en-US" sz="3200" dirty="0"/>
              <a:t>The January weather </a:t>
            </a:r>
            <a:br>
              <a:rPr lang="en-US" sz="3200" dirty="0"/>
            </a:br>
            <a:r>
              <a:rPr lang="en-US" sz="3200" dirty="0"/>
              <a:t>pattern in </a:t>
            </a:r>
            <a:r>
              <a:rPr lang="en-US" sz="3200" b="1" dirty="0"/>
              <a:t>Detroit</a:t>
            </a:r>
            <a:r>
              <a:rPr lang="en-US" sz="3200" dirty="0"/>
              <a:t> is </a:t>
            </a:r>
            <a:br>
              <a:rPr lang="en-US" sz="3200" dirty="0"/>
            </a:br>
            <a:r>
              <a:rPr lang="en-US" sz="3200" dirty="0"/>
              <a:t>_____ and _____.</a:t>
            </a:r>
          </a:p>
          <a:p>
            <a:pPr marL="365760" indent="-365760">
              <a:spcBef>
                <a:spcPts val="3200"/>
              </a:spcBef>
            </a:pPr>
            <a:r>
              <a:rPr lang="en-US" sz="3200" dirty="0"/>
              <a:t>The January weather </a:t>
            </a:r>
            <a:br>
              <a:rPr lang="en-US" sz="3200" dirty="0"/>
            </a:br>
            <a:r>
              <a:rPr lang="en-US" sz="3200" dirty="0"/>
              <a:t>pattern in </a:t>
            </a:r>
            <a:r>
              <a:rPr lang="en-US" sz="3200" b="1" dirty="0"/>
              <a:t>Pomona</a:t>
            </a:r>
            <a:r>
              <a:rPr lang="en-US" sz="3200" dirty="0"/>
              <a:t> is </a:t>
            </a:r>
            <a:br>
              <a:rPr lang="en-US" sz="3200" dirty="0"/>
            </a:br>
            <a:r>
              <a:rPr lang="en-US" sz="3200" dirty="0"/>
              <a:t>_____ and _____.</a:t>
            </a:r>
          </a:p>
          <a:p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2088281"/>
              </p:ext>
            </p:extLst>
          </p:nvPr>
        </p:nvGraphicFramePr>
        <p:xfrm>
          <a:off x="5257800" y="1676400"/>
          <a:ext cx="2974418" cy="412542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42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31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Word Bank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Picture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Sunny 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8908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Snowy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318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Cool/Cold 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5318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Warm 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6150" name="Picture 6" descr="\\biome\shared\Professional Development\Combination\RESPeCT\2.0 PD Curriculum Modules\Cohort 2\0k.2_Weather and Seasons\0.0 Production\final art\RES.C2.W.L0HO.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953000"/>
            <a:ext cx="253423" cy="8475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\\biome\shared\Professional Development\Combination\RESPeCT\2.0 PD Curriculum Modules\Cohort 2\0k.2_Weather and Seasons\0.0 Production\final art\RES.C2.W.L0HO.0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038600"/>
            <a:ext cx="238052" cy="796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biome\shared\Professional Development\Combination\RESPeCT\2.0 PD Curriculum Modules\Cohort 2\0k.2_Weather and Seasons\0.0 Production\final art\RES.C2.W.L0HO.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09800"/>
            <a:ext cx="697941" cy="6979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\\biome\shared\Professional Development\Combination\RESPeCT\2.0 PD Curriculum Modules\Cohort 2\0k.2_Weather and Seasons\0.0 Production\final art\RES.C2.W.L0HO.0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124200"/>
            <a:ext cx="767745" cy="7677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62800" y="4038600"/>
            <a:ext cx="228600" cy="76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62800" y="4953000"/>
            <a:ext cx="250052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4891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533400"/>
            <a:ext cx="7924800" cy="9906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0" i="0" u="none" kern="1200" spc="-1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E4BBEC5-7F42-45C7-9817-849216311E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800600" y="2514600"/>
            <a:ext cx="2777490" cy="39769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7B1ABAC-E227-434F-8A6D-12C610801AB1}"/>
              </a:ext>
            </a:extLst>
          </p:cNvPr>
          <p:cNvSpPr txBox="1"/>
          <p:nvPr/>
        </p:nvSpPr>
        <p:spPr>
          <a:xfrm>
            <a:off x="6400800" y="6477000"/>
            <a:ext cx="12137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Courtesy of Pixabay.com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6C49C7B-09AE-4001-BAE4-D633FD3E94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69" t="16571" r="38689" b="22976"/>
          <a:stretch/>
        </p:blipFill>
        <p:spPr>
          <a:xfrm>
            <a:off x="1600200" y="3124200"/>
            <a:ext cx="3060489" cy="3093611"/>
          </a:xfrm>
          <a:prstGeom prst="ellipse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09F57A2-403F-41E1-9430-E74E7840CA19}"/>
              </a:ext>
            </a:extLst>
          </p:cNvPr>
          <p:cNvSpPr txBox="1"/>
          <p:nvPr/>
        </p:nvSpPr>
        <p:spPr>
          <a:xfrm>
            <a:off x="2514600" y="6248400"/>
            <a:ext cx="13853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Courtesy of Cal Poly Pomona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533400"/>
            <a:ext cx="79248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Weather in Different Places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12954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Today we learned that weather can be different in different places at the same time of year.</a:t>
            </a:r>
          </a:p>
        </p:txBody>
      </p:sp>
    </p:spTree>
    <p:extLst>
      <p:ext uri="{BB962C8B-B14F-4D97-AF65-F5344CB8AC3E}">
        <p14:creationId xmlns:p14="http://schemas.microsoft.com/office/powerpoint/2010/main" xmlns="" val="1223506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533400"/>
            <a:ext cx="7924800" cy="9906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0" i="0" u="none" kern="1200" spc="-1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4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E4BBEC5-7F42-45C7-9817-849216311E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724400" y="2133600"/>
            <a:ext cx="2777490" cy="42055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7B1ABAC-E227-434F-8A6D-12C610801AB1}"/>
              </a:ext>
            </a:extLst>
          </p:cNvPr>
          <p:cNvSpPr txBox="1"/>
          <p:nvPr/>
        </p:nvSpPr>
        <p:spPr>
          <a:xfrm>
            <a:off x="6324600" y="6324600"/>
            <a:ext cx="12137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Courtesy of Pixabay.com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6C49C7B-09AE-4001-BAE4-D633FD3E94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69" t="16571" r="38689" b="22976"/>
          <a:stretch/>
        </p:blipFill>
        <p:spPr>
          <a:xfrm>
            <a:off x="1524000" y="2819400"/>
            <a:ext cx="3060489" cy="3093611"/>
          </a:xfrm>
          <a:prstGeom prst="ellipse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09F57A2-403F-41E1-9430-E74E7840CA19}"/>
              </a:ext>
            </a:extLst>
          </p:cNvPr>
          <p:cNvSpPr txBox="1"/>
          <p:nvPr/>
        </p:nvSpPr>
        <p:spPr>
          <a:xfrm>
            <a:off x="2438400" y="6019800"/>
            <a:ext cx="13853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Courtesy of Cal Poly Pomona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533400"/>
            <a:ext cx="78486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Next Time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12954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pitchFamily="34" charset="0"/>
              </a:rPr>
              <a:t>As weather detectives, we’ll predict weather patterns for a mystery city.</a:t>
            </a:r>
          </a:p>
        </p:txBody>
      </p:sp>
    </p:spTree>
    <p:extLst>
      <p:ext uri="{BB962C8B-B14F-4D97-AF65-F5344CB8AC3E}">
        <p14:creationId xmlns:p14="http://schemas.microsoft.com/office/powerpoint/2010/main" xmlns="" val="1223506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53400" cy="990600"/>
          </a:xfrm>
        </p:spPr>
        <p:txBody>
          <a:bodyPr/>
          <a:lstStyle/>
          <a:p>
            <a:r>
              <a:rPr lang="en-US" dirty="0"/>
              <a:t>Detroit Weather Calendar for January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F3A5732-A379-48F5-8B4A-0FB538D627C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600200"/>
            <a:ext cx="8077200" cy="4648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DFC7AD0-4E38-4C26-BA5C-7DC7BCC8795F}"/>
              </a:ext>
            </a:extLst>
          </p:cNvPr>
          <p:cNvSpPr txBox="1"/>
          <p:nvPr/>
        </p:nvSpPr>
        <p:spPr>
          <a:xfrm>
            <a:off x="7720613" y="6140678"/>
            <a:ext cx="8899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Courtesy of BSCS</a:t>
            </a:r>
          </a:p>
        </p:txBody>
      </p:sp>
    </p:spTree>
    <p:extLst>
      <p:ext uri="{BB962C8B-B14F-4D97-AF65-F5344CB8AC3E}">
        <p14:creationId xmlns:p14="http://schemas.microsoft.com/office/powerpoint/2010/main" xmlns="" val="1732335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01000" cy="990600"/>
          </a:xfrm>
        </p:spPr>
        <p:txBody>
          <a:bodyPr/>
          <a:lstStyle/>
          <a:p>
            <a:r>
              <a:rPr lang="en-US" dirty="0"/>
              <a:t>Today’s Focus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2296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/>
              <a:t>How is weather the same or different in different places? How are the January weather patterns for Detroit and Pomona the same or different?</a:t>
            </a:r>
          </a:p>
          <a:p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7" name="Group 8">
            <a:extLst>
              <a:ext uri="{FF2B5EF4-FFF2-40B4-BE49-F238E27FC236}">
                <a16:creationId xmlns:a16="http://schemas.microsoft.com/office/drawing/2014/main" xmlns="" id="{7038D1FE-D9DA-48DC-8F11-6A27C8EAB937}"/>
              </a:ext>
            </a:extLst>
          </p:cNvPr>
          <p:cNvGrpSpPr/>
          <p:nvPr/>
        </p:nvGrpSpPr>
        <p:grpSpPr>
          <a:xfrm>
            <a:off x="990600" y="3124200"/>
            <a:ext cx="6477000" cy="3276600"/>
            <a:chOff x="457200" y="3124200"/>
            <a:chExt cx="6629401" cy="358268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7401" y="3124200"/>
              <a:ext cx="5029200" cy="358268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38400" y="4869823"/>
              <a:ext cx="176799" cy="17679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57200" y="4685157"/>
              <a:ext cx="1066800" cy="403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latin typeface="Calibri" pitchFamily="34" charset="0"/>
                </a:rPr>
                <a:t>Pomona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1524000" y="4958222"/>
              <a:ext cx="914400" cy="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ED19555-C992-4935-B7A4-850A669FE5A3}"/>
              </a:ext>
            </a:extLst>
          </p:cNvPr>
          <p:cNvSpPr txBox="1"/>
          <p:nvPr/>
        </p:nvSpPr>
        <p:spPr>
          <a:xfrm>
            <a:off x="6629400" y="6400800"/>
            <a:ext cx="8899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Courtesy of BSCS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3962400"/>
            <a:ext cx="173213" cy="162141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1981200" y="4038600"/>
            <a:ext cx="3788979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14400" y="3810000"/>
            <a:ext cx="1042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atin typeface="Calibri" pitchFamily="34" charset="0"/>
              </a:rPr>
              <a:t>Detroit</a:t>
            </a:r>
          </a:p>
        </p:txBody>
      </p:sp>
    </p:spTree>
    <p:extLst>
      <p:ext uri="{BB962C8B-B14F-4D97-AF65-F5344CB8AC3E}">
        <p14:creationId xmlns:p14="http://schemas.microsoft.com/office/powerpoint/2010/main" xmlns="" val="338078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biome\shared\Professional Development\Combination\RESPeCT\2.0 PD Curriculum Modules\Cohort 2\0k.2_Weather and Seasons\0.0 Production\final art\RES.C2.W.L0HO.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199" y="1295400"/>
            <a:ext cx="7696201" cy="5029201"/>
          </a:xfrm>
          <a:prstGeom prst="rect">
            <a:avLst/>
          </a:prstGeom>
          <a:solidFill>
            <a:srgbClr val="FF0000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Connector 1"/>
          <p:cNvSpPr/>
          <p:nvPr/>
        </p:nvSpPr>
        <p:spPr>
          <a:xfrm>
            <a:off x="6172200" y="2667000"/>
            <a:ext cx="152400" cy="152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3810000"/>
            <a:ext cx="176799" cy="1767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A6127AA-367D-4D9E-945B-61763C772063}"/>
              </a:ext>
            </a:extLst>
          </p:cNvPr>
          <p:cNvSpPr txBox="1"/>
          <p:nvPr/>
        </p:nvSpPr>
        <p:spPr>
          <a:xfrm>
            <a:off x="7720613" y="6324601"/>
            <a:ext cx="8899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Courtesy of BSCS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0" y="457200"/>
            <a:ext cx="78486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Review: What Are</a:t>
            </a:r>
            <a:r>
              <a:rPr kumimoji="0" lang="en-US" sz="4000" b="0" i="0" u="none" strike="noStrike" kern="1200" cap="none" spc="-10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the Red Dots?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700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382000" cy="9906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What Do Kids in Detroit Wear in January?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9F25F66-A0C6-4607-95C3-D7E1C8AA320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3730" y="1558636"/>
            <a:ext cx="2048434" cy="31458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22E2A43-F498-4E9A-BF20-173411AA0E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9338" y="3797011"/>
            <a:ext cx="1865081" cy="2632531"/>
          </a:xfrm>
          <a:prstGeom prst="rect">
            <a:avLst/>
          </a:prstGeom>
        </p:spPr>
      </p:pic>
      <p:pic>
        <p:nvPicPr>
          <p:cNvPr id="13" name="Content Placeholder 8">
            <a:extLst>
              <a:ext uri="{FF2B5EF4-FFF2-40B4-BE49-F238E27FC236}">
                <a16:creationId xmlns:a16="http://schemas.microsoft.com/office/drawing/2014/main" xmlns="" id="{25AB3118-A7FA-4368-8435-F106F6C2EA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84142">
            <a:off x="519931" y="1746418"/>
            <a:ext cx="5044966" cy="1752600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53CFB2D-D1B2-4B51-AF6C-2AEF11E19CDF}"/>
              </a:ext>
            </a:extLst>
          </p:cNvPr>
          <p:cNvSpPr txBox="1"/>
          <p:nvPr/>
        </p:nvSpPr>
        <p:spPr>
          <a:xfrm>
            <a:off x="6781800" y="4739081"/>
            <a:ext cx="12137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Courtesy of Pixabay.com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BB76A1B-B69D-45C6-A850-9A5156652EF6}"/>
              </a:ext>
            </a:extLst>
          </p:cNvPr>
          <p:cNvSpPr txBox="1"/>
          <p:nvPr/>
        </p:nvSpPr>
        <p:spPr>
          <a:xfrm>
            <a:off x="3172658" y="6429542"/>
            <a:ext cx="155844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Courtesy of Mycutegraphics.com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5E1EF23-FCC0-4A31-AA53-3E594CBC7ACB}"/>
              </a:ext>
            </a:extLst>
          </p:cNvPr>
          <p:cNvSpPr txBox="1"/>
          <p:nvPr/>
        </p:nvSpPr>
        <p:spPr>
          <a:xfrm>
            <a:off x="3951879" y="3250972"/>
            <a:ext cx="17604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Courtesy of Publicdomainpictures.net</a:t>
            </a:r>
          </a:p>
        </p:txBody>
      </p:sp>
    </p:spTree>
    <p:extLst>
      <p:ext uri="{BB962C8B-B14F-4D97-AF65-F5344CB8AC3E}">
        <p14:creationId xmlns:p14="http://schemas.microsoft.com/office/powerpoint/2010/main" xmlns="" val="2484178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bsdetroit.files.wordpress.com/2014/01/waterford-snow.jpg?w=620&amp;h=349&amp;crop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467600" cy="3712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62000" y="533400"/>
            <a:ext cx="7924800" cy="8382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0" i="0" u="none" kern="1200" spc="-1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/>
              <a:t>Detroit in January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10988" y="5083848"/>
            <a:ext cx="24266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</a:rPr>
              <a:t>Photo used with permission from BSCS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54102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Calibri" pitchFamily="34" charset="0"/>
              </a:rPr>
              <a:t>Think: </a:t>
            </a:r>
            <a:r>
              <a:rPr lang="en-US" sz="3000" dirty="0">
                <a:latin typeface="Calibri" pitchFamily="34" charset="0"/>
              </a:rPr>
              <a:t>Do Pomona and Detroit have the </a:t>
            </a:r>
            <a:r>
              <a:rPr lang="en-US" sz="3000" b="1" dirty="0">
                <a:latin typeface="Calibri" pitchFamily="34" charset="0"/>
              </a:rPr>
              <a:t>same</a:t>
            </a:r>
            <a:r>
              <a:rPr lang="en-US" sz="3000" dirty="0">
                <a:latin typeface="Calibri" pitchFamily="34" charset="0"/>
              </a:rPr>
              <a:t> </a:t>
            </a:r>
            <a:r>
              <a:rPr lang="en-US" sz="3000" b="1" dirty="0">
                <a:latin typeface="Calibri" pitchFamily="34" charset="0"/>
              </a:rPr>
              <a:t>or different</a:t>
            </a:r>
            <a:r>
              <a:rPr lang="en-US" sz="3000" dirty="0">
                <a:latin typeface="Calibri" pitchFamily="34" charset="0"/>
              </a:rPr>
              <a:t> weather in January?</a:t>
            </a:r>
          </a:p>
        </p:txBody>
      </p:sp>
    </p:spTree>
    <p:extLst>
      <p:ext uri="{BB962C8B-B14F-4D97-AF65-F5344CB8AC3E}">
        <p14:creationId xmlns:p14="http://schemas.microsoft.com/office/powerpoint/2010/main" xmlns="" val="4020817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77200" cy="990600"/>
          </a:xfrm>
        </p:spPr>
        <p:txBody>
          <a:bodyPr/>
          <a:lstStyle/>
          <a:p>
            <a:r>
              <a:rPr lang="en-US" dirty="0"/>
              <a:t>Detroit Weather Calendar for January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1E02D44-E256-4BEA-B0E7-D947AF0FCF8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371600"/>
            <a:ext cx="6400800" cy="38158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5257800"/>
            <a:ext cx="746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What do you predict? </a:t>
            </a:r>
            <a:r>
              <a:rPr lang="en-US" sz="2800" dirty="0">
                <a:latin typeface="Calibri" pitchFamily="34" charset="0"/>
              </a:rPr>
              <a:t>Will our Pomona weather calendar for January look the same as the Detroit weather </a:t>
            </a:r>
            <a:r>
              <a:rPr lang="en-US" sz="2800" dirty="0" smtClean="0">
                <a:latin typeface="Calibri" pitchFamily="34" charset="0"/>
              </a:rPr>
              <a:t>calendar, </a:t>
            </a:r>
            <a:r>
              <a:rPr lang="en-US" sz="2800" dirty="0">
                <a:latin typeface="Calibri" pitchFamily="34" charset="0"/>
              </a:rPr>
              <a:t>or </a:t>
            </a:r>
            <a:r>
              <a:rPr lang="en-US" sz="2800" dirty="0" smtClean="0">
                <a:latin typeface="Calibri" pitchFamily="34" charset="0"/>
              </a:rPr>
              <a:t>will it look different</a:t>
            </a:r>
            <a:r>
              <a:rPr lang="en-US" sz="2800" dirty="0">
                <a:latin typeface="Calibri" pitchFamily="34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3FC477B-5CE3-4A70-AD68-05876FF4B7D2}"/>
              </a:ext>
            </a:extLst>
          </p:cNvPr>
          <p:cNvSpPr txBox="1"/>
          <p:nvPr/>
        </p:nvSpPr>
        <p:spPr>
          <a:xfrm>
            <a:off x="6704613" y="5079739"/>
            <a:ext cx="8899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Courtesy of BSCS</a:t>
            </a:r>
          </a:p>
        </p:txBody>
      </p:sp>
    </p:spTree>
    <p:extLst>
      <p:ext uri="{BB962C8B-B14F-4D97-AF65-F5344CB8AC3E}">
        <p14:creationId xmlns:p14="http://schemas.microsoft.com/office/powerpoint/2010/main" xmlns="" val="2241844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>
            <a:normAutofit/>
          </a:bodyPr>
          <a:lstStyle/>
          <a:p>
            <a:r>
              <a:rPr lang="en-US" dirty="0"/>
              <a:t>Let’s Compare Our Weather Calendars!</a:t>
            </a:r>
          </a:p>
        </p:txBody>
      </p:sp>
      <p:pic>
        <p:nvPicPr>
          <p:cNvPr id="6" name="Picture 58" descr="RES.C2.W.L0HO.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895600"/>
            <a:ext cx="2895600" cy="2895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62000" y="1524000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Did Pomona have any snowy days like Detroit in January?</a:t>
            </a:r>
          </a:p>
        </p:txBody>
      </p:sp>
      <p:pic>
        <p:nvPicPr>
          <p:cNvPr id="8" name="Picture 58" descr="RES.C2.W.L0HO.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048000"/>
            <a:ext cx="1295400" cy="1295400"/>
          </a:xfrm>
          <a:prstGeom prst="rect">
            <a:avLst/>
          </a:prstGeom>
          <a:noFill/>
        </p:spPr>
      </p:pic>
      <p:pic>
        <p:nvPicPr>
          <p:cNvPr id="12" name="Picture 58" descr="RES.C2.W.L0HO.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5029200"/>
            <a:ext cx="1066800" cy="1066800"/>
          </a:xfrm>
          <a:prstGeom prst="rect">
            <a:avLst/>
          </a:prstGeom>
          <a:noFill/>
        </p:spPr>
      </p:pic>
      <p:pic>
        <p:nvPicPr>
          <p:cNvPr id="13" name="Picture 58" descr="RES.C2.W.L0HO.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657600"/>
            <a:ext cx="990600" cy="990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62800" y="5562600"/>
            <a:ext cx="91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Courtesy of BSCS</a:t>
            </a:r>
          </a:p>
        </p:txBody>
      </p:sp>
    </p:spTree>
    <p:extLst>
      <p:ext uri="{BB962C8B-B14F-4D97-AF65-F5344CB8AC3E}">
        <p14:creationId xmlns:p14="http://schemas.microsoft.com/office/powerpoint/2010/main" xmlns="" val="3640884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6200" y="2971801"/>
            <a:ext cx="777734" cy="2514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67400" y="5486400"/>
            <a:ext cx="327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    </a:t>
            </a:r>
            <a:r>
              <a:rPr lang="en-US" sz="2800" b="1" dirty="0">
                <a:latin typeface="Calibri" pitchFamily="34" charset="0"/>
              </a:rPr>
              <a:t>COOL       COLD</a:t>
            </a:r>
          </a:p>
          <a:p>
            <a:r>
              <a:rPr lang="en-US" sz="2800" b="1" dirty="0">
                <a:latin typeface="Calibri" pitchFamily="34" charset="0"/>
              </a:rPr>
              <a:t>      DAYS	DAYS</a:t>
            </a:r>
          </a:p>
        </p:txBody>
      </p:sp>
      <p:pic>
        <p:nvPicPr>
          <p:cNvPr id="11" name="Picture 10" descr="\\biome\shared\Professional Development\Combination\RESPeCT\2.0 PD Curriculum Modules\Cohort 2\0k.2_Weather and Seasons\0.0 Production\final art\RES.C2.W.L0HO.015.jpg">
            <a:extLst>
              <a:ext uri="{FF2B5EF4-FFF2-40B4-BE49-F238E27FC236}">
                <a16:creationId xmlns:a16="http://schemas.microsoft.com/office/drawing/2014/main" xmlns="" id="{7E40D28C-34BC-4FA9-9C0A-FB4EA139BF9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971801"/>
            <a:ext cx="866775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>
            <a:normAutofit/>
          </a:bodyPr>
          <a:lstStyle/>
          <a:p>
            <a:r>
              <a:rPr lang="en-US" dirty="0"/>
              <a:t>Let’s Compare Our Weather Calendars!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" y="1600200"/>
            <a:ext cx="7848600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What do our temperature graphs for January show us about cool and cold days in Detroit and Pomona?</a:t>
            </a:r>
          </a:p>
          <a:p>
            <a:pPr marL="731520" indent="-365760">
              <a:spcBef>
                <a:spcPts val="18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200" b="1" dirty="0">
                <a:latin typeface="Calibri" pitchFamily="34" charset="0"/>
              </a:rPr>
              <a:t>Compare</a:t>
            </a:r>
            <a:r>
              <a:rPr lang="en-US" sz="3200" dirty="0">
                <a:latin typeface="Calibri" pitchFamily="34" charset="0"/>
              </a:rPr>
              <a:t> the two graphs.</a:t>
            </a:r>
          </a:p>
          <a:p>
            <a:pPr marL="73152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200" b="1" dirty="0">
                <a:latin typeface="Calibri" pitchFamily="34" charset="0"/>
              </a:rPr>
              <a:t>Think</a:t>
            </a:r>
            <a:r>
              <a:rPr lang="en-US" sz="3200" dirty="0">
                <a:latin typeface="Calibri" pitchFamily="34" charset="0"/>
              </a:rPr>
              <a:t> about the question.</a:t>
            </a:r>
          </a:p>
          <a:p>
            <a:pPr marL="73152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200" b="1" dirty="0">
                <a:latin typeface="Calibri" pitchFamily="34" charset="0"/>
              </a:rPr>
              <a:t>Share</a:t>
            </a:r>
            <a:r>
              <a:rPr lang="en-US" sz="3200" dirty="0">
                <a:latin typeface="Calibri" pitchFamily="34" charset="0"/>
              </a:rPr>
              <a:t> your ideas and</a:t>
            </a:r>
            <a:br>
              <a:rPr lang="en-US" sz="3200" dirty="0">
                <a:latin typeface="Calibri" pitchFamily="34" charset="0"/>
              </a:rPr>
            </a:br>
            <a:r>
              <a:rPr lang="en-US" sz="3200" dirty="0">
                <a:latin typeface="Calibri" pitchFamily="34" charset="0"/>
              </a:rPr>
              <a:t>reasons with an elbow</a:t>
            </a:r>
            <a:br>
              <a:rPr lang="en-US" sz="3200" dirty="0">
                <a:latin typeface="Calibri" pitchFamily="34" charset="0"/>
              </a:rPr>
            </a:br>
            <a:r>
              <a:rPr lang="en-US" sz="3200" dirty="0">
                <a:latin typeface="Calibri" pitchFamily="34" charset="0"/>
              </a:rPr>
              <a:t>partner.</a:t>
            </a:r>
          </a:p>
        </p:txBody>
      </p:sp>
    </p:spTree>
    <p:extLst>
      <p:ext uri="{BB962C8B-B14F-4D97-AF65-F5344CB8AC3E}">
        <p14:creationId xmlns:p14="http://schemas.microsoft.com/office/powerpoint/2010/main" xmlns="" val="36408846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11056</TotalTime>
  <Words>534</Words>
  <Application>Microsoft Office PowerPoint</Application>
  <PresentationFormat>On-screen Show (4:3)</PresentationFormat>
  <Paragraphs>93</Paragraphs>
  <Slides>17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Clarity</vt:lpstr>
      <vt:lpstr>Weather and seasons Lesson 4b</vt:lpstr>
      <vt:lpstr>Detroit Weather Calendar for January </vt:lpstr>
      <vt:lpstr>Today’s Focus Questions</vt:lpstr>
      <vt:lpstr>Slide 4</vt:lpstr>
      <vt:lpstr>What Do Kids in Detroit Wear in January?</vt:lpstr>
      <vt:lpstr>Slide 6</vt:lpstr>
      <vt:lpstr>Detroit Weather Calendar for January</vt:lpstr>
      <vt:lpstr>Let’s Compare Our Weather Calendars!</vt:lpstr>
      <vt:lpstr>Let’s Compare Our Weather Calendars!</vt:lpstr>
      <vt:lpstr>Let’s Compare Our Weather Calendars!</vt:lpstr>
      <vt:lpstr>What Weather Patterns Did We Find?</vt:lpstr>
      <vt:lpstr>The Same or Different?</vt:lpstr>
      <vt:lpstr>Let’s Summarize!</vt:lpstr>
      <vt:lpstr>Let’s Summarize!</vt:lpstr>
      <vt:lpstr>Let’s Summarize!</vt:lpstr>
      <vt:lpstr>Slide 16</vt:lpstr>
      <vt:lpstr>Slide 17</vt:lpstr>
    </vt:vector>
  </TitlesOfParts>
  <Company>BSCS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Numedahl</dc:creator>
  <cp:lastModifiedBy>JLonas</cp:lastModifiedBy>
  <cp:revision>162</cp:revision>
  <dcterms:created xsi:type="dcterms:W3CDTF">2014-06-10T18:20:14Z</dcterms:created>
  <dcterms:modified xsi:type="dcterms:W3CDTF">2019-12-18T22:11:52Z</dcterms:modified>
</cp:coreProperties>
</file>