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402" r:id="rId2"/>
    <p:sldId id="403" r:id="rId3"/>
    <p:sldId id="404" r:id="rId4"/>
    <p:sldId id="405" r:id="rId5"/>
    <p:sldId id="406" r:id="rId6"/>
    <p:sldId id="396" r:id="rId7"/>
    <p:sldId id="398" r:id="rId8"/>
    <p:sldId id="407" r:id="rId9"/>
    <p:sldId id="387" r:id="rId10"/>
    <p:sldId id="408" r:id="rId11"/>
    <p:sldId id="388" r:id="rId12"/>
    <p:sldId id="409" r:id="rId13"/>
    <p:sldId id="410" r:id="rId14"/>
    <p:sldId id="393" r:id="rId15"/>
    <p:sldId id="401" r:id="rId16"/>
    <p:sldId id="411" r:id="rId17"/>
    <p:sldId id="391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ystem Administrator" initials="SA" lastIdx="3" clrIdx="0"/>
  <p:cmAuthor id="1" name="Audrey Mohan" initials="AM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580" autoAdjust="0"/>
    <p:restoredTop sz="89602" autoAdjust="0"/>
  </p:normalViewPr>
  <p:slideViewPr>
    <p:cSldViewPr>
      <p:cViewPr varScale="1">
        <p:scale>
          <a:sx n="65" d="100"/>
          <a:sy n="65" d="100"/>
        </p:scale>
        <p:origin x="-1698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3E99A0-5A01-41BA-AC39-BB8F130969B5}" type="datetimeFigureOut">
              <a:rPr lang="en-US" smtClean="0"/>
              <a:pPr/>
              <a:t>12/18/2019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8BEC4D-D1F7-4625-B0BA-2126EAFE9E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917972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883" indent="-2857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2898" indent="-22858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057" indent="-22858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217" indent="-22858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376" indent="-22858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535" indent="-22858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8695" indent="-22858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5854" indent="-22858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A9E7CF9-240F-482B-9EC3-A2AD26735D19}" type="slidenum">
              <a:rPr lang="en-US" altLang="en-US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1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xmlns="" val="36261372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BEC4D-D1F7-4625-B0BA-2126EAFE9E6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350469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BEC4D-D1F7-4625-B0BA-2126EAFE9E6D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350469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BEC4D-D1F7-4625-B0BA-2126EAFE9E6D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383434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BEC4D-D1F7-4625-B0BA-2126EAFE9E6D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350469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3398838"/>
            <a:ext cx="7848600" cy="158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736509-B7D9-4E14-990D-0939A6D2E1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6609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950129-838B-4CD0-82C5-B9E5CA8BA4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10985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3227E1-08E6-4E55-9BDE-7F7F260040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86307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7A78D6-729F-4E75-A2D7-D2A416F3A9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39450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731838" y="4598988"/>
            <a:ext cx="7848600" cy="158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/>
          <a:lstStyle>
            <a:lvl1pPr algn="l">
              <a:defRPr sz="4800" b="0" cap="all"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6BBEB5-01D6-47A2-BCF3-B3B9837CD5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175898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>
                <a:latin typeface="Calibri" panose="020F0502020204030204" pitchFamily="34" charset="0"/>
              </a:defRPr>
            </a:lvl1pPr>
            <a:lvl2pPr>
              <a:defRPr sz="2400">
                <a:latin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</a:defRPr>
            </a:lvl3pPr>
            <a:lvl4pPr>
              <a:defRPr sz="1800">
                <a:latin typeface="Calibri" panose="020F0502020204030204" pitchFamily="34" charset="0"/>
              </a:defRPr>
            </a:lvl4pPr>
            <a:lvl5pPr>
              <a:defRPr sz="1800"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>
                <a:latin typeface="Calibri" panose="020F0502020204030204" pitchFamily="34" charset="0"/>
              </a:defRPr>
            </a:lvl1pPr>
            <a:lvl2pPr>
              <a:defRPr sz="2400">
                <a:latin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</a:defRPr>
            </a:lvl3pPr>
            <a:lvl4pPr>
              <a:defRPr sz="1800">
                <a:latin typeface="Calibri" panose="020F0502020204030204" pitchFamily="34" charset="0"/>
              </a:defRPr>
            </a:lvl4pPr>
            <a:lvl5pPr>
              <a:defRPr sz="1800"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82B28A-D4AF-4B7E-8537-11780E8ECB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81600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rot="5400000">
            <a:off x="2218531" y="4045744"/>
            <a:ext cx="4708525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>
                <a:latin typeface="Calibri" panose="020F0502020204030204" pitchFamily="34" charset="0"/>
              </a:defRPr>
            </a:lvl1pPr>
            <a:lvl2pPr>
              <a:defRPr sz="2000">
                <a:latin typeface="Calibri" panose="020F0502020204030204" pitchFamily="34" charset="0"/>
              </a:defRPr>
            </a:lvl2pPr>
            <a:lvl3pPr>
              <a:defRPr sz="1800">
                <a:latin typeface="Calibri" panose="020F0502020204030204" pitchFamily="34" charset="0"/>
              </a:defRPr>
            </a:lvl3pPr>
            <a:lvl4pPr>
              <a:defRPr sz="1600">
                <a:latin typeface="Calibri" panose="020F0502020204030204" pitchFamily="34" charset="0"/>
              </a:defRPr>
            </a:lvl4pPr>
            <a:lvl5pPr>
              <a:defRPr sz="1600">
                <a:latin typeface="Calibri" panose="020F050202020403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>
                <a:latin typeface="Calibri" panose="020F0502020204030204" pitchFamily="34" charset="0"/>
              </a:defRPr>
            </a:lvl1pPr>
            <a:lvl2pPr>
              <a:defRPr sz="2000">
                <a:latin typeface="Calibri" panose="020F0502020204030204" pitchFamily="34" charset="0"/>
              </a:defRPr>
            </a:lvl2pPr>
            <a:lvl3pPr>
              <a:defRPr sz="1800">
                <a:latin typeface="Calibri" panose="020F0502020204030204" pitchFamily="34" charset="0"/>
              </a:defRPr>
            </a:lvl3pPr>
            <a:lvl4pPr>
              <a:defRPr sz="1600">
                <a:latin typeface="Calibri" panose="020F0502020204030204" pitchFamily="34" charset="0"/>
              </a:defRPr>
            </a:lvl4pPr>
            <a:lvl5pPr>
              <a:defRPr sz="1600">
                <a:latin typeface="Calibri" panose="020F050202020403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C85E45-36ED-4CB7-AAF7-BE6B50D63C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67473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CF5097-F154-45E2-885E-C804689485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38115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66BDC2-34F1-4F7E-8EA7-5E37952CD3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2223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rot="5400000">
            <a:off x="-13494" y="3580607"/>
            <a:ext cx="5578475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>
                <a:latin typeface="Calibri" panose="020F0502020204030204" pitchFamily="34" charset="0"/>
              </a:defRPr>
            </a:lvl1pPr>
            <a:lvl2pPr>
              <a:defRPr sz="2800">
                <a:latin typeface="Calibri" panose="020F0502020204030204" pitchFamily="34" charset="0"/>
              </a:defRPr>
            </a:lvl2pPr>
            <a:lvl3pPr>
              <a:defRPr sz="2400">
                <a:latin typeface="Calibri" panose="020F0502020204030204" pitchFamily="34" charset="0"/>
              </a:defRPr>
            </a:lvl3pPr>
            <a:lvl4pPr>
              <a:defRPr sz="2000">
                <a:latin typeface="Calibri" panose="020F0502020204030204" pitchFamily="34" charset="0"/>
              </a:defRPr>
            </a:lvl4pPr>
            <a:lvl5pPr>
              <a:defRPr sz="2000">
                <a:latin typeface="Calibri" panose="020F050202020403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>
                <a:latin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70B46F-C72C-481F-AA11-EB346A150C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02820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/>
          <a:lstStyle>
            <a:lvl1pPr algn="l">
              <a:defRPr sz="2400" b="0"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>
                <a:latin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>
                <a:latin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B61DD7-BAA8-421F-9E35-5963BE49B3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56374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663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10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1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9050"/>
            <a:ext cx="2895600" cy="328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9050"/>
            <a:ext cx="4114800" cy="328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9050"/>
            <a:ext cx="1066800" cy="328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58F8E8D-CCF4-42A3-97FD-9805C969D99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20229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0" i="0" u="none" kern="1200" spc="-100">
          <a:solidFill>
            <a:schemeClr val="tx2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9pPr>
    </p:titleStyle>
    <p:bodyStyle>
      <a:lvl1pPr marL="182563" indent="-1825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Arial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457200" indent="-1825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Arial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730250" indent="-1825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Arial" charset="0"/>
        <a:buChar char="•"/>
        <a:defRPr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004888" indent="-1825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16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1187450" indent="-1365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Arial" charset="0"/>
        <a:buChar char="•"/>
        <a:defRPr sz="14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arthcam.com/usa/missouri/stlouis/?cam=stlouis_hd" TargetMode="External"/><Relationship Id="rId2" Type="http://schemas.openxmlformats.org/officeDocument/2006/relationships/hyperlink" Target="http://www.earthcam.com/usa/florida/miamiandthebeaches/?cam=miamibeach7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earthcam.com/events/wintercams/" TargetMode="External"/><Relationship Id="rId4" Type="http://schemas.openxmlformats.org/officeDocument/2006/relationships/hyperlink" Target="http://www.earthcam.com/usa/newyork/skyline/?cam=skyline_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066800"/>
            <a:ext cx="7848600" cy="17526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x-none" dirty="0"/>
              <a:t>Weather and seasons Lesson 4c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2000" y="3505200"/>
            <a:ext cx="7772400" cy="2057400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en-US" altLang="en-US" sz="4000" dirty="0">
                <a:solidFill>
                  <a:srgbClr val="0070C0"/>
                </a:solidFill>
              </a:rPr>
              <a:t>How Can We Use What We Know about Weather Patterns to Make Predictions?</a:t>
            </a:r>
            <a:endParaRPr lang="en-US" sz="4000" dirty="0">
              <a:solidFill>
                <a:srgbClr val="0070C0"/>
              </a:solidFill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en-US" altLang="en-US" dirty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en-US" altLang="en-US" dirty="0"/>
          </a:p>
        </p:txBody>
      </p:sp>
      <p:pic>
        <p:nvPicPr>
          <p:cNvPr id="5" name="Picture 4" descr="Noyce Logo copy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19200" y="5257800"/>
            <a:ext cx="787400" cy="787400"/>
          </a:xfrm>
          <a:prstGeom prst="rect">
            <a:avLst/>
          </a:prstGeom>
        </p:spPr>
      </p:pic>
      <p:pic>
        <p:nvPicPr>
          <p:cNvPr id="6" name="Picture 5" descr="Macintosh HD1:Users:nicolewickler:Desktop:Screen Shot 2013-10-14 at 11.04.49 AM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526" t="10564" r="3623" b="5182"/>
          <a:stretch/>
        </p:blipFill>
        <p:spPr bwMode="auto">
          <a:xfrm>
            <a:off x="3200400" y="5334000"/>
            <a:ext cx="679450" cy="622300"/>
          </a:xfrm>
          <a:prstGeom prst="ellipse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7" name="Picture 6" descr="Macintosh HD:Users:ceemast:Desktop:CPP_logogreen1.gif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05400" y="5257800"/>
            <a:ext cx="736600" cy="71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81800" y="5334000"/>
            <a:ext cx="1439636" cy="590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348339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"/>
            <a:ext cx="8077200" cy="990600"/>
          </a:xfrm>
        </p:spPr>
        <p:txBody>
          <a:bodyPr/>
          <a:lstStyle/>
          <a:p>
            <a:r>
              <a:rPr lang="en-US" dirty="0"/>
              <a:t>Let’s Make a Claim!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47800"/>
            <a:ext cx="7924800" cy="3429000"/>
          </a:xfrm>
        </p:spPr>
        <p:txBody>
          <a:bodyPr/>
          <a:lstStyle/>
          <a:p>
            <a:pPr marL="0" indent="0">
              <a:buNone/>
            </a:pPr>
            <a:r>
              <a:rPr lang="en-US" sz="3200" b="1" dirty="0"/>
              <a:t>Where</a:t>
            </a:r>
            <a:r>
              <a:rPr lang="en-US" sz="3200" dirty="0"/>
              <a:t> does the story take place?</a:t>
            </a:r>
          </a:p>
          <a:p>
            <a:pPr marL="0" indent="0">
              <a:spcBef>
                <a:spcPts val="3200"/>
              </a:spcBef>
              <a:buNone/>
            </a:pPr>
            <a:endParaRPr lang="en-US" sz="3200" b="1" dirty="0"/>
          </a:p>
          <a:p>
            <a:pPr marL="0" indent="0">
              <a:spcBef>
                <a:spcPts val="3200"/>
              </a:spcBef>
              <a:buNone/>
            </a:pPr>
            <a:endParaRPr lang="en-US" sz="3200" b="1" dirty="0"/>
          </a:p>
          <a:p>
            <a:pPr marL="0" indent="0">
              <a:spcBef>
                <a:spcPts val="3200"/>
              </a:spcBef>
              <a:buNone/>
            </a:pPr>
            <a:endParaRPr lang="en-US" sz="3200" b="1" dirty="0"/>
          </a:p>
          <a:p>
            <a:pPr marL="0" indent="0">
              <a:spcBef>
                <a:spcPts val="1200"/>
              </a:spcBef>
              <a:buNone/>
            </a:pPr>
            <a:r>
              <a:rPr lang="en-US" sz="3200" b="1" dirty="0"/>
              <a:t>Sentence starter:</a:t>
            </a:r>
          </a:p>
          <a:p>
            <a:pPr marL="731520" indent="0">
              <a:buNone/>
            </a:pPr>
            <a:r>
              <a:rPr lang="en-US" sz="3200" i="1" dirty="0"/>
              <a:t>My claim is that the story takes place </a:t>
            </a:r>
            <a:br>
              <a:rPr lang="en-US" sz="3200" i="1" dirty="0"/>
            </a:br>
            <a:r>
              <a:rPr lang="en-US" sz="3200" i="1" dirty="0"/>
              <a:t>in ______. My evidence is ______.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09800" y="2133600"/>
            <a:ext cx="4419600" cy="23571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97B14F6-2C38-4714-BB5C-707384336AA1}"/>
              </a:ext>
            </a:extLst>
          </p:cNvPr>
          <p:cNvSpPr txBox="1"/>
          <p:nvPr/>
        </p:nvSpPr>
        <p:spPr>
          <a:xfrm>
            <a:off x="5257800" y="4495800"/>
            <a:ext cx="14089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latin typeface="Calibri" panose="020F0502020204030204" pitchFamily="34" charset="0"/>
              </a:rPr>
              <a:t>Courtesy of BSCS</a:t>
            </a:r>
          </a:p>
        </p:txBody>
      </p:sp>
    </p:spTree>
    <p:extLst>
      <p:ext uri="{BB962C8B-B14F-4D97-AF65-F5344CB8AC3E}">
        <p14:creationId xmlns:p14="http://schemas.microsoft.com/office/powerpoint/2010/main" xmlns="" val="6305720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3200400"/>
            <a:ext cx="8001000" cy="3276600"/>
          </a:xfrm>
        </p:spPr>
        <p:txBody>
          <a:bodyPr/>
          <a:lstStyle/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r>
              <a:rPr lang="en-US" sz="3200" b="1" dirty="0"/>
              <a:t>Sentence starter:</a:t>
            </a:r>
          </a:p>
          <a:p>
            <a:pPr marL="731520" indent="0">
              <a:buNone/>
            </a:pPr>
            <a:r>
              <a:rPr lang="en-US" sz="3200" i="1" dirty="0"/>
              <a:t>My claim is that the story takes place in </a:t>
            </a:r>
            <a:br>
              <a:rPr lang="en-US" sz="3200" i="1" dirty="0"/>
            </a:br>
            <a:r>
              <a:rPr lang="en-US" sz="3200" i="1" dirty="0"/>
              <a:t>the month of ____. My evidence is ____.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BE86022-216A-435D-A62B-9295A4165CE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5000" y="2362200"/>
            <a:ext cx="1997558" cy="6671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55D0D19-3D61-4F03-BD0D-FFEC4955EF8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90600" y="2286000"/>
            <a:ext cx="2182593" cy="9894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DAAA07D-D365-4FEA-B42F-EF762D1203E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05200" y="3429000"/>
            <a:ext cx="1981200" cy="963168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762000" y="457200"/>
            <a:ext cx="8077200" cy="990600"/>
          </a:xfrm>
        </p:spPr>
        <p:txBody>
          <a:bodyPr/>
          <a:lstStyle/>
          <a:p>
            <a:r>
              <a:rPr lang="en-US" dirty="0"/>
              <a:t>Let’s Make a Claim!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685800" y="1447800"/>
            <a:ext cx="7924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Arial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When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does the story take place?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13" name="Picture 2" descr="C:\Users\amohan\AppData\Local\Microsoft\Windows\Temporary Internet Files\Content.IE5\L7F9V23B\question_mark[1]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286000"/>
            <a:ext cx="1033463" cy="1102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624869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33400"/>
            <a:ext cx="8077200" cy="990600"/>
          </a:xfrm>
        </p:spPr>
        <p:txBody>
          <a:bodyPr/>
          <a:lstStyle/>
          <a:p>
            <a:r>
              <a:rPr lang="en-US" dirty="0"/>
              <a:t>What Is Our Claim and Evidence?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24000"/>
            <a:ext cx="7772400" cy="3352800"/>
          </a:xfrm>
        </p:spPr>
        <p:txBody>
          <a:bodyPr/>
          <a:lstStyle/>
          <a:p>
            <a:pPr marL="365760" indent="-365760">
              <a:spcBef>
                <a:spcPts val="1200"/>
              </a:spcBef>
            </a:pPr>
            <a:r>
              <a:rPr lang="en-US" sz="3200" dirty="0"/>
              <a:t>One </a:t>
            </a:r>
            <a:r>
              <a:rPr lang="en-US" sz="3200" b="1" dirty="0"/>
              <a:t>claim</a:t>
            </a:r>
            <a:r>
              <a:rPr lang="en-US" sz="3200" dirty="0"/>
              <a:t> we can make is that the story takes place in Detroit in January. </a:t>
            </a:r>
          </a:p>
          <a:p>
            <a:pPr marL="365760" indent="-365760">
              <a:spcBef>
                <a:spcPts val="1200"/>
              </a:spcBef>
            </a:pPr>
            <a:r>
              <a:rPr lang="en-US" sz="3200" dirty="0"/>
              <a:t>Our </a:t>
            </a:r>
            <a:r>
              <a:rPr lang="en-US" sz="3200" b="1" dirty="0"/>
              <a:t>evidence</a:t>
            </a:r>
            <a:r>
              <a:rPr lang="en-US" sz="3200" dirty="0"/>
              <a:t> from our weather calendar is that it snowed in Detroit in January. </a:t>
            </a:r>
          </a:p>
          <a:p>
            <a:pPr marL="0" indent="0">
              <a:spcBef>
                <a:spcPts val="3200"/>
              </a:spcBef>
              <a:buNone/>
            </a:pPr>
            <a:endParaRPr lang="en-US" sz="3200" b="1" dirty="0"/>
          </a:p>
          <a:p>
            <a:pPr marL="0" indent="0">
              <a:spcBef>
                <a:spcPts val="3200"/>
              </a:spcBef>
              <a:buNone/>
            </a:pP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xmlns="" val="6305720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924800" cy="990600"/>
          </a:xfrm>
        </p:spPr>
        <p:txBody>
          <a:bodyPr/>
          <a:lstStyle/>
          <a:p>
            <a:r>
              <a:rPr lang="en-US" dirty="0"/>
              <a:t>Let’s Summarize!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47800"/>
            <a:ext cx="7696200" cy="4800600"/>
          </a:xfrm>
        </p:spPr>
        <p:txBody>
          <a:bodyPr/>
          <a:lstStyle/>
          <a:p>
            <a:pPr marL="0" indent="0">
              <a:buNone/>
            </a:pPr>
            <a:r>
              <a:rPr lang="en-US" sz="3200" b="1" dirty="0"/>
              <a:t>Our focus question:</a:t>
            </a:r>
            <a:r>
              <a:rPr lang="en-US" sz="3200" b="1" i="1" dirty="0"/>
              <a:t> </a:t>
            </a:r>
            <a:r>
              <a:rPr lang="en-US" sz="3200" i="1" dirty="0"/>
              <a:t>How can we use what we know about weather patterns to make predictions?</a:t>
            </a:r>
          </a:p>
          <a:p>
            <a:endParaRPr lang="en-US" i="1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4" name="Picture 2" descr="C:\Users\amohan\AppData\Local\Microsoft\Windows\Temporary Internet Files\Content.IE5\L7F9V23B\question_mark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124200"/>
            <a:ext cx="3138488" cy="32003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53C0734-1CC3-4B1F-9255-8AC28EA9998A}"/>
              </a:ext>
            </a:extLst>
          </p:cNvPr>
          <p:cNvSpPr txBox="1"/>
          <p:nvPr/>
        </p:nvSpPr>
        <p:spPr>
          <a:xfrm>
            <a:off x="3904246" y="6071055"/>
            <a:ext cx="14879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Calibri" panose="020F0502020204030204" pitchFamily="34" charset="0"/>
              </a:rPr>
              <a:t>Courtesy of Clipart-Library.com</a:t>
            </a:r>
          </a:p>
        </p:txBody>
      </p:sp>
    </p:spTree>
    <p:extLst>
      <p:ext uri="{BB962C8B-B14F-4D97-AF65-F5344CB8AC3E}">
        <p14:creationId xmlns:p14="http://schemas.microsoft.com/office/powerpoint/2010/main" xmlns="" val="3380787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76800" y="4021546"/>
            <a:ext cx="3657600" cy="24554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/>
          <a:srcRect l="13461" t="674" r="-13461" b="-674"/>
          <a:stretch/>
        </p:blipFill>
        <p:spPr>
          <a:xfrm>
            <a:off x="4876800" y="1295400"/>
            <a:ext cx="4267200" cy="23924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9600" y="4021545"/>
            <a:ext cx="3810000" cy="245545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6800" y="3962400"/>
            <a:ext cx="45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</a:rPr>
              <a:t>4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3400" y="533400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tx2"/>
                </a:solidFill>
                <a:latin typeface="Calibri" pitchFamily="34" charset="0"/>
              </a:rPr>
              <a:t>Could These Be Pomona in January?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58000" y="3657600"/>
            <a:ext cx="16706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Calibri" panose="020F0502020204030204" pitchFamily="34" charset="0"/>
              </a:rPr>
              <a:t>Photograph by Carey Woods</a:t>
            </a:r>
          </a:p>
        </p:txBody>
      </p:sp>
      <p:pic>
        <p:nvPicPr>
          <p:cNvPr id="12" name="Picture 11" descr="File:A Rainy Day in Harajuku (37375243042).jpg">
            <a:extLst>
              <a:ext uri="{FF2B5EF4-FFF2-40B4-BE49-F238E27FC236}">
                <a16:creationId xmlns:a16="http://schemas.microsoft.com/office/drawing/2014/main" xmlns="" id="{00000000-0008-0000-0100-00007E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95400"/>
            <a:ext cx="387261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876800" y="1295400"/>
            <a:ext cx="60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5800" y="1295400"/>
            <a:ext cx="53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5800" y="3962400"/>
            <a:ext cx="7524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62200" y="3657600"/>
            <a:ext cx="22320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Calibri" panose="020F0502020204030204" pitchFamily="34" charset="0"/>
              </a:rPr>
              <a:t>Photograph by Dick Thomas Johnson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667000" y="6400800"/>
            <a:ext cx="18453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Calibri" panose="020F0502020204030204" pitchFamily="34" charset="0"/>
              </a:rPr>
              <a:t>Photograph by Audrey Mohan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019800" y="6400800"/>
            <a:ext cx="25105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Calibri" panose="020F0502020204030204" pitchFamily="34" charset="0"/>
              </a:rPr>
              <a:t>Photo courtesy of publicdomainpictures.net</a:t>
            </a:r>
          </a:p>
        </p:txBody>
      </p:sp>
    </p:spTree>
    <p:extLst>
      <p:ext uri="{BB962C8B-B14F-4D97-AF65-F5344CB8AC3E}">
        <p14:creationId xmlns:p14="http://schemas.microsoft.com/office/powerpoint/2010/main" xmlns="" val="36949858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8229600" cy="990600"/>
          </a:xfrm>
        </p:spPr>
        <p:txBody>
          <a:bodyPr/>
          <a:lstStyle/>
          <a:p>
            <a:r>
              <a:rPr lang="en-US" dirty="0"/>
              <a:t>Let’s Summarize!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800600" y="3581400"/>
            <a:ext cx="3733800" cy="2590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8200" y="3581400"/>
            <a:ext cx="3688239" cy="25955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33600" y="6172200"/>
            <a:ext cx="23112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Calibri" panose="020F0502020204030204" pitchFamily="34" charset="0"/>
              </a:rPr>
              <a:t>Photo used with permission from BSCS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72200" y="6172200"/>
            <a:ext cx="23112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Calibri" panose="020F0502020204030204" pitchFamily="34" charset="0"/>
              </a:rPr>
              <a:t>Photo used with permission from BSCS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5800" y="1295400"/>
            <a:ext cx="77724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5760" indent="-365760"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itchFamily="34" charset="0"/>
              <a:buChar char="•"/>
            </a:pPr>
            <a:r>
              <a:rPr lang="en-US" sz="3000" dirty="0">
                <a:latin typeface="Calibri" pitchFamily="34" charset="0"/>
              </a:rPr>
              <a:t>Weather patterns are different in different places at the same time of year.</a:t>
            </a:r>
          </a:p>
          <a:p>
            <a:pPr marL="365760" indent="-365760"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itchFamily="34" charset="0"/>
              <a:buChar char="•"/>
            </a:pPr>
            <a:r>
              <a:rPr lang="en-US" sz="3000" dirty="0">
                <a:latin typeface="Calibri" pitchFamily="34" charset="0"/>
              </a:rPr>
              <a:t>We can use what we know about weather patterns to make predictions.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661498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81000"/>
            <a:ext cx="7883801" cy="99060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Next Time</a:t>
            </a:r>
            <a:endParaRPr lang="en-US" sz="4400" dirty="0"/>
          </a:p>
        </p:txBody>
      </p:sp>
      <p:sp>
        <p:nvSpPr>
          <p:cNvPr id="4" name="AutoShape 2" descr="Image result for clipart brown ey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Image result for clipart brown ey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2F220E7-7642-4F04-B1AE-D8BFAFF635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5410200" y="2057400"/>
            <a:ext cx="2956983" cy="4343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18CC7EE-17B3-4299-9AB8-45227413B298}"/>
              </a:ext>
            </a:extLst>
          </p:cNvPr>
          <p:cNvSpPr txBox="1"/>
          <p:nvPr/>
        </p:nvSpPr>
        <p:spPr>
          <a:xfrm>
            <a:off x="762000" y="1371600"/>
            <a:ext cx="7848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We’ll use what we know about weather patterns to investigate another </a:t>
            </a:r>
            <a:br>
              <a:rPr lang="en-US" sz="3200" dirty="0">
                <a:latin typeface="Calibri" pitchFamily="34" charset="0"/>
              </a:rPr>
            </a:br>
            <a:r>
              <a:rPr lang="en-US" sz="3200" dirty="0">
                <a:latin typeface="Calibri" pitchFamily="34" charset="0"/>
              </a:rPr>
              <a:t>mystery city.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95BAFB4-3B4E-4CE9-89A8-64DE9C3AE0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669" t="16571" r="38689" b="22976"/>
          <a:stretch/>
        </p:blipFill>
        <p:spPr>
          <a:xfrm>
            <a:off x="2362200" y="2895600"/>
            <a:ext cx="3124200" cy="3158012"/>
          </a:xfrm>
          <a:prstGeom prst="ellipse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29CECB8-5B65-4997-AF61-C7BCECB3FE23}"/>
              </a:ext>
            </a:extLst>
          </p:cNvPr>
          <p:cNvSpPr txBox="1"/>
          <p:nvPr/>
        </p:nvSpPr>
        <p:spPr>
          <a:xfrm>
            <a:off x="3276600" y="6096000"/>
            <a:ext cx="138531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Calibri" panose="020F0502020204030204" pitchFamily="34" charset="0"/>
              </a:rPr>
              <a:t>Courtesy of Cal Poly Pomona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98E2B3C-6BF7-4563-89C2-8F2562DD91A7}"/>
              </a:ext>
            </a:extLst>
          </p:cNvPr>
          <p:cNvSpPr txBox="1"/>
          <p:nvPr/>
        </p:nvSpPr>
        <p:spPr>
          <a:xfrm>
            <a:off x="7086600" y="6400800"/>
            <a:ext cx="121379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Calibri" panose="020F0502020204030204" pitchFamily="34" charset="0"/>
              </a:rPr>
              <a:t>Courtesy of Pixabay.com</a:t>
            </a:r>
          </a:p>
        </p:txBody>
      </p:sp>
    </p:spTree>
    <p:extLst>
      <p:ext uri="{BB962C8B-B14F-4D97-AF65-F5344CB8AC3E}">
        <p14:creationId xmlns:p14="http://schemas.microsoft.com/office/powerpoint/2010/main" xmlns="" val="14449978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8077200" cy="838200"/>
          </a:xfrm>
        </p:spPr>
        <p:txBody>
          <a:bodyPr/>
          <a:lstStyle/>
          <a:p>
            <a:r>
              <a:rPr lang="en-US" dirty="0"/>
              <a:t>What’s the Weather Like Right Now?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229600" cy="1219200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Let’s see what the weather is like right now in other cities around the United States.</a:t>
            </a:r>
            <a:endParaRPr lang="en-US" sz="3600" dirty="0"/>
          </a:p>
          <a:p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609600" y="4419600"/>
            <a:ext cx="8305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bg1">
                  <a:lumMod val="65000"/>
                </a:schemeClr>
              </a:buClr>
            </a:pPr>
            <a:r>
              <a:rPr lang="en-US" b="1" dirty="0">
                <a:solidFill>
                  <a:srgbClr val="0070C0"/>
                </a:solidFill>
              </a:rPr>
              <a:t>Weather-cam links:</a:t>
            </a:r>
          </a:p>
          <a:p>
            <a:pPr marL="731520" indent="-274320">
              <a:spcBef>
                <a:spcPts val="600"/>
              </a:spcBef>
              <a:buClr>
                <a:schemeClr val="bg1">
                  <a:lumMod val="65000"/>
                </a:schemeClr>
              </a:buClr>
              <a:buFont typeface="Arial" pitchFamily="34" charset="0"/>
              <a:buChar char="•"/>
            </a:pPr>
            <a:r>
              <a:rPr lang="en-US" dirty="0">
                <a:hlinkClick r:id="rId2"/>
              </a:rPr>
              <a:t>http://www.earthcam.com/usa/florida/miamiandthebeaches/?cam=miamibeach7</a:t>
            </a:r>
            <a:endParaRPr lang="en-US" dirty="0"/>
          </a:p>
          <a:p>
            <a:pPr marL="731520" indent="-274320">
              <a:spcBef>
                <a:spcPts val="600"/>
              </a:spcBef>
              <a:buClr>
                <a:schemeClr val="bg1">
                  <a:lumMod val="65000"/>
                </a:schemeClr>
              </a:buClr>
              <a:buFont typeface="Arial" pitchFamily="34" charset="0"/>
              <a:buChar char="•"/>
            </a:pPr>
            <a:r>
              <a:rPr lang="en-US" dirty="0">
                <a:hlinkClick r:id="rId3"/>
              </a:rPr>
              <a:t>http://www.earthcam.com/usa/missouri/stlouis/?cam=stlouis_hd</a:t>
            </a:r>
            <a:endParaRPr lang="en-US" dirty="0"/>
          </a:p>
          <a:p>
            <a:pPr marL="731520" indent="-274320">
              <a:spcBef>
                <a:spcPts val="600"/>
              </a:spcBef>
              <a:buClr>
                <a:schemeClr val="bg1">
                  <a:lumMod val="65000"/>
                </a:schemeClr>
              </a:buClr>
              <a:buFont typeface="Arial" pitchFamily="34" charset="0"/>
              <a:buChar char="•"/>
            </a:pPr>
            <a:r>
              <a:rPr lang="en-US" dirty="0">
                <a:hlinkClick r:id="rId4"/>
              </a:rPr>
              <a:t>http://www.earthcam.com/usa/newyork/skyline/?cam=skyline_g</a:t>
            </a:r>
            <a:endParaRPr lang="en-US" dirty="0"/>
          </a:p>
          <a:p>
            <a:pPr marL="731520" indent="-274320">
              <a:spcBef>
                <a:spcPts val="600"/>
              </a:spcBef>
              <a:buClr>
                <a:schemeClr val="bg1">
                  <a:lumMod val="65000"/>
                </a:schemeClr>
              </a:buClr>
              <a:buFont typeface="Arial" pitchFamily="34" charset="0"/>
              <a:buChar char="•"/>
            </a:pPr>
            <a:r>
              <a:rPr lang="en-US" dirty="0">
                <a:hlinkClick r:id="rId5"/>
              </a:rPr>
              <a:t>https://www.earthcam.com/events/wintercams/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193087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8001000" cy="990600"/>
          </a:xfrm>
        </p:spPr>
        <p:txBody>
          <a:bodyPr/>
          <a:lstStyle/>
          <a:p>
            <a:r>
              <a:rPr lang="en-US" dirty="0"/>
              <a:t>Let’s Review!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95400"/>
            <a:ext cx="8305800" cy="4953000"/>
          </a:xfrm>
        </p:spPr>
        <p:txBody>
          <a:bodyPr/>
          <a:lstStyle/>
          <a:p>
            <a:pPr marL="0" indent="0">
              <a:buNone/>
            </a:pPr>
            <a:r>
              <a:rPr lang="en-US" sz="3000" dirty="0"/>
              <a:t>Last time, we compared the weather for Detroit </a:t>
            </a:r>
            <a:br>
              <a:rPr lang="en-US" sz="3000" dirty="0"/>
            </a:br>
            <a:r>
              <a:rPr lang="en-US" sz="3000" dirty="0"/>
              <a:t>and Pomona in January.</a:t>
            </a:r>
          </a:p>
          <a:p>
            <a:endParaRPr lang="en-US" i="1" dirty="0"/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7" name="Group 8">
            <a:extLst>
              <a:ext uri="{FF2B5EF4-FFF2-40B4-BE49-F238E27FC236}">
                <a16:creationId xmlns:a16="http://schemas.microsoft.com/office/drawing/2014/main" xmlns="" id="{7038D1FE-D9DA-48DC-8F11-6A27C8EAB937}"/>
              </a:ext>
            </a:extLst>
          </p:cNvPr>
          <p:cNvGrpSpPr/>
          <p:nvPr/>
        </p:nvGrpSpPr>
        <p:grpSpPr>
          <a:xfrm>
            <a:off x="914400" y="2514600"/>
            <a:ext cx="6553200" cy="3886200"/>
            <a:chOff x="379207" y="3124200"/>
            <a:chExt cx="6707394" cy="358268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57401" y="3124200"/>
              <a:ext cx="5029200" cy="3582686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38400" y="4869823"/>
              <a:ext cx="176799" cy="176799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379207" y="4739921"/>
              <a:ext cx="1066800" cy="403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dirty="0">
                  <a:latin typeface="Calibri" pitchFamily="34" charset="0"/>
                </a:rPr>
                <a:t>Pomona</a:t>
              </a:r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1471108" y="4950667"/>
              <a:ext cx="914400" cy="0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ED19555-C992-4935-B7A4-850A669FE5A3}"/>
              </a:ext>
            </a:extLst>
          </p:cNvPr>
          <p:cNvSpPr txBox="1"/>
          <p:nvPr/>
        </p:nvSpPr>
        <p:spPr>
          <a:xfrm>
            <a:off x="6553200" y="6400800"/>
            <a:ext cx="88998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Calibri" panose="020F0502020204030204" pitchFamily="34" charset="0"/>
              </a:rPr>
              <a:t>Courtesy of BSCS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3600" y="3581400"/>
            <a:ext cx="173213" cy="162141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>
            <a:off x="2133600" y="3657600"/>
            <a:ext cx="3788979" cy="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66800" y="3429000"/>
            <a:ext cx="1042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latin typeface="Calibri" pitchFamily="34" charset="0"/>
              </a:rPr>
              <a:t>Detroit</a:t>
            </a:r>
          </a:p>
        </p:txBody>
      </p:sp>
    </p:spTree>
    <p:extLst>
      <p:ext uri="{BB962C8B-B14F-4D97-AF65-F5344CB8AC3E}">
        <p14:creationId xmlns:p14="http://schemas.microsoft.com/office/powerpoint/2010/main" xmlns="" val="3380787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"/>
            <a:ext cx="7883801" cy="99060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Let’s Review!</a:t>
            </a:r>
            <a:endParaRPr lang="en-US" sz="4400" dirty="0"/>
          </a:p>
        </p:txBody>
      </p:sp>
      <p:sp>
        <p:nvSpPr>
          <p:cNvPr id="4" name="AutoShape 2" descr="Image result for clipart brown ey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Image result for clipart brown ey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2F220E7-7642-4F04-B1AE-D8BFAFF635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4800600" y="2209800"/>
            <a:ext cx="2956983" cy="4191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18CC7EE-17B3-4299-9AB8-45227413B298}"/>
              </a:ext>
            </a:extLst>
          </p:cNvPr>
          <p:cNvSpPr txBox="1"/>
          <p:nvPr/>
        </p:nvSpPr>
        <p:spPr>
          <a:xfrm>
            <a:off x="762000" y="1447800"/>
            <a:ext cx="7848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What did we notice about weather patterns for Detroit and Pomona in </a:t>
            </a:r>
            <a:br>
              <a:rPr lang="en-US" sz="3200" dirty="0">
                <a:latin typeface="Calibri" pitchFamily="34" charset="0"/>
              </a:rPr>
            </a:br>
            <a:r>
              <a:rPr lang="en-US" sz="3200" dirty="0">
                <a:latin typeface="Calibri" pitchFamily="34" charset="0"/>
              </a:rPr>
              <a:t>January?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95BAFB4-3B4E-4CE9-89A8-64DE9C3AE0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669" t="16571" r="38689" b="22976"/>
          <a:stretch/>
        </p:blipFill>
        <p:spPr>
          <a:xfrm>
            <a:off x="1828800" y="3124200"/>
            <a:ext cx="2895336" cy="2926671"/>
          </a:xfrm>
          <a:prstGeom prst="ellipse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29CECB8-5B65-4997-AF61-C7BCECB3FE23}"/>
              </a:ext>
            </a:extLst>
          </p:cNvPr>
          <p:cNvSpPr txBox="1"/>
          <p:nvPr/>
        </p:nvSpPr>
        <p:spPr>
          <a:xfrm>
            <a:off x="2743200" y="6019800"/>
            <a:ext cx="138531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Calibri" panose="020F0502020204030204" pitchFamily="34" charset="0"/>
              </a:rPr>
              <a:t>Courtesy of Cal Poly Pomona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98E2B3C-6BF7-4563-89C2-8F2562DD91A7}"/>
              </a:ext>
            </a:extLst>
          </p:cNvPr>
          <p:cNvSpPr txBox="1"/>
          <p:nvPr/>
        </p:nvSpPr>
        <p:spPr>
          <a:xfrm>
            <a:off x="6477000" y="6400800"/>
            <a:ext cx="121379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Calibri" panose="020F0502020204030204" pitchFamily="34" charset="0"/>
              </a:rPr>
              <a:t>Courtesy of Pixabay.com</a:t>
            </a:r>
          </a:p>
        </p:txBody>
      </p:sp>
    </p:spTree>
    <p:extLst>
      <p:ext uri="{BB962C8B-B14F-4D97-AF65-F5344CB8AC3E}">
        <p14:creationId xmlns:p14="http://schemas.microsoft.com/office/powerpoint/2010/main" xmlns="" val="14449978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"/>
            <a:ext cx="7883801" cy="99060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Let’s Review!</a:t>
            </a:r>
            <a:endParaRPr lang="en-US" sz="4400" dirty="0"/>
          </a:p>
        </p:txBody>
      </p:sp>
      <p:sp>
        <p:nvSpPr>
          <p:cNvPr id="4" name="AutoShape 2" descr="Image result for clipart brown ey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Image result for clipart brown ey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18CC7EE-17B3-4299-9AB8-45227413B298}"/>
              </a:ext>
            </a:extLst>
          </p:cNvPr>
          <p:cNvSpPr txBox="1"/>
          <p:nvPr/>
        </p:nvSpPr>
        <p:spPr>
          <a:xfrm>
            <a:off x="762000" y="1447801"/>
            <a:ext cx="784860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5760" indent="-365760"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itchFamily="34" charset="0"/>
              <a:buChar char="•"/>
            </a:pPr>
            <a:r>
              <a:rPr lang="en-US" sz="3200" dirty="0">
                <a:latin typeface="Calibri" pitchFamily="34" charset="0"/>
              </a:rPr>
              <a:t>Detroit and Pomona have different </a:t>
            </a:r>
            <a:br>
              <a:rPr lang="en-US" sz="3200" dirty="0">
                <a:latin typeface="Calibri" pitchFamily="34" charset="0"/>
              </a:rPr>
            </a:br>
            <a:r>
              <a:rPr lang="en-US" sz="3200" dirty="0">
                <a:latin typeface="Calibri" pitchFamily="34" charset="0"/>
              </a:rPr>
              <a:t>weather patterns in January.</a:t>
            </a:r>
          </a:p>
          <a:p>
            <a:pPr marL="365760" indent="-365760"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itchFamily="34" charset="0"/>
              <a:buChar char="•"/>
            </a:pPr>
            <a:r>
              <a:rPr lang="en-US" sz="3200" dirty="0">
                <a:latin typeface="Calibri" pitchFamily="34" charset="0"/>
              </a:rPr>
              <a:t>Detroit is mostly cool or </a:t>
            </a:r>
            <a:br>
              <a:rPr lang="en-US" sz="3200" dirty="0">
                <a:latin typeface="Calibri" pitchFamily="34" charset="0"/>
              </a:rPr>
            </a:br>
            <a:r>
              <a:rPr lang="en-US" sz="3200" dirty="0">
                <a:latin typeface="Calibri" pitchFamily="34" charset="0"/>
              </a:rPr>
              <a:t>cold and snowy.</a:t>
            </a:r>
          </a:p>
          <a:p>
            <a:pPr marL="365760" indent="-365760"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itchFamily="34" charset="0"/>
              <a:buChar char="•"/>
            </a:pPr>
            <a:r>
              <a:rPr lang="en-US" sz="3200" dirty="0">
                <a:latin typeface="Calibri" pitchFamily="34" charset="0"/>
              </a:rPr>
              <a:t>Pomona is mostly </a:t>
            </a:r>
            <a:r>
              <a:rPr lang="en-US" sz="3200" dirty="0" smtClean="0">
                <a:latin typeface="Calibri" pitchFamily="34" charset="0"/>
              </a:rPr>
              <a:t>cool</a:t>
            </a:r>
            <a:br>
              <a:rPr lang="en-US" sz="3200" dirty="0" smtClean="0">
                <a:latin typeface="Calibri" pitchFamily="34" charset="0"/>
              </a:rPr>
            </a:br>
            <a:r>
              <a:rPr lang="en-US" sz="3200" dirty="0" smtClean="0">
                <a:latin typeface="Calibri" pitchFamily="34" charset="0"/>
              </a:rPr>
              <a:t>or warm and sunny, with</a:t>
            </a:r>
            <a:br>
              <a:rPr lang="en-US" sz="3200" dirty="0" smtClean="0">
                <a:latin typeface="Calibri" pitchFamily="34" charset="0"/>
              </a:rPr>
            </a:br>
            <a:r>
              <a:rPr lang="en-US" sz="3200" dirty="0" smtClean="0">
                <a:latin typeface="Calibri" pitchFamily="34" charset="0"/>
              </a:rPr>
              <a:t>some rainy days.</a:t>
            </a:r>
            <a:endParaRPr lang="en-US" sz="3200" dirty="0">
              <a:latin typeface="Calibri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95BAFB4-3B4E-4CE9-89A8-64DE9C3AE0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669" t="16571" r="38689" b="22976"/>
          <a:stretch/>
        </p:blipFill>
        <p:spPr>
          <a:xfrm>
            <a:off x="5410200" y="2895600"/>
            <a:ext cx="2971536" cy="3003696"/>
          </a:xfrm>
          <a:prstGeom prst="ellipse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29CECB8-5B65-4997-AF61-C7BCECB3FE23}"/>
              </a:ext>
            </a:extLst>
          </p:cNvPr>
          <p:cNvSpPr txBox="1"/>
          <p:nvPr/>
        </p:nvSpPr>
        <p:spPr>
          <a:xfrm>
            <a:off x="6324600" y="5943600"/>
            <a:ext cx="138531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Calibri" panose="020F0502020204030204" pitchFamily="34" charset="0"/>
              </a:rPr>
              <a:t>Courtesy of Cal Poly Pomona</a:t>
            </a:r>
          </a:p>
        </p:txBody>
      </p:sp>
    </p:spTree>
    <p:extLst>
      <p:ext uri="{BB962C8B-B14F-4D97-AF65-F5344CB8AC3E}">
        <p14:creationId xmlns:p14="http://schemas.microsoft.com/office/powerpoint/2010/main" xmlns="" val="14449978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924800" cy="990600"/>
          </a:xfrm>
        </p:spPr>
        <p:txBody>
          <a:bodyPr/>
          <a:lstStyle/>
          <a:p>
            <a:r>
              <a:rPr lang="en-US" dirty="0"/>
              <a:t>Today’s Focus Question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47800"/>
            <a:ext cx="7696200" cy="4800600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How can we use what we know about weather patterns to make predictions?</a:t>
            </a:r>
          </a:p>
          <a:p>
            <a:endParaRPr lang="en-US" i="1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4" name="Picture 2" descr="C:\Users\amohan\AppData\Local\Microsoft\Windows\Temporary Internet Files\Content.IE5\L7F9V23B\question_mark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819400"/>
            <a:ext cx="3138488" cy="32003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9511330-931B-4144-A577-5759D37821BC}"/>
              </a:ext>
            </a:extLst>
          </p:cNvPr>
          <p:cNvSpPr txBox="1"/>
          <p:nvPr/>
        </p:nvSpPr>
        <p:spPr>
          <a:xfrm>
            <a:off x="3994214" y="5855154"/>
            <a:ext cx="14879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Calibri" panose="020F0502020204030204" pitchFamily="34" charset="0"/>
              </a:rPr>
              <a:t>Courtesy of Clipart-Library.com</a:t>
            </a:r>
          </a:p>
        </p:txBody>
      </p:sp>
    </p:spTree>
    <p:extLst>
      <p:ext uri="{BB962C8B-B14F-4D97-AF65-F5344CB8AC3E}">
        <p14:creationId xmlns:p14="http://schemas.microsoft.com/office/powerpoint/2010/main" xmlns="" val="3380787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33400"/>
            <a:ext cx="7924800" cy="990600"/>
          </a:xfrm>
        </p:spPr>
        <p:txBody>
          <a:bodyPr/>
          <a:lstStyle/>
          <a:p>
            <a:r>
              <a:rPr lang="en-US" dirty="0"/>
              <a:t>Alisa’s Trip to the Zoo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62000" y="1600200"/>
            <a:ext cx="3962400" cy="33912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0600" y="2743200"/>
            <a:ext cx="3810000" cy="34079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82BC48C-CA3E-41E6-A9B8-E47FF07ECCD7}"/>
              </a:ext>
            </a:extLst>
          </p:cNvPr>
          <p:cNvSpPr txBox="1"/>
          <p:nvPr/>
        </p:nvSpPr>
        <p:spPr>
          <a:xfrm>
            <a:off x="3200400" y="4953000"/>
            <a:ext cx="14089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latin typeface="Calibri" panose="020F0502020204030204" pitchFamily="34" charset="0"/>
              </a:rPr>
              <a:t>Courtesy of BSCS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6A7A3C3-5F21-4F9E-B0C0-76EF2C89BC9C}"/>
              </a:ext>
            </a:extLst>
          </p:cNvPr>
          <p:cNvSpPr txBox="1"/>
          <p:nvPr/>
        </p:nvSpPr>
        <p:spPr>
          <a:xfrm>
            <a:off x="7086600" y="6172200"/>
            <a:ext cx="14089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latin typeface="Calibri" panose="020F0502020204030204" pitchFamily="34" charset="0"/>
              </a:rPr>
              <a:t>Courtesy of BSCS</a:t>
            </a:r>
          </a:p>
        </p:txBody>
      </p:sp>
    </p:spTree>
    <p:extLst>
      <p:ext uri="{BB962C8B-B14F-4D97-AF65-F5344CB8AC3E}">
        <p14:creationId xmlns:p14="http://schemas.microsoft.com/office/powerpoint/2010/main" xmlns="" val="18938339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91000" y="1676400"/>
            <a:ext cx="3886200" cy="214677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38200" y="1752600"/>
            <a:ext cx="3505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libri" pitchFamily="34" charset="0"/>
              </a:rPr>
              <a:t>Where</a:t>
            </a:r>
            <a:r>
              <a:rPr lang="en-US" sz="3200" dirty="0">
                <a:latin typeface="Calibri" pitchFamily="34" charset="0"/>
              </a:rPr>
              <a:t> does the story take place?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38200" y="4114800"/>
            <a:ext cx="3505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libri" pitchFamily="34" charset="0"/>
              </a:rPr>
              <a:t>When</a:t>
            </a:r>
            <a:r>
              <a:rPr lang="en-US" sz="3200" dirty="0">
                <a:latin typeface="Calibri" pitchFamily="34" charset="0"/>
              </a:rPr>
              <a:t> does the story take place?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27D6228-EF5E-439E-9B49-D6E898445CA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02268" y="5571067"/>
            <a:ext cx="2737853" cy="914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9E5FB5D-7CE1-4244-A3A6-9D01CBCE4E5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62400" y="4274607"/>
            <a:ext cx="2667000" cy="12090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43BACDD-F0AD-4C30-985E-3B0A45CD7CE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51760" y="5401097"/>
            <a:ext cx="2286000" cy="111134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4700182-7F78-487F-84BA-2F0C1897940A}"/>
              </a:ext>
            </a:extLst>
          </p:cNvPr>
          <p:cNvSpPr txBox="1"/>
          <p:nvPr/>
        </p:nvSpPr>
        <p:spPr>
          <a:xfrm>
            <a:off x="6629400" y="3810000"/>
            <a:ext cx="140898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latin typeface="Calibri" panose="020F0502020204030204" pitchFamily="34" charset="0"/>
              </a:rPr>
              <a:t>Courtesy of BSCS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838200" y="533400"/>
            <a:ext cx="7848600" cy="990600"/>
          </a:xfrm>
        </p:spPr>
        <p:txBody>
          <a:bodyPr/>
          <a:lstStyle/>
          <a:p>
            <a:r>
              <a:rPr lang="en-US" dirty="0"/>
              <a:t>Have You Ever Wondered?</a:t>
            </a:r>
          </a:p>
        </p:txBody>
      </p:sp>
    </p:spTree>
    <p:extLst>
      <p:ext uri="{BB962C8B-B14F-4D97-AF65-F5344CB8AC3E}">
        <p14:creationId xmlns:p14="http://schemas.microsoft.com/office/powerpoint/2010/main" xmlns="" val="30499963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924800" cy="990600"/>
          </a:xfrm>
        </p:spPr>
        <p:txBody>
          <a:bodyPr/>
          <a:lstStyle/>
          <a:p>
            <a:r>
              <a:rPr lang="en-US" dirty="0"/>
              <a:t>What Clues Did We Find?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47800"/>
            <a:ext cx="7696200" cy="4800600"/>
          </a:xfrm>
        </p:spPr>
        <p:txBody>
          <a:bodyPr/>
          <a:lstStyle/>
          <a:p>
            <a:pPr marL="365760" indent="-365760">
              <a:spcBef>
                <a:spcPts val="1200"/>
              </a:spcBef>
            </a:pPr>
            <a:r>
              <a:rPr lang="en-US" sz="3200" b="1" dirty="0"/>
              <a:t>Where does the story take place? </a:t>
            </a:r>
          </a:p>
          <a:p>
            <a:pPr marL="365760" indent="0">
              <a:spcBef>
                <a:spcPts val="1200"/>
              </a:spcBef>
              <a:buNone/>
            </a:pPr>
            <a:r>
              <a:rPr lang="en-US" sz="3200" dirty="0"/>
              <a:t>Could it be Detroit or Pomona or someplace else?</a:t>
            </a:r>
          </a:p>
          <a:p>
            <a:pPr marL="365760" indent="-365760">
              <a:spcBef>
                <a:spcPts val="1200"/>
              </a:spcBef>
            </a:pPr>
            <a:r>
              <a:rPr lang="en-US" sz="3200" b="1" dirty="0"/>
              <a:t>When does the story</a:t>
            </a:r>
            <a:br>
              <a:rPr lang="en-US" sz="3200" b="1" dirty="0"/>
            </a:br>
            <a:r>
              <a:rPr lang="en-US" sz="3200" b="1" dirty="0"/>
              <a:t>take place? </a:t>
            </a:r>
          </a:p>
          <a:p>
            <a:pPr marL="365760" indent="0">
              <a:spcBef>
                <a:spcPts val="1200"/>
              </a:spcBef>
              <a:buNone/>
            </a:pPr>
            <a:r>
              <a:rPr lang="en-US" sz="3200" dirty="0"/>
              <a:t>Could it be September, </a:t>
            </a:r>
            <a:br>
              <a:rPr lang="en-US" sz="3200" dirty="0"/>
            </a:br>
            <a:r>
              <a:rPr lang="en-US" sz="3200" dirty="0"/>
              <a:t>December, or January. </a:t>
            </a:r>
            <a:br>
              <a:rPr lang="en-US" sz="3200" dirty="0"/>
            </a:br>
            <a:r>
              <a:rPr lang="en-US" sz="3200" dirty="0"/>
              <a:t>Could it be some other </a:t>
            </a:r>
            <a:br>
              <a:rPr lang="en-US" sz="3200" dirty="0"/>
            </a:br>
            <a:r>
              <a:rPr lang="en-US" sz="3200" dirty="0"/>
              <a:t>month?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4" name="Picture 2" descr="C:\Users\amohan\AppData\Local\Microsoft\Windows\Temporary Internet Files\Content.IE5\L7F9V23B\question_mark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819400"/>
            <a:ext cx="3432970" cy="35006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83C2E0C-625E-4BEA-9425-8C72E16CC0F6}"/>
              </a:ext>
            </a:extLst>
          </p:cNvPr>
          <p:cNvSpPr txBox="1"/>
          <p:nvPr/>
        </p:nvSpPr>
        <p:spPr>
          <a:xfrm>
            <a:off x="6186253" y="5961079"/>
            <a:ext cx="14879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Calibri" panose="020F0502020204030204" pitchFamily="34" charset="0"/>
              </a:rPr>
              <a:t>Courtesy of Clipart-Library.com</a:t>
            </a:r>
          </a:p>
        </p:txBody>
      </p:sp>
    </p:spTree>
    <p:extLst>
      <p:ext uri="{BB962C8B-B14F-4D97-AF65-F5344CB8AC3E}">
        <p14:creationId xmlns:p14="http://schemas.microsoft.com/office/powerpoint/2010/main" xmlns="" val="3380787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09600" y="533400"/>
            <a:ext cx="8077200" cy="990600"/>
          </a:xfrm>
        </p:spPr>
        <p:txBody>
          <a:bodyPr/>
          <a:lstStyle/>
          <a:p>
            <a:r>
              <a:rPr lang="en-US" dirty="0"/>
              <a:t>Let’s Make a Claim!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09600" y="1600200"/>
            <a:ext cx="8077200" cy="4876800"/>
          </a:xfrm>
        </p:spPr>
        <p:txBody>
          <a:bodyPr/>
          <a:lstStyle/>
          <a:p>
            <a:pPr marL="365760" indent="-365760">
              <a:spcBef>
                <a:spcPts val="1200"/>
              </a:spcBef>
            </a:pPr>
            <a:r>
              <a:rPr lang="en-US" sz="3200" dirty="0"/>
              <a:t>Make a claim about …</a:t>
            </a:r>
          </a:p>
          <a:p>
            <a:pPr marL="731520" indent="-365760">
              <a:spcBef>
                <a:spcPts val="600"/>
              </a:spcBef>
              <a:buFont typeface="+mj-lt"/>
              <a:buAutoNum type="arabicPeriod"/>
            </a:pPr>
            <a:r>
              <a:rPr lang="en-US" sz="3200" b="1" dirty="0"/>
              <a:t>where</a:t>
            </a:r>
            <a:r>
              <a:rPr lang="en-US" sz="3200" dirty="0"/>
              <a:t> the story takes place and</a:t>
            </a:r>
          </a:p>
          <a:p>
            <a:pPr marL="731520" indent="-365760">
              <a:spcBef>
                <a:spcPts val="600"/>
              </a:spcBef>
              <a:buFont typeface="+mj-lt"/>
              <a:buAutoNum type="arabicPeriod"/>
            </a:pPr>
            <a:r>
              <a:rPr lang="en-US" sz="3200" b="1" dirty="0"/>
              <a:t>when</a:t>
            </a:r>
            <a:r>
              <a:rPr lang="en-US" sz="3200" dirty="0"/>
              <a:t> the story takes place.</a:t>
            </a:r>
          </a:p>
          <a:p>
            <a:pPr marL="365760" indent="-365760">
              <a:spcBef>
                <a:spcPts val="1800"/>
              </a:spcBef>
            </a:pPr>
            <a:r>
              <a:rPr lang="en-US" sz="3200" dirty="0"/>
              <a:t>A </a:t>
            </a:r>
            <a:r>
              <a:rPr lang="en-US" sz="3200" b="1" dirty="0"/>
              <a:t>claim</a:t>
            </a:r>
            <a:r>
              <a:rPr lang="en-US" sz="3200" dirty="0"/>
              <a:t> is a sentence or statement that says what you think about something.</a:t>
            </a:r>
          </a:p>
          <a:p>
            <a:pPr marL="365760" indent="-365760">
              <a:spcBef>
                <a:spcPts val="1800"/>
              </a:spcBef>
            </a:pPr>
            <a:r>
              <a:rPr lang="en-US" sz="3200" dirty="0"/>
              <a:t>Support your claim with </a:t>
            </a:r>
            <a:r>
              <a:rPr lang="en-US" sz="3200" b="1" dirty="0"/>
              <a:t>evidence</a:t>
            </a:r>
            <a:r>
              <a:rPr lang="en-US" sz="3200" dirty="0"/>
              <a:t> from our weather calendars and graphs.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3057201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larity">
    <a:dk1>
      <a:srgbClr val="292934"/>
    </a:dk1>
    <a:lt1>
      <a:srgbClr val="FFFFFF"/>
    </a:lt1>
    <a:dk2>
      <a:srgbClr val="D2533C"/>
    </a:dk2>
    <a:lt2>
      <a:srgbClr val="F3F2DC"/>
    </a:lt2>
    <a:accent1>
      <a:srgbClr val="93A299"/>
    </a:accent1>
    <a:accent2>
      <a:srgbClr val="AD8F67"/>
    </a:accent2>
    <a:accent3>
      <a:srgbClr val="726056"/>
    </a:accent3>
    <a:accent4>
      <a:srgbClr val="4C5A6A"/>
    </a:accent4>
    <a:accent5>
      <a:srgbClr val="808DA0"/>
    </a:accent5>
    <a:accent6>
      <a:srgbClr val="79463D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7952</TotalTime>
  <Words>458</Words>
  <Application>Microsoft Office PowerPoint</Application>
  <PresentationFormat>On-screen Show (4:3)</PresentationFormat>
  <Paragraphs>91</Paragraphs>
  <Slides>17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Clarity</vt:lpstr>
      <vt:lpstr>Weather and seasons Lesson 4c</vt:lpstr>
      <vt:lpstr>Let’s Review!</vt:lpstr>
      <vt:lpstr>Let’s Review!</vt:lpstr>
      <vt:lpstr>Let’s Review!</vt:lpstr>
      <vt:lpstr>Today’s Focus Question</vt:lpstr>
      <vt:lpstr>Alisa’s Trip to the Zoo</vt:lpstr>
      <vt:lpstr>Have You Ever Wondered?</vt:lpstr>
      <vt:lpstr>What Clues Did We Find?</vt:lpstr>
      <vt:lpstr>Let’s Make a Claim!</vt:lpstr>
      <vt:lpstr>Let’s Make a Claim!</vt:lpstr>
      <vt:lpstr>Let’s Make a Claim!</vt:lpstr>
      <vt:lpstr>What Is Our Claim and Evidence?</vt:lpstr>
      <vt:lpstr>Let’s Summarize!</vt:lpstr>
      <vt:lpstr>Slide 14</vt:lpstr>
      <vt:lpstr>Let’s Summarize!</vt:lpstr>
      <vt:lpstr>Next Time</vt:lpstr>
      <vt:lpstr>What’s the Weather Like Right Now?</vt:lpstr>
    </vt:vector>
  </TitlesOfParts>
  <Company>BSCS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 Numedahl</dc:creator>
  <cp:lastModifiedBy>JLonas</cp:lastModifiedBy>
  <cp:revision>170</cp:revision>
  <dcterms:created xsi:type="dcterms:W3CDTF">2014-06-10T18:20:14Z</dcterms:created>
  <dcterms:modified xsi:type="dcterms:W3CDTF">2019-12-18T22:42:50Z</dcterms:modified>
</cp:coreProperties>
</file>