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416" r:id="rId2"/>
    <p:sldId id="417" r:id="rId3"/>
    <p:sldId id="399" r:id="rId4"/>
    <p:sldId id="418" r:id="rId5"/>
    <p:sldId id="419" r:id="rId6"/>
    <p:sldId id="400" r:id="rId7"/>
    <p:sldId id="420" r:id="rId8"/>
    <p:sldId id="421" r:id="rId9"/>
    <p:sldId id="391" r:id="rId10"/>
    <p:sldId id="422" r:id="rId11"/>
    <p:sldId id="423" r:id="rId12"/>
    <p:sldId id="384" r:id="rId13"/>
    <p:sldId id="424" r:id="rId14"/>
    <p:sldId id="397" r:id="rId15"/>
    <p:sldId id="425" r:id="rId16"/>
    <p:sldId id="414" r:id="rId17"/>
    <p:sldId id="427" r:id="rId18"/>
    <p:sldId id="428" r:id="rId19"/>
    <p:sldId id="429" r:id="rId20"/>
    <p:sldId id="430" r:id="rId21"/>
    <p:sldId id="407" r:id="rId22"/>
    <p:sldId id="431" r:id="rId23"/>
    <p:sldId id="432" r:id="rId24"/>
    <p:sldId id="410" r:id="rId25"/>
    <p:sldId id="43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02" autoAdjust="0"/>
    <p:restoredTop sz="89602" autoAdjust="0"/>
  </p:normalViewPr>
  <p:slideViewPr>
    <p:cSldViewPr>
      <p:cViewPr varScale="1">
        <p:scale>
          <a:sx n="65" d="100"/>
          <a:sy n="65" d="100"/>
        </p:scale>
        <p:origin x="-13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3" indent="-2857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98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5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17" indent="-2285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76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3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695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54" indent="-22858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2613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555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984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046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3701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7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507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507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student ideas on 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040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student ideas on 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04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student ideas on board.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04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2814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47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12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4.jpeg"/><Relationship Id="rId5" Type="http://schemas.openxmlformats.org/officeDocument/2006/relationships/image" Target="../media/image26.png"/><Relationship Id="rId10" Type="http://schemas.openxmlformats.org/officeDocument/2006/relationships/image" Target="../media/image23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/>
              <a:t>Weather and seasons Lesson 5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772400" cy="2057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How Can We Use What We Know about Weather Patterns to Decide Whether a Mystery City Is Pomona?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2578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6" t="10564" r="3623" b="5182"/>
          <a:stretch/>
        </p:blipFill>
        <p:spPr bwMode="auto">
          <a:xfrm>
            <a:off x="3200400" y="53340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257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3340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609600"/>
            <a:ext cx="80772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0" i="0" u="none" kern="1200" spc="-1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What Is Evidence?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83B4C2-46BC-4644-9BBC-EBBBF891B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257800" y="1219200"/>
            <a:ext cx="3387090" cy="480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C62B0C-3052-47B8-986E-D4B19799D4D2}"/>
              </a:ext>
            </a:extLst>
          </p:cNvPr>
          <p:cNvSpPr txBox="1"/>
          <p:nvPr/>
        </p:nvSpPr>
        <p:spPr>
          <a:xfrm>
            <a:off x="7239000" y="60960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2D31326-6BBB-4353-AF91-C9A3E16CF8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9" t="16571" r="38689" b="22976"/>
          <a:stretch/>
        </p:blipFill>
        <p:spPr>
          <a:xfrm>
            <a:off x="838200" y="1905000"/>
            <a:ext cx="4101483" cy="4145872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E40707-1E2C-4F8C-BA6C-5B1045759F71}"/>
              </a:ext>
            </a:extLst>
          </p:cNvPr>
          <p:cNvSpPr txBox="1"/>
          <p:nvPr/>
        </p:nvSpPr>
        <p:spPr>
          <a:xfrm>
            <a:off x="2362200" y="6096000"/>
            <a:ext cx="1385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Cal Poly Pomona</a:t>
            </a:r>
          </a:p>
        </p:txBody>
      </p:sp>
    </p:spTree>
    <p:extLst>
      <p:ext uri="{BB962C8B-B14F-4D97-AF65-F5344CB8AC3E}">
        <p14:creationId xmlns:p14="http://schemas.microsoft.com/office/powerpoint/2010/main" xmlns="" val="122350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533400"/>
            <a:ext cx="8001000" cy="762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0" i="0" u="none" kern="1200" spc="-1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What Evidence Could We Look For?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83B4C2-46BC-4644-9BBC-EBBBF891B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791200" y="2057400"/>
            <a:ext cx="2895600" cy="44341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C62B0C-3052-47B8-986E-D4B19799D4D2}"/>
              </a:ext>
            </a:extLst>
          </p:cNvPr>
          <p:cNvSpPr txBox="1"/>
          <p:nvPr/>
        </p:nvSpPr>
        <p:spPr>
          <a:xfrm>
            <a:off x="7467600" y="64008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2D31326-6BBB-4353-AF91-C9A3E16CF8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9" t="16571" r="38689" b="22976"/>
          <a:stretch/>
        </p:blipFill>
        <p:spPr>
          <a:xfrm>
            <a:off x="2669448" y="3124200"/>
            <a:ext cx="3135874" cy="3169813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E40707-1E2C-4F8C-BA6C-5B1045759F71}"/>
              </a:ext>
            </a:extLst>
          </p:cNvPr>
          <p:cNvSpPr txBox="1"/>
          <p:nvPr/>
        </p:nvSpPr>
        <p:spPr>
          <a:xfrm>
            <a:off x="3733800" y="6324600"/>
            <a:ext cx="1385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Cal Poly Pomona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3716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What kinds of evidence could we look for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to help us decide whether our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mystery city is Pomona? </a:t>
            </a:r>
          </a:p>
        </p:txBody>
      </p:sp>
    </p:spTree>
    <p:extLst>
      <p:ext uri="{BB962C8B-B14F-4D97-AF65-F5344CB8AC3E}">
        <p14:creationId xmlns:p14="http://schemas.microsoft.com/office/powerpoint/2010/main" xmlns="" val="1223506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Is Our Mystery City Pomona?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410200"/>
          </a:xfrm>
        </p:spPr>
        <p:txBody>
          <a:bodyPr/>
          <a:lstStyle/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700" b="1" dirty="0"/>
              <a:t>Compare</a:t>
            </a:r>
            <a:r>
              <a:rPr lang="en-US" sz="2700" dirty="0"/>
              <a:t> the graphs for our mystery city and Pomona. Look carefully at all of the evidence.</a:t>
            </a:r>
          </a:p>
          <a:p>
            <a:pPr marL="36576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2700" b="1" dirty="0"/>
              <a:t>Decide</a:t>
            </a:r>
            <a:r>
              <a:rPr lang="en-US" sz="2700" dirty="0"/>
              <a:t> whether the mystery city is Pomona and </a:t>
            </a:r>
            <a:r>
              <a:rPr lang="en-US" sz="2700" b="1" dirty="0"/>
              <a:t>make a claim</a:t>
            </a:r>
            <a:r>
              <a:rPr lang="en-US" sz="2700" dirty="0"/>
              <a:t>. Support your claim with evidence from your graphs.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700" b="1" dirty="0"/>
              <a:t>Sentence starters:</a:t>
            </a:r>
          </a:p>
          <a:p>
            <a:pPr marL="731520" indent="0">
              <a:buNone/>
            </a:pPr>
            <a:r>
              <a:rPr lang="en-US" sz="2700" i="1" dirty="0"/>
              <a:t>We claim that the mystery city is Pomona. </a:t>
            </a:r>
            <a:br>
              <a:rPr lang="en-US" sz="2700" i="1" dirty="0"/>
            </a:br>
            <a:r>
              <a:rPr lang="en-US" sz="2700" i="1" dirty="0"/>
              <a:t>Our evidence is _______. 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2700" i="1" dirty="0"/>
              <a:t>OR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2700" i="1" dirty="0"/>
              <a:t>We claim that the mystery city is </a:t>
            </a:r>
            <a:r>
              <a:rPr lang="en-US" sz="2700" b="1" i="1" dirty="0"/>
              <a:t>NOT</a:t>
            </a:r>
            <a:r>
              <a:rPr lang="en-US" sz="2700" i="1" dirty="0"/>
              <a:t> Pomona. </a:t>
            </a:r>
            <a:br>
              <a:rPr lang="en-US" sz="2700" i="1" dirty="0"/>
            </a:br>
            <a:r>
              <a:rPr lang="en-US" sz="2700" i="1" dirty="0"/>
              <a:t> Our evidence is _______. </a:t>
            </a:r>
          </a:p>
        </p:txBody>
      </p:sp>
    </p:spTree>
    <p:extLst>
      <p:ext uri="{BB962C8B-B14F-4D97-AF65-F5344CB8AC3E}">
        <p14:creationId xmlns:p14="http://schemas.microsoft.com/office/powerpoint/2010/main" xmlns="" val="2205447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534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Hear Your Claims and Evidence!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77200" cy="51816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700" b="1" dirty="0"/>
              <a:t>Presenters: </a:t>
            </a:r>
            <a:r>
              <a:rPr lang="en-US" sz="2700" dirty="0"/>
              <a:t>Use one of these sentence starters.</a:t>
            </a:r>
          </a:p>
          <a:p>
            <a:pPr marL="731520" indent="0">
              <a:buNone/>
            </a:pPr>
            <a:r>
              <a:rPr lang="en-US" sz="2700" i="1" dirty="0"/>
              <a:t>We claim that the mystery city is Pomona. </a:t>
            </a:r>
            <a:br>
              <a:rPr lang="en-US" sz="2700" i="1" dirty="0"/>
            </a:br>
            <a:r>
              <a:rPr lang="en-US" sz="2700" i="1" dirty="0"/>
              <a:t>Our evidence is _______. 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2700" i="1" dirty="0"/>
              <a:t>OR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2700" i="1" dirty="0"/>
              <a:t>We claim that the mystery city is </a:t>
            </a:r>
            <a:r>
              <a:rPr lang="en-US" sz="2700" b="1" i="1" dirty="0"/>
              <a:t>NOT</a:t>
            </a:r>
            <a:r>
              <a:rPr lang="en-US" sz="2700" i="1" dirty="0"/>
              <a:t> Pomona. </a:t>
            </a:r>
            <a:br>
              <a:rPr lang="en-US" sz="2700" i="1" dirty="0"/>
            </a:br>
            <a:r>
              <a:rPr lang="en-US" sz="2700" i="1" dirty="0"/>
              <a:t> Our evidence is _______. </a:t>
            </a:r>
          </a:p>
          <a:p>
            <a:pPr marL="0" lvl="0" indent="0">
              <a:spcBef>
                <a:spcPts val="1200"/>
              </a:spcBef>
              <a:buClr>
                <a:srgbClr val="93A299"/>
              </a:buClr>
              <a:buNone/>
            </a:pPr>
            <a:r>
              <a:rPr lang="en-US" sz="2700" b="1" dirty="0"/>
              <a:t>Listeners: </a:t>
            </a:r>
            <a:r>
              <a:rPr lang="en-US" sz="2700" dirty="0"/>
              <a:t>Be ready to share comments and ask questions.</a:t>
            </a:r>
          </a:p>
          <a:p>
            <a:pPr marL="731520" lvl="0" indent="-365760">
              <a:spcBef>
                <a:spcPts val="1200"/>
              </a:spcBef>
              <a:buClr>
                <a:srgbClr val="93A299"/>
              </a:buClr>
            </a:pPr>
            <a:r>
              <a:rPr lang="en-US" sz="2700" dirty="0">
                <a:solidFill>
                  <a:srgbClr val="292934"/>
                </a:solidFill>
              </a:rPr>
              <a:t>I agree because ______.</a:t>
            </a:r>
          </a:p>
          <a:p>
            <a:pPr marL="731520" lvl="0" indent="-365760">
              <a:spcBef>
                <a:spcPts val="1200"/>
              </a:spcBef>
              <a:buClr>
                <a:srgbClr val="93A299"/>
              </a:buClr>
            </a:pPr>
            <a:r>
              <a:rPr lang="en-US" sz="2700" dirty="0">
                <a:solidFill>
                  <a:srgbClr val="292934"/>
                </a:solidFill>
              </a:rPr>
              <a:t>I disagree because _______. </a:t>
            </a:r>
          </a:p>
          <a:p>
            <a:pPr marL="731520" indent="0">
              <a:spcBef>
                <a:spcPts val="1200"/>
              </a:spcBef>
              <a:buNone/>
            </a:pPr>
            <a:endParaRPr lang="en-US" sz="27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5C7467-FE1C-441A-A6FD-0C590ADE4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67400" y="5257800"/>
            <a:ext cx="1143002" cy="11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8FCAEAA-EAEC-4CCE-9C29-7BD8AAA2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15200" y="5257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5447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990600"/>
          </a:xfrm>
        </p:spPr>
        <p:txBody>
          <a:bodyPr/>
          <a:lstStyle/>
          <a:p>
            <a:r>
              <a:rPr lang="en-US" dirty="0"/>
              <a:t>Our Evidence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031259"/>
              </p:ext>
            </p:extLst>
          </p:nvPr>
        </p:nvGraphicFramePr>
        <p:xfrm>
          <a:off x="838200" y="1524000"/>
          <a:ext cx="7315200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4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707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00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Mystery City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Pomona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787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biome\shared\Professional Development\Combination\RESPeCT\2.0 PD Curriculum Modules\Cohort 2\0k.2_Weather and Seasons\0.0 Production\final art\RES.C2.W.L0HO.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199" y="1295400"/>
            <a:ext cx="7696201" cy="5029201"/>
          </a:xfrm>
          <a:prstGeom prst="rect">
            <a:avLst/>
          </a:prstGeom>
          <a:solidFill>
            <a:srgbClr val="FF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/>
          <p:cNvSpPr/>
          <p:nvPr/>
        </p:nvSpPr>
        <p:spPr>
          <a:xfrm>
            <a:off x="6172200" y="26670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810000"/>
            <a:ext cx="176799" cy="176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6127AA-367D-4D9E-945B-61763C772063}"/>
              </a:ext>
            </a:extLst>
          </p:cNvPr>
          <p:cNvSpPr txBox="1"/>
          <p:nvPr/>
        </p:nvSpPr>
        <p:spPr>
          <a:xfrm>
            <a:off x="7620000" y="6324600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BSCS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457200"/>
            <a:ext cx="7848600" cy="685800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Our Mystery City Is </a:t>
            </a:r>
            <a:r>
              <a:rPr lang="en-US" sz="4000" dirty="0">
                <a:solidFill>
                  <a:schemeClr val="tx2"/>
                </a:solidFill>
              </a:rPr>
              <a:t>… </a:t>
            </a:r>
            <a:r>
              <a:rPr lang="en-US" sz="4000" dirty="0">
                <a:solidFill>
                  <a:schemeClr val="tx2"/>
                </a:solidFill>
                <a:latin typeface="Calibri" pitchFamily="34" charset="0"/>
              </a:rPr>
              <a:t>Seattle!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1000" y="1600200"/>
            <a:ext cx="9144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-Point Star 10"/>
          <p:cNvSpPr/>
          <p:nvPr/>
        </p:nvSpPr>
        <p:spPr>
          <a:xfrm>
            <a:off x="1447800" y="1447800"/>
            <a:ext cx="381000" cy="3048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70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Your Pictures of Pomona and Detroit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9578" y="1637207"/>
            <a:ext cx="5647356" cy="3391993"/>
          </a:xfrm>
        </p:spPr>
      </p:pic>
      <p:sp>
        <p:nvSpPr>
          <p:cNvPr id="10" name="TextBox 9"/>
          <p:cNvSpPr txBox="1"/>
          <p:nvPr/>
        </p:nvSpPr>
        <p:spPr>
          <a:xfrm>
            <a:off x="2483795" y="172270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Pomona</a:t>
            </a:r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8800" y="172033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Detroit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3B0D292-4291-4AAE-AE21-4FA866236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05400"/>
            <a:ext cx="1474429" cy="10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472CF63-E24C-40D8-980C-588D23B15B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5257800"/>
            <a:ext cx="1114394" cy="105297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6AEFD20-059A-4E3D-80BD-135A4EF67E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0" y="5562600"/>
            <a:ext cx="828869" cy="8686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95DB703-2743-417E-9DAF-A587082616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5105400"/>
            <a:ext cx="1041890" cy="104189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99C3606-F574-4F3C-B98F-564628C0BC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5638800"/>
            <a:ext cx="852545" cy="9552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5800" y="5410200"/>
            <a:ext cx="205873" cy="6901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76800" y="5791200"/>
            <a:ext cx="190398" cy="6799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57800" y="5410200"/>
            <a:ext cx="158666" cy="6799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5638800" y="5791200"/>
            <a:ext cx="171954" cy="6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2862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6939356-FEED-4283-BD56-5F368F070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1474429" cy="106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82000" cy="990600"/>
          </a:xfrm>
        </p:spPr>
        <p:txBody>
          <a:bodyPr>
            <a:noAutofit/>
          </a:bodyPr>
          <a:lstStyle/>
          <a:p>
            <a:r>
              <a:rPr lang="en-US" dirty="0"/>
              <a:t>Let’s Summarize!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3581400"/>
            <a:ext cx="4194402" cy="2733352"/>
          </a:xfrm>
        </p:spPr>
      </p:pic>
      <p:sp>
        <p:nvSpPr>
          <p:cNvPr id="11" name="TextBox 10"/>
          <p:cNvSpPr txBox="1"/>
          <p:nvPr/>
        </p:nvSpPr>
        <p:spPr>
          <a:xfrm>
            <a:off x="5029200" y="36576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Seattle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5410200"/>
            <a:ext cx="205873" cy="6901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5715000"/>
            <a:ext cx="190398" cy="6799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5410200"/>
            <a:ext cx="158666" cy="6799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3733800" y="5715000"/>
            <a:ext cx="171954" cy="6523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3429000"/>
            <a:ext cx="809594" cy="7649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3657600"/>
            <a:ext cx="828869" cy="8686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4191000"/>
            <a:ext cx="1041890" cy="10418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5410200"/>
            <a:ext cx="852545" cy="95526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33400" y="1524000"/>
            <a:ext cx="80772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Draw a picture to show what the weather is like in Seattle during January. </a:t>
            </a:r>
          </a:p>
          <a:p>
            <a:pPr marL="365760" indent="-365760"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2800" dirty="0">
                <a:latin typeface="Calibri" pitchFamily="34" charset="0"/>
              </a:rPr>
              <a:t>Draw children outside in the clothes they’d wear. </a:t>
            </a:r>
          </a:p>
        </p:txBody>
      </p:sp>
    </p:spTree>
    <p:extLst>
      <p:ext uri="{BB962C8B-B14F-4D97-AF65-F5344CB8AC3E}">
        <p14:creationId xmlns:p14="http://schemas.microsoft.com/office/powerpoint/2010/main" xmlns="" val="1002862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9248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Our focus question: </a:t>
            </a:r>
            <a:r>
              <a:rPr lang="en-US" sz="3200" i="1" dirty="0"/>
              <a:t>How can we use what we know about weather patterns to decide whether a mystery city is Pomona?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2" descr="C:\Users\amohan\AppData\Local\Microsoft\Windows\Temporary Internet Files\Content.IE5\L7F9V23B\question_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3048000" cy="31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8D5A774-3715-4AB3-B99D-1FA88F6F3D12}"/>
              </a:ext>
            </a:extLst>
          </p:cNvPr>
          <p:cNvSpPr txBox="1"/>
          <p:nvPr/>
        </p:nvSpPr>
        <p:spPr>
          <a:xfrm>
            <a:off x="3828046" y="6185356"/>
            <a:ext cx="1487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Clipart-Library.com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38078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8486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Let’s Summarize!</a:t>
            </a:r>
          </a:p>
        </p:txBody>
      </p:sp>
      <p:sp>
        <p:nvSpPr>
          <p:cNvPr id="4" name="AutoShape 2" descr="Image result for clipart brown ey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clipart brown ey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content.mycutegraphics.com/graphics/health/eye-brow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1600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ages.clipartpanda.com/open-hand-clipart-bcdownload_hand-open-heavy-outline-clipart_hand_open_cartoony-310x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118274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AFA94B-73A7-4898-9912-8E3501EB5DE5}"/>
              </a:ext>
            </a:extLst>
          </p:cNvPr>
          <p:cNvSpPr txBox="1"/>
          <p:nvPr/>
        </p:nvSpPr>
        <p:spPr>
          <a:xfrm>
            <a:off x="1981200" y="3124200"/>
            <a:ext cx="13468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Clipartmag.com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0C23AE7-5566-4D91-B1B0-DC49D66DEF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4419600"/>
            <a:ext cx="414648" cy="15363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A40E012-F149-404D-91AA-8053962000EC}"/>
              </a:ext>
            </a:extLst>
          </p:cNvPr>
          <p:cNvSpPr txBox="1"/>
          <p:nvPr/>
        </p:nvSpPr>
        <p:spPr>
          <a:xfrm>
            <a:off x="6324600" y="60198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897A3FE-F40E-44A0-85AE-3CD611384AED}"/>
              </a:ext>
            </a:extLst>
          </p:cNvPr>
          <p:cNvSpPr txBox="1"/>
          <p:nvPr/>
        </p:nvSpPr>
        <p:spPr>
          <a:xfrm>
            <a:off x="3962400" y="4800600"/>
            <a:ext cx="13468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Clipartmag.com</a:t>
            </a:r>
          </a:p>
        </p:txBody>
      </p:sp>
    </p:spTree>
    <p:extLst>
      <p:ext uri="{BB962C8B-B14F-4D97-AF65-F5344CB8AC3E}">
        <p14:creationId xmlns:p14="http://schemas.microsoft.com/office/powerpoint/2010/main" xmlns="" val="14449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924800" cy="990600"/>
          </a:xfrm>
        </p:spPr>
        <p:txBody>
          <a:bodyPr/>
          <a:lstStyle/>
          <a:p>
            <a:r>
              <a:rPr lang="en-US" dirty="0"/>
              <a:t>Our Unit Central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Is weather the same everywhere all of the time? How do you know?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2" descr="C:\Users\amohan\AppData\Local\Microsoft\Windows\Temporary Internet Files\Content.IE5\L7F9V23B\question_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3138488" cy="320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0E09E77-2149-4D0E-B632-C8AAB77D831B}"/>
              </a:ext>
            </a:extLst>
          </p:cNvPr>
          <p:cNvSpPr txBox="1"/>
          <p:nvPr/>
        </p:nvSpPr>
        <p:spPr>
          <a:xfrm>
            <a:off x="3962400" y="5912076"/>
            <a:ext cx="1487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Clipart-Library.com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38078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\\biome\shared\Professional Development\Combination\RESPeCT\2.0 PD Curriculum Modules\Cohort 2\0k.2_Weather and Seasons\0.0 Production\final art\RES.C2.W.L0HO.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4888" y="1752600"/>
            <a:ext cx="291440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biome\shared\Professional Development\Combination\RESPeCT\2.0 PD Curriculum Modules\Cohort 2\0k.2_Weather and Seasons\0.0 Production\final art\RES.C2.W.L0HO.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24"/>
          <a:stretch/>
        </p:blipFill>
        <p:spPr bwMode="auto">
          <a:xfrm>
            <a:off x="1142999" y="1752599"/>
            <a:ext cx="3067053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90600" y="4038600"/>
            <a:ext cx="2438400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biome\shared\Professional Development\Combination\RESPeCT\2.0 PD Curriculum Modules\Cohort 2\0k.2_Weather and Seasons\0.0 Production\final art\RES.C2.W.L0HO.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2362200" cy="151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29400" y="5638800"/>
            <a:ext cx="20217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Photo courtesy of Publicdomainpictures.net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5562600"/>
            <a:ext cx="24432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Photograph by Cyndy Sims Parr/ Wikimedia Commons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2895600" y="3505200"/>
            <a:ext cx="13773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ea typeface="Calibri"/>
                <a:cs typeface="Times New Roman"/>
              </a:rPr>
              <a:t>Photograph by Carey Woods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0D213F-B69C-40DA-BB3F-1B1FA751B163}"/>
              </a:ext>
            </a:extLst>
          </p:cNvPr>
          <p:cNvSpPr txBox="1"/>
          <p:nvPr/>
        </p:nvSpPr>
        <p:spPr>
          <a:xfrm>
            <a:off x="6019800" y="3505200"/>
            <a:ext cx="20217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Photo courtesy of Publicdomainpictures.net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9595165-7BFC-47D1-9B65-DE224151CB0C}"/>
              </a:ext>
            </a:extLst>
          </p:cNvPr>
          <p:cNvSpPr/>
          <p:nvPr/>
        </p:nvSpPr>
        <p:spPr>
          <a:xfrm>
            <a:off x="4495800" y="6172200"/>
            <a:ext cx="14478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>
                <a:latin typeface="Calibri" panose="020F0502020204030204" pitchFamily="34" charset="0"/>
                <a:ea typeface="Calibri"/>
                <a:cs typeface="Times New Roman"/>
              </a:rPr>
              <a:t>Photograph by Audrey Mohan</a:t>
            </a:r>
          </a:p>
        </p:txBody>
      </p:sp>
      <p:pic>
        <p:nvPicPr>
          <p:cNvPr id="12" name="Pictur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4724400"/>
            <a:ext cx="2262048" cy="1487378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838200" y="533400"/>
            <a:ext cx="78486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</p:spTree>
    <p:extLst>
      <p:ext uri="{BB962C8B-B14F-4D97-AF65-F5344CB8AC3E}">
        <p14:creationId xmlns:p14="http://schemas.microsoft.com/office/powerpoint/2010/main" xmlns="" val="900455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6A520CE-5970-40CB-9B62-B7D45B796C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3529852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99A356-B272-4326-AD86-4307B19C3F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667000"/>
            <a:ext cx="3581400" cy="1741111"/>
          </a:xfrm>
          <a:prstGeom prst="rect">
            <a:avLst/>
          </a:prstGeom>
        </p:spPr>
      </p:pic>
      <p:sp>
        <p:nvSpPr>
          <p:cNvPr id="6" name="Title 18"/>
          <p:cNvSpPr txBox="1">
            <a:spLocks/>
          </p:cNvSpPr>
          <p:nvPr/>
        </p:nvSpPr>
        <p:spPr>
          <a:xfrm>
            <a:off x="838200" y="685800"/>
            <a:ext cx="7848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Let’s Summarize!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BE86022-216A-435D-A62B-9295A4165C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4572000"/>
            <a:ext cx="342231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515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457200"/>
            <a:ext cx="7924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Let’s Summarize!</a:t>
            </a: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76400"/>
            <a:ext cx="3505200" cy="29817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124200"/>
            <a:ext cx="3664346" cy="29391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9A3717-2A10-41CB-819B-D4C56340768A}"/>
              </a:ext>
            </a:extLst>
          </p:cNvPr>
          <p:cNvSpPr txBox="1"/>
          <p:nvPr/>
        </p:nvSpPr>
        <p:spPr>
          <a:xfrm>
            <a:off x="3276600" y="4648200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Courtesy of BSCS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9A3717-2A10-41CB-819B-D4C56340768A}"/>
              </a:ext>
            </a:extLst>
          </p:cNvPr>
          <p:cNvSpPr txBox="1"/>
          <p:nvPr/>
        </p:nvSpPr>
        <p:spPr>
          <a:xfrm>
            <a:off x="7239000" y="6096000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2919522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biome\shared\Professional Development\Combination\RESPeCT\2.0 PD Curriculum Modules\Cohort 2\0k.2_Weather and Seasons\0.0 Production\final art\RES.C2.W.L0HO.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199" y="1295400"/>
            <a:ext cx="7696201" cy="5029201"/>
          </a:xfrm>
          <a:prstGeom prst="rect">
            <a:avLst/>
          </a:prstGeom>
          <a:solidFill>
            <a:srgbClr val="FF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/>
          <p:cNvSpPr/>
          <p:nvPr/>
        </p:nvSpPr>
        <p:spPr>
          <a:xfrm>
            <a:off x="6172200" y="2667000"/>
            <a:ext cx="152400" cy="1524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810000"/>
            <a:ext cx="176799" cy="176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6127AA-367D-4D9E-945B-61763C772063}"/>
              </a:ext>
            </a:extLst>
          </p:cNvPr>
          <p:cNvSpPr txBox="1"/>
          <p:nvPr/>
        </p:nvSpPr>
        <p:spPr>
          <a:xfrm>
            <a:off x="7620000" y="6324600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BSCS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457200"/>
            <a:ext cx="7848600" cy="685800"/>
          </a:xfrm>
          <a:prstGeom prst="rect">
            <a:avLst/>
          </a:prstGeom>
        </p:spPr>
        <p:txBody>
          <a:bodyPr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Let’s Summarize</a:t>
            </a:r>
            <a:r>
              <a:rPr lang="en-US" sz="4000" dirty="0">
                <a:solidFill>
                  <a:schemeClr val="tx2"/>
                </a:solidFill>
                <a:latin typeface="Calibri" pitchFamily="34" charset="0"/>
              </a:rPr>
              <a:t>!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1447800" y="1447800"/>
            <a:ext cx="381000" cy="304800"/>
          </a:xfrm>
          <a:prstGeom prst="star5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70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23BC63-863B-4B8A-B46E-EA761EB978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752600"/>
            <a:ext cx="5257800" cy="2771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C41328F-1DC7-4169-B4CF-FFAF21FD11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600200"/>
            <a:ext cx="2565816" cy="470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390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924800" cy="990600"/>
          </a:xfrm>
        </p:spPr>
        <p:txBody>
          <a:bodyPr/>
          <a:lstStyle/>
          <a:p>
            <a:r>
              <a:rPr lang="en-US" dirty="0"/>
              <a:t>Our Unit Central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Is weather the same everywhere all of the time? How do you know?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2" descr="C:\Users\amohan\AppData\Local\Microsoft\Windows\Temporary Internet Files\Content.IE5\L7F9V23B\question_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3138488" cy="320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558036-1C2E-493C-99CB-6EDBAED5DD06}"/>
              </a:ext>
            </a:extLst>
          </p:cNvPr>
          <p:cNvSpPr txBox="1"/>
          <p:nvPr/>
        </p:nvSpPr>
        <p:spPr>
          <a:xfrm>
            <a:off x="3962400" y="5912076"/>
            <a:ext cx="1487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Clipart-Library.com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3807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E5FB5D-7CE1-4244-A3A6-9D01CBCE4E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038600"/>
            <a:ext cx="3334801" cy="1511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3BACDD-F0AD-4C30-985E-3B0A45CD7C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886200"/>
            <a:ext cx="3581400" cy="174111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457200"/>
            <a:ext cx="7924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Let’s Review!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1524000"/>
            <a:ext cx="7315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b="1" dirty="0">
                <a:latin typeface="Calibri" pitchFamily="34" charset="0"/>
              </a:rPr>
              <a:t>Weather</a:t>
            </a:r>
            <a:r>
              <a:rPr lang="en-US" sz="3200" dirty="0">
                <a:latin typeface="Calibri" pitchFamily="34" charset="0"/>
              </a:rPr>
              <a:t> is what it looks like and feels like outside.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Weather changes from month to month.</a:t>
            </a:r>
          </a:p>
        </p:txBody>
      </p:sp>
    </p:spTree>
    <p:extLst>
      <p:ext uri="{BB962C8B-B14F-4D97-AF65-F5344CB8AC3E}">
        <p14:creationId xmlns:p14="http://schemas.microsoft.com/office/powerpoint/2010/main" xmlns="" val="291952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457200"/>
            <a:ext cx="7924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Let’s Review!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1524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Weather changes during the day.</a:t>
            </a: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2895600"/>
            <a:ext cx="3505200" cy="29817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895600"/>
            <a:ext cx="3664346" cy="29391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9A3717-2A10-41CB-819B-D4C56340768A}"/>
              </a:ext>
            </a:extLst>
          </p:cNvPr>
          <p:cNvSpPr txBox="1"/>
          <p:nvPr/>
        </p:nvSpPr>
        <p:spPr>
          <a:xfrm>
            <a:off x="3276600" y="5867400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Courtesy of BSCS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9A3717-2A10-41CB-819B-D4C56340768A}"/>
              </a:ext>
            </a:extLst>
          </p:cNvPr>
          <p:cNvSpPr txBox="1"/>
          <p:nvPr/>
        </p:nvSpPr>
        <p:spPr>
          <a:xfrm>
            <a:off x="7239000" y="5867400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Courtesy of BSCS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2362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Morning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2362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xmlns="" val="291952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381000"/>
            <a:ext cx="7924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Let’s Review!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13716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200" dirty="0">
                <a:latin typeface="Calibri" pitchFamily="34" charset="0"/>
              </a:rPr>
              <a:t>Weather patterns are different in different places at the same time of year.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590800"/>
            <a:ext cx="6096000" cy="3581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609B300-863A-4C1D-8144-9D9EA0ACF526}"/>
              </a:ext>
            </a:extLst>
          </p:cNvPr>
          <p:cNvSpPr txBox="1"/>
          <p:nvPr/>
        </p:nvSpPr>
        <p:spPr>
          <a:xfrm>
            <a:off x="6781800" y="6172200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xmlns="" val="291952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848600" cy="990600"/>
          </a:xfrm>
        </p:spPr>
        <p:txBody>
          <a:bodyPr>
            <a:normAutofit/>
          </a:bodyPr>
          <a:lstStyle/>
          <a:p>
            <a:r>
              <a:rPr lang="en-US" dirty="0"/>
              <a:t>Let’s Review!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91000" y="1828800"/>
            <a:ext cx="4312920" cy="41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29FED2-41FE-4480-9388-28D27AE7BEA3}"/>
              </a:ext>
            </a:extLst>
          </p:cNvPr>
          <p:cNvSpPr txBox="1"/>
          <p:nvPr/>
        </p:nvSpPr>
        <p:spPr>
          <a:xfrm>
            <a:off x="5715000" y="5943600"/>
            <a:ext cx="2843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Used with permission from the Ezra Jack Keats Foundation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6400"/>
            <a:ext cx="3048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What did we predict about </a:t>
            </a:r>
            <a:r>
              <a:rPr lang="en-US" sz="3000" b="1" dirty="0">
                <a:latin typeface="Calibri" pitchFamily="34" charset="0"/>
              </a:rPr>
              <a:t>where</a:t>
            </a:r>
            <a:r>
              <a:rPr lang="en-US" sz="3000" dirty="0">
                <a:latin typeface="Calibri" pitchFamily="34" charset="0"/>
              </a:rPr>
              <a:t> the story took place?</a:t>
            </a:r>
          </a:p>
          <a:p>
            <a:pPr marL="365760" indent="-365760"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sz="3000" dirty="0">
                <a:latin typeface="Calibri" pitchFamily="34" charset="0"/>
              </a:rPr>
              <a:t>What did we predict about </a:t>
            </a:r>
            <a:r>
              <a:rPr lang="en-US" sz="3000" b="1" dirty="0">
                <a:latin typeface="Calibri" pitchFamily="34" charset="0"/>
              </a:rPr>
              <a:t>when</a:t>
            </a:r>
            <a:r>
              <a:rPr lang="en-US" sz="3000" dirty="0">
                <a:latin typeface="Calibri" pitchFamily="34" charset="0"/>
              </a:rPr>
              <a:t> the story took place?</a:t>
            </a:r>
          </a:p>
        </p:txBody>
      </p:sp>
    </p:spTree>
    <p:extLst>
      <p:ext uri="{BB962C8B-B14F-4D97-AF65-F5344CB8AC3E}">
        <p14:creationId xmlns:p14="http://schemas.microsoft.com/office/powerpoint/2010/main" xmlns="" val="232119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848600" cy="990600"/>
          </a:xfrm>
        </p:spPr>
        <p:txBody>
          <a:bodyPr>
            <a:normAutofit/>
          </a:bodyPr>
          <a:lstStyle/>
          <a:p>
            <a:r>
              <a:rPr lang="en-US" dirty="0"/>
              <a:t>Let’s Review!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91000" y="1828800"/>
            <a:ext cx="4312920" cy="426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C29FED2-41FE-4480-9388-28D27AE7BEA3}"/>
              </a:ext>
            </a:extLst>
          </p:cNvPr>
          <p:cNvSpPr txBox="1"/>
          <p:nvPr/>
        </p:nvSpPr>
        <p:spPr>
          <a:xfrm>
            <a:off x="5715000" y="6096000"/>
            <a:ext cx="2843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Used with permission from the Ezra Jack Keats Foundation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676400"/>
            <a:ext cx="304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Clr>
                <a:schemeClr val="bg1">
                  <a:lumMod val="65000"/>
                </a:schemeClr>
              </a:buClr>
            </a:pPr>
            <a:r>
              <a:rPr lang="en-US" sz="3200" dirty="0">
                <a:latin typeface="Calibri" pitchFamily="34" charset="0"/>
              </a:rPr>
              <a:t>Based on what we already know about weather patterns, we decided that the story might have taken place in Detroit in January.</a:t>
            </a:r>
          </a:p>
        </p:txBody>
      </p:sp>
    </p:spTree>
    <p:extLst>
      <p:ext uri="{BB962C8B-B14F-4D97-AF65-F5344CB8AC3E}">
        <p14:creationId xmlns:p14="http://schemas.microsoft.com/office/powerpoint/2010/main" xmlns="" val="232119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924800" cy="990600"/>
          </a:xfrm>
        </p:spPr>
        <p:txBody>
          <a:bodyPr/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How can we use what we know about weather patterns to decide whether a mystery city is Pomona?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2" descr="C:\Users\amohan\AppData\Local\Microsoft\Windows\Temporary Internet Files\Content.IE5\L7F9V23B\question_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0"/>
            <a:ext cx="3048000" cy="31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C3724F-B35E-48CB-86E2-756C2393558F}"/>
              </a:ext>
            </a:extLst>
          </p:cNvPr>
          <p:cNvSpPr txBox="1"/>
          <p:nvPr/>
        </p:nvSpPr>
        <p:spPr>
          <a:xfrm>
            <a:off x="3962400" y="5912076"/>
            <a:ext cx="14879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Clipart-Library.com</a:t>
            </a:r>
          </a:p>
        </p:txBody>
      </p:sp>
    </p:spTree>
    <p:extLst>
      <p:ext uri="{BB962C8B-B14F-4D97-AF65-F5344CB8AC3E}">
        <p14:creationId xmlns:p14="http://schemas.microsoft.com/office/powerpoint/2010/main" xmlns="" val="33807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533400"/>
            <a:ext cx="8001000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0" i="0" u="none" kern="1200" spc="-1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The Same or Different?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83B4C2-46BC-4644-9BBC-EBBBF891BE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791200" y="2057400"/>
            <a:ext cx="2895600" cy="44341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C62B0C-3052-47B8-986E-D4B19799D4D2}"/>
              </a:ext>
            </a:extLst>
          </p:cNvPr>
          <p:cNvSpPr txBox="1"/>
          <p:nvPr/>
        </p:nvSpPr>
        <p:spPr>
          <a:xfrm>
            <a:off x="7467600" y="6400800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Pixabay.com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2D31326-6BBB-4353-AF91-C9A3E16CF8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69" t="16571" r="38689" b="22976"/>
          <a:stretch/>
        </p:blipFill>
        <p:spPr>
          <a:xfrm>
            <a:off x="2669448" y="3124200"/>
            <a:ext cx="3135874" cy="3169813"/>
          </a:xfrm>
          <a:prstGeom prst="ellipse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E40707-1E2C-4F8C-BA6C-5B1045759F71}"/>
              </a:ext>
            </a:extLst>
          </p:cNvPr>
          <p:cNvSpPr txBox="1"/>
          <p:nvPr/>
        </p:nvSpPr>
        <p:spPr>
          <a:xfrm>
            <a:off x="3733800" y="6324600"/>
            <a:ext cx="13853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Courtesy of Cal Poly Pomona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13716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How can we find out if the weather patterns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in two different places are the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same or different?</a:t>
            </a:r>
          </a:p>
        </p:txBody>
      </p:sp>
    </p:spTree>
    <p:extLst>
      <p:ext uri="{BB962C8B-B14F-4D97-AF65-F5344CB8AC3E}">
        <p14:creationId xmlns:p14="http://schemas.microsoft.com/office/powerpoint/2010/main" xmlns="" val="1223506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9468</TotalTime>
  <Words>532</Words>
  <Application>Microsoft Office PowerPoint</Application>
  <PresentationFormat>On-screen Show (4:3)</PresentationFormat>
  <Paragraphs>111</Paragraphs>
  <Slides>25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Clarity</vt:lpstr>
      <vt:lpstr>Weather and seasons Lesson 5</vt:lpstr>
      <vt:lpstr>Our Unit Central Question</vt:lpstr>
      <vt:lpstr>Slide 3</vt:lpstr>
      <vt:lpstr>Slide 4</vt:lpstr>
      <vt:lpstr>Slide 5</vt:lpstr>
      <vt:lpstr>Let’s Review!</vt:lpstr>
      <vt:lpstr>Let’s Review!</vt:lpstr>
      <vt:lpstr>Today’s Focus Question</vt:lpstr>
      <vt:lpstr>Slide 9</vt:lpstr>
      <vt:lpstr>Slide 10</vt:lpstr>
      <vt:lpstr>Slide 11</vt:lpstr>
      <vt:lpstr>Is Our Mystery City Pomona?</vt:lpstr>
      <vt:lpstr>Let’s Hear Your Claims and Evidence!</vt:lpstr>
      <vt:lpstr>Our Evidence</vt:lpstr>
      <vt:lpstr>Slide 15</vt:lpstr>
      <vt:lpstr>Your Pictures of Pomona and Detroit</vt:lpstr>
      <vt:lpstr>Let’s Summarize!</vt:lpstr>
      <vt:lpstr>Let’s Summarize!</vt:lpstr>
      <vt:lpstr>Let’s Summarize!</vt:lpstr>
      <vt:lpstr>Let’s Summarize!</vt:lpstr>
      <vt:lpstr>Slide 21</vt:lpstr>
      <vt:lpstr>Slide 22</vt:lpstr>
      <vt:lpstr>Slide 23</vt:lpstr>
      <vt:lpstr>Let’s Summarize!</vt:lpstr>
      <vt:lpstr>Our Unit Central Question</vt:lpstr>
    </vt:vector>
  </TitlesOfParts>
  <Company>BSCS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JLonas</cp:lastModifiedBy>
  <cp:revision>148</cp:revision>
  <dcterms:created xsi:type="dcterms:W3CDTF">2014-06-10T18:20:14Z</dcterms:created>
  <dcterms:modified xsi:type="dcterms:W3CDTF">2019-12-18T23:10:44Z</dcterms:modified>
</cp:coreProperties>
</file>