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9"/>
  </p:notesMasterIdLst>
  <p:sldIdLst>
    <p:sldId id="256" r:id="rId2"/>
    <p:sldId id="257" r:id="rId3"/>
    <p:sldId id="258" r:id="rId4"/>
    <p:sldId id="259" r:id="rId5"/>
    <p:sldId id="260" r:id="rId6"/>
    <p:sldId id="261" r:id="rId7"/>
    <p:sldId id="262" r:id="rId8"/>
    <p:sldId id="265" r:id="rId9"/>
    <p:sldId id="263" r:id="rId10"/>
    <p:sldId id="264"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822" autoAdjust="0"/>
  </p:normalViewPr>
  <p:slideViewPr>
    <p:cSldViewPr snapToGrid="0" snapToObjects="1">
      <p:cViewPr varScale="1">
        <p:scale>
          <a:sx n="99" d="100"/>
          <a:sy n="99" d="100"/>
        </p:scale>
        <p:origin x="-520" y="-8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F593BB-45A7-D643-AEF8-83A041F84474}" type="datetimeFigureOut">
              <a:rPr lang="en-US" smtClean="0"/>
              <a:pPr/>
              <a:t>9/24/15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10F73E-EE3F-D449-A75E-177F3E50F4E5}" type="slidenum">
              <a:rPr lang="en-US" smtClean="0"/>
              <a:pPr/>
              <a:t>‹#›</a:t>
            </a:fld>
            <a:endParaRPr lang="en-US"/>
          </a:p>
        </p:txBody>
      </p:sp>
    </p:spTree>
    <p:extLst>
      <p:ext uri="{BB962C8B-B14F-4D97-AF65-F5344CB8AC3E}">
        <p14:creationId xmlns:p14="http://schemas.microsoft.com/office/powerpoint/2010/main" val="60341630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10F73E-EE3F-D449-A75E-177F3E50F4E5}" type="slidenum">
              <a:rPr lang="en-US" smtClean="0"/>
              <a:pPr/>
              <a:t>3</a:t>
            </a:fld>
            <a:endParaRPr lang="en-US"/>
          </a:p>
        </p:txBody>
      </p:sp>
    </p:spTree>
    <p:extLst>
      <p:ext uri="{BB962C8B-B14F-4D97-AF65-F5344CB8AC3E}">
        <p14:creationId xmlns:p14="http://schemas.microsoft.com/office/powerpoint/2010/main" val="1438235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10F73E-EE3F-D449-A75E-177F3E50F4E5}" type="slidenum">
              <a:rPr lang="en-US" smtClean="0"/>
              <a:pPr/>
              <a:t>6</a:t>
            </a:fld>
            <a:endParaRPr lang="en-US"/>
          </a:p>
        </p:txBody>
      </p:sp>
    </p:spTree>
    <p:extLst>
      <p:ext uri="{BB962C8B-B14F-4D97-AF65-F5344CB8AC3E}">
        <p14:creationId xmlns:p14="http://schemas.microsoft.com/office/powerpoint/2010/main" val="1951985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 </a:t>
            </a:r>
            <a:r>
              <a:rPr lang="en-US" baseline="0" dirty="0" smtClean="0"/>
              <a:t> This animal is </a:t>
            </a:r>
            <a:r>
              <a:rPr lang="en-US" b="1" baseline="0" dirty="0" smtClean="0"/>
              <a:t>an a</a:t>
            </a:r>
            <a:r>
              <a:rPr lang="en-US" b="1" dirty="0" smtClean="0"/>
              <a:t>rboreal species . </a:t>
            </a:r>
            <a:r>
              <a:rPr lang="en-US" dirty="0" smtClean="0"/>
              <a:t>It lives in</a:t>
            </a:r>
            <a:r>
              <a:rPr lang="en-US" baseline="0" dirty="0" smtClean="0"/>
              <a:t> the trees.</a:t>
            </a:r>
          </a:p>
          <a:p>
            <a:endParaRPr lang="en-US" baseline="0" dirty="0" smtClean="0"/>
          </a:p>
          <a:p>
            <a:r>
              <a:rPr lang="en-US" baseline="0" dirty="0" smtClean="0"/>
              <a:t> </a:t>
            </a:r>
            <a:r>
              <a:rPr lang="en-US" dirty="0" smtClean="0"/>
              <a:t>The Solomon skink has </a:t>
            </a:r>
            <a:r>
              <a:rPr lang="en-US" b="1" dirty="0" smtClean="0"/>
              <a:t>a prehensile</a:t>
            </a:r>
            <a:r>
              <a:rPr lang="en-US" b="1" baseline="0" dirty="0" smtClean="0"/>
              <a:t> tail </a:t>
            </a:r>
            <a:r>
              <a:rPr lang="en-US" baseline="0" dirty="0" smtClean="0"/>
              <a:t>that allows it to hang onto trees! It also has </a:t>
            </a:r>
            <a:r>
              <a:rPr lang="en-US" b="1" baseline="0" dirty="0" smtClean="0"/>
              <a:t>very long claws </a:t>
            </a:r>
            <a:r>
              <a:rPr lang="en-US" baseline="0" dirty="0" smtClean="0"/>
              <a:t>that allow it to cling to things, such as the bark of trees. This long tail and long nails also allow it to </a:t>
            </a:r>
            <a:r>
              <a:rPr lang="en-US" b="1" baseline="0" dirty="0" smtClean="0"/>
              <a:t>defend against predators</a:t>
            </a:r>
            <a:r>
              <a:rPr lang="en-US" baseline="0" dirty="0" smtClean="0"/>
              <a:t>. The Solomon skink  prefers to spend its days in the trees, and it</a:t>
            </a:r>
            <a:r>
              <a:rPr lang="fr-FR" baseline="0" dirty="0" smtClean="0"/>
              <a:t>’</a:t>
            </a:r>
            <a:r>
              <a:rPr lang="en-US" baseline="0" dirty="0" smtClean="0"/>
              <a:t>s the most active in the mornings or late evenings.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C10F73E-EE3F-D449-A75E-177F3E50F4E5}" type="slidenum">
              <a:rPr lang="en-US" smtClean="0"/>
              <a:pPr/>
              <a:t>9</a:t>
            </a:fld>
            <a:endParaRPr lang="en-US"/>
          </a:p>
        </p:txBody>
      </p:sp>
    </p:spTree>
    <p:extLst>
      <p:ext uri="{BB962C8B-B14F-4D97-AF65-F5344CB8AC3E}">
        <p14:creationId xmlns:p14="http://schemas.microsoft.com/office/powerpoint/2010/main" val="316764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 This</a:t>
            </a:r>
            <a:r>
              <a:rPr lang="en-US" baseline="0" dirty="0" smtClean="0"/>
              <a:t> animal is a </a:t>
            </a:r>
            <a:r>
              <a:rPr lang="en-US" b="1" baseline="0" dirty="0" smtClean="0"/>
              <a:t>f</a:t>
            </a:r>
            <a:r>
              <a:rPr lang="en-US" b="1" dirty="0" smtClean="0"/>
              <a:t>orest floor species </a:t>
            </a:r>
            <a:r>
              <a:rPr lang="en-US" dirty="0" smtClean="0"/>
              <a:t>. </a:t>
            </a:r>
          </a:p>
          <a:p>
            <a:endParaRPr lang="en-US" dirty="0" smtClean="0"/>
          </a:p>
          <a:p>
            <a:r>
              <a:rPr lang="en-US" dirty="0" smtClean="0"/>
              <a:t>Blue</a:t>
            </a:r>
            <a:r>
              <a:rPr lang="en-US" baseline="0" dirty="0" smtClean="0"/>
              <a:t> Tongue Skink’s forage</a:t>
            </a:r>
            <a:r>
              <a:rPr lang="en-US" dirty="0" smtClean="0"/>
              <a:t> widely on a variety</a:t>
            </a:r>
            <a:r>
              <a:rPr lang="en-US" baseline="0" dirty="0" smtClean="0"/>
              <a:t> of insects, flowers, gastropods, berries and fruit. This animal is an omnivore. </a:t>
            </a:r>
          </a:p>
          <a:p>
            <a:r>
              <a:rPr lang="en-US" baseline="0" dirty="0" smtClean="0"/>
              <a:t>Looking closely at this animal , you will notice that the </a:t>
            </a:r>
            <a:r>
              <a:rPr lang="en-US" b="1" baseline="0" dirty="0" smtClean="0"/>
              <a:t>coloration </a:t>
            </a:r>
            <a:r>
              <a:rPr lang="en-US" baseline="0" dirty="0" smtClean="0"/>
              <a:t>of the Blue Tongue Skink is very similar to what a forest floor might look like. </a:t>
            </a:r>
            <a:r>
              <a:rPr lang="en-US" b="1" baseline="0" dirty="0" smtClean="0"/>
              <a:t>Deep browns, grey’s, and black. </a:t>
            </a:r>
            <a:r>
              <a:rPr lang="en-US" baseline="0" dirty="0" smtClean="0"/>
              <a:t>This animal does not have prehensile tail like a monkey does, which means it cannot hang from tree’s like the Solomon Skink can. It also does not have very sharp nails, and it has </a:t>
            </a:r>
            <a:r>
              <a:rPr lang="en-US" b="1" baseline="0" dirty="0" smtClean="0"/>
              <a:t>smaller limbs than other skinks</a:t>
            </a:r>
            <a:r>
              <a:rPr lang="en-US" baseline="0" dirty="0" smtClean="0"/>
              <a:t>, which help give a clue about it not being able to cling onto trees. </a:t>
            </a:r>
            <a:r>
              <a:rPr lang="en-US" b="1" baseline="0" dirty="0" smtClean="0"/>
              <a:t>This animal prefers to dig in the ground!</a:t>
            </a:r>
          </a:p>
          <a:p>
            <a:endParaRPr lang="en-US" baseline="0" dirty="0" smtClean="0"/>
          </a:p>
          <a:p>
            <a:r>
              <a:rPr lang="en-US" baseline="0" dirty="0" smtClean="0"/>
              <a:t>Blue Tongue Skink’s are very docile and sweet animals, and are very popular as pets. </a:t>
            </a:r>
            <a:endParaRPr lang="en-US" dirty="0" smtClean="0"/>
          </a:p>
          <a:p>
            <a:endParaRPr lang="en-US" dirty="0"/>
          </a:p>
        </p:txBody>
      </p:sp>
      <p:sp>
        <p:nvSpPr>
          <p:cNvPr id="4" name="Slide Number Placeholder 3"/>
          <p:cNvSpPr>
            <a:spLocks noGrp="1"/>
          </p:cNvSpPr>
          <p:nvPr>
            <p:ph type="sldNum" sz="quarter" idx="10"/>
          </p:nvPr>
        </p:nvSpPr>
        <p:spPr/>
        <p:txBody>
          <a:bodyPr/>
          <a:lstStyle/>
          <a:p>
            <a:fld id="{BC10F73E-EE3F-D449-A75E-177F3E50F4E5}" type="slidenum">
              <a:rPr lang="en-US" smtClean="0"/>
              <a:pPr/>
              <a:t>10</a:t>
            </a:fld>
            <a:endParaRPr lang="en-US"/>
          </a:p>
        </p:txBody>
      </p:sp>
    </p:spTree>
    <p:extLst>
      <p:ext uri="{BB962C8B-B14F-4D97-AF65-F5344CB8AC3E}">
        <p14:creationId xmlns:p14="http://schemas.microsoft.com/office/powerpoint/2010/main" val="16460357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a:t>
            </a:r>
            <a:r>
              <a:rPr lang="en-US" baseline="0" dirty="0" smtClean="0"/>
              <a:t> This animal is mostly an </a:t>
            </a:r>
            <a:r>
              <a:rPr lang="en-US" b="1" dirty="0" smtClean="0"/>
              <a:t>arboreal species ,</a:t>
            </a:r>
            <a:r>
              <a:rPr lang="en-US" b="1" baseline="0" dirty="0" smtClean="0"/>
              <a:t> but can also inhabit the forest floor! . It does both! </a:t>
            </a:r>
          </a:p>
          <a:p>
            <a:endParaRPr lang="en-US" baseline="0" dirty="0" smtClean="0"/>
          </a:p>
          <a:p>
            <a:r>
              <a:rPr lang="en-US" baseline="0" dirty="0" smtClean="0"/>
              <a:t>The crested gecko has webbing on its legs and on its toes/digits. </a:t>
            </a:r>
            <a:r>
              <a:rPr lang="en-US" b="1" baseline="0" dirty="0" smtClean="0"/>
              <a:t>Their webbing allows them to jump very well from tree to tree</a:t>
            </a:r>
            <a:r>
              <a:rPr lang="en-US" baseline="0" dirty="0" smtClean="0"/>
              <a:t>. The </a:t>
            </a:r>
            <a:r>
              <a:rPr lang="en-US" b="1" baseline="0" dirty="0" smtClean="0"/>
              <a:t>coloring of the gecko </a:t>
            </a:r>
            <a:r>
              <a:rPr lang="en-US" baseline="0" dirty="0" smtClean="0"/>
              <a:t>can easily </a:t>
            </a:r>
            <a:r>
              <a:rPr lang="en-US" b="1" baseline="0" dirty="0" smtClean="0"/>
              <a:t>blend into tree’s and the forest floor</a:t>
            </a:r>
            <a:r>
              <a:rPr lang="en-US" baseline="0" dirty="0" smtClean="0"/>
              <a:t>, and it also uses its </a:t>
            </a:r>
            <a:r>
              <a:rPr lang="en-US" b="1" baseline="0" dirty="0" smtClean="0"/>
              <a:t>long tongue to clean any dirt or debris from its eyes </a:t>
            </a:r>
            <a:r>
              <a:rPr lang="en-US" baseline="0" dirty="0" smtClean="0"/>
              <a:t>since they do not have eyelids.  They don’t have a prehensile tail like other arboreal animals do, but they can jump with great distance and they use a </a:t>
            </a:r>
            <a:r>
              <a:rPr lang="en-US" b="1" baseline="0" dirty="0" smtClean="0"/>
              <a:t>force known as the van der Waals force to help them climb. </a:t>
            </a:r>
          </a:p>
          <a:p>
            <a:endParaRPr lang="en-US" baseline="0" dirty="0" smtClean="0"/>
          </a:p>
          <a:p>
            <a:endParaRPr lang="en-US" dirty="0" smtClean="0"/>
          </a:p>
          <a:p>
            <a:r>
              <a:rPr lang="en-US" dirty="0" smtClean="0"/>
              <a:t>These animals are only found in south</a:t>
            </a:r>
            <a:r>
              <a:rPr lang="en-US" baseline="0" dirty="0" smtClean="0"/>
              <a:t> New Caledonia, and they are highly endangered. </a:t>
            </a:r>
            <a:endParaRPr lang="en-US" dirty="0"/>
          </a:p>
        </p:txBody>
      </p:sp>
      <p:sp>
        <p:nvSpPr>
          <p:cNvPr id="4" name="Slide Number Placeholder 3"/>
          <p:cNvSpPr>
            <a:spLocks noGrp="1"/>
          </p:cNvSpPr>
          <p:nvPr>
            <p:ph type="sldNum" sz="quarter" idx="10"/>
          </p:nvPr>
        </p:nvSpPr>
        <p:spPr/>
        <p:txBody>
          <a:bodyPr/>
          <a:lstStyle/>
          <a:p>
            <a:fld id="{BC10F73E-EE3F-D449-A75E-177F3E50F4E5}" type="slidenum">
              <a:rPr lang="en-US" smtClean="0"/>
              <a:pPr/>
              <a:t>11</a:t>
            </a:fld>
            <a:endParaRPr lang="en-US"/>
          </a:p>
        </p:txBody>
      </p:sp>
    </p:spTree>
    <p:extLst>
      <p:ext uri="{BB962C8B-B14F-4D97-AF65-F5344CB8AC3E}">
        <p14:creationId xmlns:p14="http://schemas.microsoft.com/office/powerpoint/2010/main" val="3742743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a:t>
            </a:r>
            <a:r>
              <a:rPr lang="en-US" baseline="0" dirty="0" smtClean="0"/>
              <a:t> : This animal is an </a:t>
            </a:r>
            <a:r>
              <a:rPr lang="en-US" b="1" baseline="0" dirty="0" smtClean="0"/>
              <a:t>arboreal species</a:t>
            </a:r>
            <a:r>
              <a:rPr lang="en-US" baseline="0" dirty="0" smtClean="0"/>
              <a:t>. They live in the trees, which is suggested in their name. </a:t>
            </a:r>
          </a:p>
          <a:p>
            <a:endParaRPr lang="en-US" baseline="0" dirty="0" smtClean="0"/>
          </a:p>
          <a:p>
            <a:r>
              <a:rPr lang="en-US" baseline="0" dirty="0" smtClean="0"/>
              <a:t>Red eyed tree frogs are excellent </a:t>
            </a:r>
            <a:r>
              <a:rPr lang="en-US" b="1" baseline="0" dirty="0" smtClean="0"/>
              <a:t>jumpers , as noticed in the picture that displays their webbed feet</a:t>
            </a:r>
            <a:r>
              <a:rPr lang="en-US" baseline="0" dirty="0" smtClean="0"/>
              <a:t>! Their bright color is heavily relied on for </a:t>
            </a:r>
            <a:r>
              <a:rPr lang="en-US" b="1" baseline="0" dirty="0" smtClean="0"/>
              <a:t>camouflage</a:t>
            </a:r>
            <a:r>
              <a:rPr lang="en-US" baseline="0" dirty="0" smtClean="0"/>
              <a:t> . They blend in well with the green vegetation, and will even close their eyes during the day. </a:t>
            </a:r>
          </a:p>
          <a:p>
            <a:r>
              <a:rPr lang="en-US" baseline="0" dirty="0" smtClean="0"/>
              <a:t>They eat crickets, moths, flies, and other insects. This makes them insectivores. </a:t>
            </a:r>
          </a:p>
          <a:p>
            <a:r>
              <a:rPr lang="en-US" dirty="0" smtClean="0"/>
              <a:t>Some scientists</a:t>
            </a:r>
            <a:r>
              <a:rPr lang="en-US" baseline="0" dirty="0" smtClean="0"/>
              <a:t> believe that the </a:t>
            </a:r>
            <a:r>
              <a:rPr lang="en-US" b="1" baseline="0" dirty="0" smtClean="0"/>
              <a:t>red eyes are used to “stun” predators and deter them.</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BC10F73E-EE3F-D449-A75E-177F3E50F4E5}" type="slidenum">
              <a:rPr lang="en-US" smtClean="0"/>
              <a:pPr/>
              <a:t>12</a:t>
            </a:fld>
            <a:endParaRPr lang="en-US"/>
          </a:p>
        </p:txBody>
      </p:sp>
    </p:spTree>
    <p:extLst>
      <p:ext uri="{BB962C8B-B14F-4D97-AF65-F5344CB8AC3E}">
        <p14:creationId xmlns:p14="http://schemas.microsoft.com/office/powerpoint/2010/main" val="1876443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a:t>
            </a:r>
            <a:r>
              <a:rPr lang="en-US" baseline="0" dirty="0" smtClean="0"/>
              <a:t> This is an </a:t>
            </a:r>
            <a:r>
              <a:rPr lang="en-US" b="1" baseline="0" dirty="0" smtClean="0"/>
              <a:t>arboreal species</a:t>
            </a:r>
            <a:r>
              <a:rPr lang="en-US" baseline="0" dirty="0" smtClean="0"/>
              <a:t>. They live in trees, but when frightened they can leap from the tree’s onto the ground. </a:t>
            </a:r>
          </a:p>
          <a:p>
            <a:endParaRPr lang="en-US" baseline="0" dirty="0" smtClean="0"/>
          </a:p>
          <a:p>
            <a:r>
              <a:rPr lang="en-US" baseline="0" dirty="0" smtClean="0"/>
              <a:t>They have huge spikes, and a very long . The </a:t>
            </a:r>
            <a:r>
              <a:rPr lang="en-US" b="1" baseline="0" dirty="0" smtClean="0"/>
              <a:t>spikes are used for protection from predators</a:t>
            </a:r>
            <a:r>
              <a:rPr lang="en-US" baseline="0" dirty="0" smtClean="0"/>
              <a:t>, and the </a:t>
            </a:r>
            <a:r>
              <a:rPr lang="en-US" b="1" baseline="0" dirty="0" smtClean="0"/>
              <a:t>long tail allows them to smack a predator if needed</a:t>
            </a:r>
            <a:r>
              <a:rPr lang="en-US" baseline="0" dirty="0" smtClean="0"/>
              <a:t>. The long tail also helps them </a:t>
            </a:r>
            <a:r>
              <a:rPr lang="en-US" b="1" baseline="0" dirty="0" smtClean="0"/>
              <a:t>move through the tree’s</a:t>
            </a:r>
            <a:r>
              <a:rPr lang="en-US" baseline="0" dirty="0" smtClean="0"/>
              <a:t>. The </a:t>
            </a:r>
            <a:r>
              <a:rPr lang="en-US" b="1" baseline="0" dirty="0" smtClean="0"/>
              <a:t>long claws </a:t>
            </a:r>
            <a:r>
              <a:rPr lang="en-US" baseline="0" dirty="0" smtClean="0"/>
              <a:t>are used to grasp the tree’s, and are perfect for gripping and holding on. </a:t>
            </a:r>
          </a:p>
          <a:p>
            <a:endParaRPr lang="en-US" baseline="0" dirty="0" smtClean="0"/>
          </a:p>
          <a:p>
            <a:r>
              <a:rPr lang="en-US" baseline="0" dirty="0" smtClean="0"/>
              <a:t>Male Iguanas have </a:t>
            </a:r>
            <a:r>
              <a:rPr lang="en-US" b="1" baseline="0" dirty="0" smtClean="0"/>
              <a:t>a “dewlap” on their chin </a:t>
            </a:r>
            <a:r>
              <a:rPr lang="en-US" baseline="0" dirty="0" smtClean="0"/>
              <a:t>that is used to display and flirt to females. These animals are herbivores and enjoy eating leaves from the tree’s. </a:t>
            </a:r>
            <a:endParaRPr lang="en-US" dirty="0"/>
          </a:p>
        </p:txBody>
      </p:sp>
      <p:sp>
        <p:nvSpPr>
          <p:cNvPr id="4" name="Slide Number Placeholder 3"/>
          <p:cNvSpPr>
            <a:spLocks noGrp="1"/>
          </p:cNvSpPr>
          <p:nvPr>
            <p:ph type="sldNum" sz="quarter" idx="10"/>
          </p:nvPr>
        </p:nvSpPr>
        <p:spPr/>
        <p:txBody>
          <a:bodyPr/>
          <a:lstStyle/>
          <a:p>
            <a:fld id="{BC10F73E-EE3F-D449-A75E-177F3E50F4E5}" type="slidenum">
              <a:rPr lang="en-US" smtClean="0"/>
              <a:pPr/>
              <a:t>13</a:t>
            </a:fld>
            <a:endParaRPr lang="en-US"/>
          </a:p>
        </p:txBody>
      </p:sp>
    </p:spTree>
    <p:extLst>
      <p:ext uri="{BB962C8B-B14F-4D97-AF65-F5344CB8AC3E}">
        <p14:creationId xmlns:p14="http://schemas.microsoft.com/office/powerpoint/2010/main" val="85054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This animal is an </a:t>
            </a:r>
            <a:r>
              <a:rPr lang="en-US" b="1" dirty="0" smtClean="0"/>
              <a:t>arboreal species</a:t>
            </a:r>
            <a:r>
              <a:rPr lang="en-US" b="1" baseline="0" dirty="0" smtClean="0"/>
              <a:t> </a:t>
            </a:r>
            <a:r>
              <a:rPr lang="en-US" baseline="0" dirty="0" smtClean="0"/>
              <a:t>. It is an insectivore as well as a carnivore. </a:t>
            </a:r>
          </a:p>
          <a:p>
            <a:endParaRPr lang="en-US" baseline="0" dirty="0" smtClean="0"/>
          </a:p>
          <a:p>
            <a:r>
              <a:rPr lang="en-US" baseline="0" dirty="0" smtClean="0"/>
              <a:t>This gecko is the second largest gecko in the world. These animals have eyelids, but they cannot blink! </a:t>
            </a:r>
          </a:p>
          <a:p>
            <a:endParaRPr lang="en-US" baseline="0" dirty="0" smtClean="0"/>
          </a:p>
          <a:p>
            <a:r>
              <a:rPr lang="en-US" baseline="0" dirty="0" smtClean="0"/>
              <a:t>Their </a:t>
            </a:r>
            <a:r>
              <a:rPr lang="en-US" b="1" baseline="0" dirty="0" smtClean="0"/>
              <a:t>toes have fine setae </a:t>
            </a:r>
            <a:r>
              <a:rPr lang="en-US" baseline="0" dirty="0" smtClean="0"/>
              <a:t>(hair-like projections) that allow them to </a:t>
            </a:r>
            <a:r>
              <a:rPr lang="en-US" b="1" baseline="0" dirty="0" smtClean="0"/>
              <a:t>cling to trees, urban surfaces such as ceilings, as well as allow them to hang upside down</a:t>
            </a:r>
            <a:r>
              <a:rPr lang="en-US" baseline="0" dirty="0" smtClean="0"/>
              <a:t>. These animals use Van Der Waals forces much like the Crested Gecko to stick to surfaces. Van der Waals forces include attractions between atoms, molecules, and surfaces. The attractions are caused by fluctuating charges of the particles of molecules. This is really similar to the effect of static cling happening at a really small scale. </a:t>
            </a:r>
          </a:p>
          <a:p>
            <a:endParaRPr lang="en-US" baseline="0" dirty="0" smtClean="0"/>
          </a:p>
          <a:p>
            <a:r>
              <a:rPr lang="en-US" baseline="0" dirty="0" smtClean="0"/>
              <a:t>Their bright colors vary in coloration and are used for </a:t>
            </a:r>
            <a:r>
              <a:rPr lang="en-US" b="1" baseline="0" dirty="0" smtClean="0"/>
              <a:t>camouflage in the rainforest</a:t>
            </a:r>
            <a:r>
              <a:rPr lang="en-US" baseline="0" dirty="0" smtClean="0"/>
              <a:t>, and their </a:t>
            </a:r>
            <a:r>
              <a:rPr lang="en-US" b="1" baseline="0" dirty="0" smtClean="0"/>
              <a:t>foot pads can support their entire body weight on a vertical surface for a very long time</a:t>
            </a:r>
            <a:r>
              <a:rPr lang="en-US" baseline="0" dirty="0" smtClean="0"/>
              <a:t>. In urban environments, these geckos can be found roaming on walls and ceilings at night in search for insects. </a:t>
            </a:r>
            <a:endParaRPr lang="en-US" dirty="0"/>
          </a:p>
        </p:txBody>
      </p:sp>
      <p:sp>
        <p:nvSpPr>
          <p:cNvPr id="4" name="Slide Number Placeholder 3"/>
          <p:cNvSpPr>
            <a:spLocks noGrp="1"/>
          </p:cNvSpPr>
          <p:nvPr>
            <p:ph type="sldNum" sz="quarter" idx="10"/>
          </p:nvPr>
        </p:nvSpPr>
        <p:spPr/>
        <p:txBody>
          <a:bodyPr/>
          <a:lstStyle/>
          <a:p>
            <a:fld id="{BC10F73E-EE3F-D449-A75E-177F3E50F4E5}" type="slidenum">
              <a:rPr lang="en-US" smtClean="0"/>
              <a:pPr/>
              <a:t>14</a:t>
            </a:fld>
            <a:endParaRPr lang="en-US"/>
          </a:p>
        </p:txBody>
      </p:sp>
    </p:spTree>
    <p:extLst>
      <p:ext uri="{BB962C8B-B14F-4D97-AF65-F5344CB8AC3E}">
        <p14:creationId xmlns:p14="http://schemas.microsoft.com/office/powerpoint/2010/main" val="4294887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5C400977-B72D-F04E-9BF3-BAEDC43562A9}" type="datetimeFigureOut">
              <a:rPr lang="en-US" smtClean="0"/>
              <a:pPr/>
              <a:t>9/24/15</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9754B2BD-EC12-2A47-83D1-224392C36944}" type="slidenum">
              <a:rPr lang="en-US" smtClean="0"/>
              <a:pPr/>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400977-B72D-F04E-9BF3-BAEDC43562A9}" type="datetimeFigureOut">
              <a:rPr lang="en-US" smtClean="0"/>
              <a:pPr/>
              <a:t>9/24/15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54B2BD-EC12-2A47-83D1-224392C3694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400977-B72D-F04E-9BF3-BAEDC43562A9}" type="datetimeFigureOut">
              <a:rPr lang="en-US" smtClean="0"/>
              <a:pPr/>
              <a:t>9/24/15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54B2BD-EC12-2A47-83D1-224392C3694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C400977-B72D-F04E-9BF3-BAEDC43562A9}" type="datetimeFigureOut">
              <a:rPr lang="en-US" smtClean="0"/>
              <a:pPr/>
              <a:t>9/24/15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54B2BD-EC12-2A47-83D1-224392C3694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400977-B72D-F04E-9BF3-BAEDC43562A9}" type="datetimeFigureOut">
              <a:rPr lang="en-US" smtClean="0"/>
              <a:pPr/>
              <a:t>9/24/15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54B2BD-EC12-2A47-83D1-224392C3694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5C400977-B72D-F04E-9BF3-BAEDC43562A9}" type="datetimeFigureOut">
              <a:rPr lang="en-US" smtClean="0"/>
              <a:pPr/>
              <a:t>9/24/15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54B2BD-EC12-2A47-83D1-224392C36944}" type="slidenum">
              <a:rPr lang="en-US" smtClean="0"/>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C400977-B72D-F04E-9BF3-BAEDC43562A9}" type="datetimeFigureOut">
              <a:rPr lang="en-US" smtClean="0"/>
              <a:pPr/>
              <a:t>9/24/15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54B2BD-EC12-2A47-83D1-224392C3694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C400977-B72D-F04E-9BF3-BAEDC43562A9}" type="datetimeFigureOut">
              <a:rPr lang="en-US" smtClean="0"/>
              <a:pPr/>
              <a:t>9/24/15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54B2BD-EC12-2A47-83D1-224392C3694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400977-B72D-F04E-9BF3-BAEDC43562A9}" type="datetimeFigureOut">
              <a:rPr lang="en-US" smtClean="0"/>
              <a:pPr/>
              <a:t>9/24/15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54B2BD-EC12-2A47-83D1-224392C3694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C400977-B72D-F04E-9BF3-BAEDC43562A9}" type="datetimeFigureOut">
              <a:rPr lang="en-US" smtClean="0"/>
              <a:pPr/>
              <a:t>9/24/15</a:t>
            </a:fld>
            <a:endParaRPr lang="en-US"/>
          </a:p>
        </p:txBody>
      </p:sp>
      <p:sp>
        <p:nvSpPr>
          <p:cNvPr id="7" name="Slide Number Placeholder 6"/>
          <p:cNvSpPr>
            <a:spLocks noGrp="1"/>
          </p:cNvSpPr>
          <p:nvPr>
            <p:ph type="sldNum" sz="quarter" idx="12"/>
          </p:nvPr>
        </p:nvSpPr>
        <p:spPr/>
        <p:txBody>
          <a:bodyPr/>
          <a:lstStyle/>
          <a:p>
            <a:fld id="{9754B2BD-EC12-2A47-83D1-224392C36944}" type="slidenum">
              <a:rPr lang="en-US" smtClean="0"/>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400977-B72D-F04E-9BF3-BAEDC43562A9}" type="datetimeFigureOut">
              <a:rPr lang="en-US" smtClean="0"/>
              <a:pPr/>
              <a:t>9/24/15</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9754B2BD-EC12-2A47-83D1-224392C3694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5C400977-B72D-F04E-9BF3-BAEDC43562A9}" type="datetimeFigureOut">
              <a:rPr lang="en-US" smtClean="0"/>
              <a:pPr/>
              <a:t>9/24/15</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9754B2BD-EC12-2A47-83D1-224392C3694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png"/><Relationship Id="rId5"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jpg"/><Relationship Id="rId5" Type="http://schemas.openxmlformats.org/officeDocument/2006/relationships/image" Target="../media/image13.jp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jpg"/><Relationship Id="rId5" Type="http://schemas.openxmlformats.org/officeDocument/2006/relationships/image" Target="../media/image16.jpeg"/><Relationship Id="rId6"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18.jpg"/><Relationship Id="rId5" Type="http://schemas.openxmlformats.org/officeDocument/2006/relationships/image" Target="../media/image19.jp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5" Type="http://schemas.openxmlformats.org/officeDocument/2006/relationships/image" Target="../media/image22.JP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png"/><Relationship Id="rId5" Type="http://schemas.openxmlformats.org/officeDocument/2006/relationships/image" Target="../media/image7.jpeg"/><Relationship Id="rId6"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ctr"/>
            <a:r>
              <a:rPr lang="en-US" b="1" dirty="0" smtClean="0"/>
              <a:t>Rainforest Animals at Biotrek</a:t>
            </a:r>
            <a:endParaRPr lang="en-US" b="1" dirty="0"/>
          </a:p>
        </p:txBody>
      </p:sp>
      <p:sp>
        <p:nvSpPr>
          <p:cNvPr id="3" name="Subtitle 2"/>
          <p:cNvSpPr>
            <a:spLocks noGrp="1"/>
          </p:cNvSpPr>
          <p:nvPr>
            <p:ph type="subTitle" idx="1"/>
          </p:nvPr>
        </p:nvSpPr>
        <p:spPr>
          <a:xfrm>
            <a:off x="4733365" y="4606297"/>
            <a:ext cx="3309803" cy="1260629"/>
          </a:xfrm>
        </p:spPr>
        <p:txBody>
          <a:bodyPr/>
          <a:lstStyle/>
          <a:p>
            <a:pPr algn="ctr"/>
            <a:r>
              <a:rPr lang="en-US" b="1" dirty="0" smtClean="0"/>
              <a:t>Adaptation and Survival Game</a:t>
            </a:r>
            <a:endParaRPr lang="en-US" b="1" dirty="0"/>
          </a:p>
        </p:txBody>
      </p:sp>
    </p:spTree>
    <p:extLst>
      <p:ext uri="{BB962C8B-B14F-4D97-AF65-F5344CB8AC3E}">
        <p14:creationId xmlns:p14="http://schemas.microsoft.com/office/powerpoint/2010/main" val="387675577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5053" y="414101"/>
            <a:ext cx="7024744" cy="1143000"/>
          </a:xfrm>
        </p:spPr>
        <p:txBody>
          <a:bodyPr/>
          <a:lstStyle/>
          <a:p>
            <a:pPr algn="ctr"/>
            <a:r>
              <a:rPr lang="en-US" dirty="0" smtClean="0"/>
              <a:t>Blue Tongue Skink</a:t>
            </a:r>
            <a:endParaRPr lang="en-US" dirty="0"/>
          </a:p>
        </p:txBody>
      </p:sp>
      <p:sp>
        <p:nvSpPr>
          <p:cNvPr id="3" name="Content Placeholder 2"/>
          <p:cNvSpPr>
            <a:spLocks noGrp="1"/>
          </p:cNvSpPr>
          <p:nvPr>
            <p:ph idx="1"/>
          </p:nvPr>
        </p:nvSpPr>
        <p:spPr>
          <a:xfrm>
            <a:off x="915053" y="1453248"/>
            <a:ext cx="6777317" cy="3508977"/>
          </a:xfrm>
        </p:spPr>
        <p:txBody>
          <a:bodyPr/>
          <a:lstStyle/>
          <a:p>
            <a:r>
              <a:rPr lang="en-US" sz="2400" dirty="0" smtClean="0"/>
              <a:t>Found in mainland Australia, with some species being found in New Guinea and Indonesia </a:t>
            </a:r>
          </a:p>
          <a:p>
            <a:r>
              <a:rPr lang="en-US" sz="2400" dirty="0" smtClean="0"/>
              <a:t>Adults can be up to 45 cm. in length </a:t>
            </a:r>
          </a:p>
          <a:p>
            <a:r>
              <a:rPr lang="en-US" sz="2400" dirty="0" smtClean="0"/>
              <a:t>Known for their bright blue tongue</a:t>
            </a:r>
          </a:p>
          <a:p>
            <a:endParaRPr lang="en-US" dirty="0" smtClean="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196" y="4132755"/>
            <a:ext cx="2748063" cy="2061040"/>
          </a:xfrm>
          <a:prstGeom prst="rect">
            <a:avLst/>
          </a:prstGeom>
          <a:ln w="28575" cmpd="sng">
            <a:solidFill>
              <a:srgbClr val="D0FF44"/>
            </a:solidFill>
          </a:ln>
        </p:spPr>
      </p:pic>
      <p:pic>
        <p:nvPicPr>
          <p:cNvPr id="4" name="Picture 3"/>
          <p:cNvPicPr>
            <a:picLocks noChangeAspect="1"/>
          </p:cNvPicPr>
          <p:nvPr/>
        </p:nvPicPr>
        <p:blipFill>
          <a:blip r:embed="rId4"/>
          <a:stretch>
            <a:fillRect/>
          </a:stretch>
        </p:blipFill>
        <p:spPr>
          <a:xfrm>
            <a:off x="582040" y="3639076"/>
            <a:ext cx="2850757" cy="1656497"/>
          </a:xfrm>
          <a:prstGeom prst="rect">
            <a:avLst/>
          </a:prstGeom>
          <a:ln w="28575" cmpd="sng">
            <a:solidFill>
              <a:srgbClr val="D0FF44"/>
            </a:solid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2694" y="3639075"/>
            <a:ext cx="2645641" cy="1656499"/>
          </a:xfrm>
          <a:prstGeom prst="rect">
            <a:avLst/>
          </a:prstGeom>
          <a:ln w="28575" cmpd="sng">
            <a:solidFill>
              <a:srgbClr val="D0FF44"/>
            </a:solidFill>
          </a:ln>
        </p:spPr>
      </p:pic>
      <p:sp>
        <p:nvSpPr>
          <p:cNvPr id="7" name="TextBox 6"/>
          <p:cNvSpPr txBox="1"/>
          <p:nvPr/>
        </p:nvSpPr>
        <p:spPr>
          <a:xfrm>
            <a:off x="3690671" y="6216986"/>
            <a:ext cx="2262023" cy="338554"/>
          </a:xfrm>
          <a:prstGeom prst="rect">
            <a:avLst/>
          </a:prstGeom>
          <a:noFill/>
        </p:spPr>
        <p:txBody>
          <a:bodyPr wrap="square" rtlCol="0">
            <a:spAutoFit/>
          </a:bodyPr>
          <a:lstStyle/>
          <a:p>
            <a:r>
              <a:rPr lang="en-US" sz="800" dirty="0"/>
              <a:t>https://</a:t>
            </a:r>
            <a:r>
              <a:rPr lang="en-US" sz="800" dirty="0" err="1"/>
              <a:t>en.wikipedia.org</a:t>
            </a:r>
            <a:r>
              <a:rPr lang="en-US" sz="800" dirty="0"/>
              <a:t>/wiki/File:Blue-toungued_skink444.jpg</a:t>
            </a:r>
          </a:p>
        </p:txBody>
      </p:sp>
      <p:sp>
        <p:nvSpPr>
          <p:cNvPr id="8" name="TextBox 7"/>
          <p:cNvSpPr txBox="1"/>
          <p:nvPr/>
        </p:nvSpPr>
        <p:spPr>
          <a:xfrm>
            <a:off x="6260226" y="5295574"/>
            <a:ext cx="2655587" cy="584776"/>
          </a:xfrm>
          <a:prstGeom prst="rect">
            <a:avLst/>
          </a:prstGeom>
          <a:noFill/>
        </p:spPr>
        <p:txBody>
          <a:bodyPr wrap="square" rtlCol="0">
            <a:spAutoFit/>
          </a:bodyPr>
          <a:lstStyle/>
          <a:p>
            <a:r>
              <a:rPr lang="en-US" sz="800" dirty="0"/>
              <a:t>https://</a:t>
            </a:r>
            <a:r>
              <a:rPr lang="en-US" sz="800" dirty="0" err="1"/>
              <a:t>upload.wikimedia.org</a:t>
            </a:r>
            <a:r>
              <a:rPr lang="en-US" sz="800" dirty="0"/>
              <a:t>/</a:t>
            </a:r>
            <a:r>
              <a:rPr lang="en-US" sz="800" dirty="0" err="1"/>
              <a:t>wikipedia</a:t>
            </a:r>
            <a:r>
              <a:rPr lang="en-US" sz="800" dirty="0"/>
              <a:t>/commons/thumb/e/e7/</a:t>
            </a:r>
            <a:r>
              <a:rPr lang="en-US" sz="800" dirty="0" err="1"/>
              <a:t>Tiliqua_scincoides_scincoides.jpg</a:t>
            </a:r>
            <a:r>
              <a:rPr lang="en-US" sz="800" dirty="0"/>
              <a:t>/220px-Tiliqua_scincoides_scincoides.jpg</a:t>
            </a:r>
          </a:p>
        </p:txBody>
      </p:sp>
      <p:sp>
        <p:nvSpPr>
          <p:cNvPr id="9" name="TextBox 8"/>
          <p:cNvSpPr txBox="1"/>
          <p:nvPr/>
        </p:nvSpPr>
        <p:spPr>
          <a:xfrm>
            <a:off x="582040" y="5281807"/>
            <a:ext cx="2262023" cy="461665"/>
          </a:xfrm>
          <a:prstGeom prst="rect">
            <a:avLst/>
          </a:prstGeom>
          <a:noFill/>
        </p:spPr>
        <p:txBody>
          <a:bodyPr wrap="square" rtlCol="0">
            <a:spAutoFit/>
          </a:bodyPr>
          <a:lstStyle/>
          <a:p>
            <a:r>
              <a:rPr lang="en-US" sz="800" dirty="0"/>
              <a:t>https://</a:t>
            </a:r>
            <a:r>
              <a:rPr lang="en-US" sz="800" dirty="0" err="1"/>
              <a:t>upload.wikimedia.org</a:t>
            </a:r>
            <a:r>
              <a:rPr lang="en-US" sz="800" dirty="0"/>
              <a:t>/</a:t>
            </a:r>
            <a:r>
              <a:rPr lang="en-US" sz="800" dirty="0" err="1"/>
              <a:t>wikipedia</a:t>
            </a:r>
            <a:r>
              <a:rPr lang="en-US" sz="800" dirty="0"/>
              <a:t>/commons/9/93/Blotched-Blue-</a:t>
            </a:r>
            <a:r>
              <a:rPr lang="en-US" sz="800" dirty="0" err="1"/>
              <a:t>Toungue</a:t>
            </a:r>
            <a:r>
              <a:rPr lang="en-US" sz="800" dirty="0"/>
              <a:t>-Alpine-</a:t>
            </a:r>
            <a:r>
              <a:rPr lang="en-US" sz="800" dirty="0" err="1"/>
              <a:t>phase.jpg</a:t>
            </a:r>
            <a:endParaRPr lang="en-US" sz="800" dirty="0"/>
          </a:p>
        </p:txBody>
      </p:sp>
    </p:spTree>
    <p:extLst>
      <p:ext uri="{BB962C8B-B14F-4D97-AF65-F5344CB8AC3E}">
        <p14:creationId xmlns:p14="http://schemas.microsoft.com/office/powerpoint/2010/main" val="205071913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2" y="802758"/>
            <a:ext cx="7024744" cy="1143000"/>
          </a:xfrm>
        </p:spPr>
        <p:txBody>
          <a:bodyPr/>
          <a:lstStyle/>
          <a:p>
            <a:pPr algn="ctr"/>
            <a:r>
              <a:rPr lang="en-US" dirty="0" smtClean="0"/>
              <a:t> Crested Gecko</a:t>
            </a:r>
            <a:endParaRPr lang="en-US" dirty="0"/>
          </a:p>
        </p:txBody>
      </p:sp>
      <p:sp>
        <p:nvSpPr>
          <p:cNvPr id="3" name="Content Placeholder 2"/>
          <p:cNvSpPr>
            <a:spLocks noGrp="1"/>
          </p:cNvSpPr>
          <p:nvPr>
            <p:ph idx="1"/>
          </p:nvPr>
        </p:nvSpPr>
        <p:spPr>
          <a:xfrm>
            <a:off x="1043492" y="1959964"/>
            <a:ext cx="6777317" cy="3508977"/>
          </a:xfrm>
        </p:spPr>
        <p:txBody>
          <a:bodyPr>
            <a:normAutofit/>
          </a:bodyPr>
          <a:lstStyle/>
          <a:p>
            <a:r>
              <a:rPr lang="en-US" sz="2400" dirty="0" smtClean="0"/>
              <a:t>Native to southern New Caledonia.</a:t>
            </a:r>
          </a:p>
          <a:p>
            <a:r>
              <a:rPr lang="en-US" sz="2400" dirty="0" smtClean="0"/>
              <a:t>Was thought to be extinct until they were discovered again in 1994.</a:t>
            </a:r>
          </a:p>
          <a:p>
            <a:r>
              <a:rPr lang="en-US" sz="2400" dirty="0" smtClean="0"/>
              <a:t>Has hair-like projections around eyes that look like “eyelashes”.</a:t>
            </a: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298" y="4246541"/>
            <a:ext cx="2122732" cy="1985379"/>
          </a:xfrm>
          <a:prstGeom prst="rect">
            <a:avLst/>
          </a:prstGeom>
          <a:ln>
            <a:solidFill>
              <a:srgbClr val="D0FF44"/>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8573" y="4535019"/>
            <a:ext cx="2537016" cy="2061326"/>
          </a:xfrm>
          <a:prstGeom prst="rect">
            <a:avLst/>
          </a:prstGeom>
          <a:ln>
            <a:solidFill>
              <a:srgbClr val="D0FF44"/>
            </a:solid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63194" y="4246541"/>
            <a:ext cx="2229317" cy="1985379"/>
          </a:xfrm>
          <a:prstGeom prst="rect">
            <a:avLst/>
          </a:prstGeom>
          <a:ln>
            <a:solidFill>
              <a:srgbClr val="D0FF44"/>
            </a:solidFill>
          </a:ln>
        </p:spPr>
      </p:pic>
      <p:sp>
        <p:nvSpPr>
          <p:cNvPr id="7" name="TextBox 6"/>
          <p:cNvSpPr txBox="1"/>
          <p:nvPr/>
        </p:nvSpPr>
        <p:spPr>
          <a:xfrm>
            <a:off x="781298" y="6534835"/>
            <a:ext cx="2467499" cy="323165"/>
          </a:xfrm>
          <a:prstGeom prst="rect">
            <a:avLst/>
          </a:prstGeom>
          <a:noFill/>
        </p:spPr>
        <p:txBody>
          <a:bodyPr wrap="square" rtlCol="0">
            <a:spAutoFit/>
          </a:bodyPr>
          <a:lstStyle/>
          <a:p>
            <a:r>
              <a:rPr lang="en-US" sz="500" dirty="0"/>
              <a:t>https://</a:t>
            </a:r>
            <a:r>
              <a:rPr lang="en-US" sz="500" dirty="0" err="1"/>
              <a:t>upload.wikimedia.org</a:t>
            </a:r>
            <a:r>
              <a:rPr lang="en-US" sz="500" dirty="0"/>
              <a:t>/</a:t>
            </a:r>
            <a:r>
              <a:rPr lang="en-US" sz="500" dirty="0" err="1"/>
              <a:t>wikipedia</a:t>
            </a:r>
            <a:r>
              <a:rPr lang="en-US" sz="500" dirty="0"/>
              <a:t>/commons/thumb/a/</a:t>
            </a:r>
            <a:r>
              <a:rPr lang="en-US" sz="500" dirty="0" smtClean="0"/>
              <a:t>a9/</a:t>
            </a:r>
            <a:r>
              <a:rPr lang="en-US" sz="500" dirty="0" err="1" smtClean="0"/>
              <a:t>Gekkoninae_Rhacodactylus_ciliatus_tete.png</a:t>
            </a:r>
            <a:r>
              <a:rPr lang="en-US" sz="500" dirty="0"/>
              <a:t>/240px-Gekkoninae_Rhacodactylus_ciliatus_tete.png</a:t>
            </a:r>
          </a:p>
        </p:txBody>
      </p:sp>
      <p:sp>
        <p:nvSpPr>
          <p:cNvPr id="8" name="TextBox 7"/>
          <p:cNvSpPr txBox="1"/>
          <p:nvPr/>
        </p:nvSpPr>
        <p:spPr>
          <a:xfrm>
            <a:off x="6402454" y="6534835"/>
            <a:ext cx="2090057" cy="369332"/>
          </a:xfrm>
          <a:prstGeom prst="rect">
            <a:avLst/>
          </a:prstGeom>
          <a:noFill/>
        </p:spPr>
        <p:txBody>
          <a:bodyPr wrap="square" rtlCol="0">
            <a:spAutoFit/>
          </a:bodyPr>
          <a:lstStyle/>
          <a:p>
            <a:r>
              <a:rPr lang="en-US" sz="600" dirty="0"/>
              <a:t>https://</a:t>
            </a:r>
            <a:r>
              <a:rPr lang="en-US" sz="600" dirty="0" err="1"/>
              <a:t>upload.wikimedia.org</a:t>
            </a:r>
            <a:r>
              <a:rPr lang="en-US" sz="600" dirty="0"/>
              <a:t>/</a:t>
            </a:r>
            <a:r>
              <a:rPr lang="en-US" sz="600" dirty="0" err="1"/>
              <a:t>wikipedia</a:t>
            </a:r>
            <a:r>
              <a:rPr lang="en-US" sz="600" dirty="0"/>
              <a:t>/commons/thumb/b/</a:t>
            </a:r>
            <a:r>
              <a:rPr lang="en-US" sz="600" dirty="0" err="1"/>
              <a:t>bd</a:t>
            </a:r>
            <a:r>
              <a:rPr lang="en-US" sz="600" dirty="0"/>
              <a:t>/Gecko_%282010%29.jpg/220px-Gecko_%282010%29.jpg</a:t>
            </a:r>
          </a:p>
        </p:txBody>
      </p:sp>
      <p:sp>
        <p:nvSpPr>
          <p:cNvPr id="9" name="TextBox 8"/>
          <p:cNvSpPr txBox="1"/>
          <p:nvPr/>
        </p:nvSpPr>
        <p:spPr>
          <a:xfrm>
            <a:off x="3484399" y="6596345"/>
            <a:ext cx="2537016" cy="338554"/>
          </a:xfrm>
          <a:prstGeom prst="rect">
            <a:avLst/>
          </a:prstGeom>
          <a:noFill/>
        </p:spPr>
        <p:txBody>
          <a:bodyPr wrap="square" rtlCol="0">
            <a:spAutoFit/>
          </a:bodyPr>
          <a:lstStyle/>
          <a:p>
            <a:r>
              <a:rPr lang="en-US" sz="800" dirty="0"/>
              <a:t>https://</a:t>
            </a:r>
            <a:r>
              <a:rPr lang="en-US" sz="800" dirty="0" err="1"/>
              <a:t>pixabay.com</a:t>
            </a:r>
            <a:r>
              <a:rPr lang="en-US" sz="800" dirty="0"/>
              <a:t>/en/gecko-tongue-flicking-macro-165029/</a:t>
            </a:r>
          </a:p>
        </p:txBody>
      </p:sp>
    </p:spTree>
    <p:extLst>
      <p:ext uri="{BB962C8B-B14F-4D97-AF65-F5344CB8AC3E}">
        <p14:creationId xmlns:p14="http://schemas.microsoft.com/office/powerpoint/2010/main" val="342778106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815987"/>
            <a:ext cx="7024744" cy="1143000"/>
          </a:xfrm>
        </p:spPr>
        <p:txBody>
          <a:bodyPr/>
          <a:lstStyle/>
          <a:p>
            <a:pPr algn="ctr"/>
            <a:r>
              <a:rPr lang="en-US" dirty="0" smtClean="0"/>
              <a:t>Red Eyed Tree Frog</a:t>
            </a:r>
            <a:endParaRPr lang="en-US" dirty="0"/>
          </a:p>
        </p:txBody>
      </p:sp>
      <p:sp>
        <p:nvSpPr>
          <p:cNvPr id="3" name="Content Placeholder 2"/>
          <p:cNvSpPr>
            <a:spLocks noGrp="1"/>
          </p:cNvSpPr>
          <p:nvPr>
            <p:ph idx="1"/>
          </p:nvPr>
        </p:nvSpPr>
        <p:spPr>
          <a:xfrm>
            <a:off x="1043490" y="1958987"/>
            <a:ext cx="6777317" cy="3508977"/>
          </a:xfrm>
        </p:spPr>
        <p:txBody>
          <a:bodyPr>
            <a:normAutofit/>
          </a:bodyPr>
          <a:lstStyle/>
          <a:p>
            <a:r>
              <a:rPr lang="en-US" sz="2400" dirty="0" smtClean="0"/>
              <a:t>Native to the Neo tropical rainforest in Central America.</a:t>
            </a:r>
          </a:p>
          <a:p>
            <a:r>
              <a:rPr lang="en-US" sz="2400" dirty="0" smtClean="0"/>
              <a:t>Has three eyelids</a:t>
            </a:r>
          </a:p>
          <a:p>
            <a:r>
              <a:rPr lang="en-US" sz="2400" dirty="0" smtClean="0"/>
              <a:t>They are</a:t>
            </a:r>
            <a:r>
              <a:rPr lang="en-US" sz="2400" b="1" u="sng" dirty="0" smtClean="0"/>
              <a:t> not </a:t>
            </a:r>
            <a:r>
              <a:rPr lang="en-US" sz="2400" b="1" dirty="0" smtClean="0"/>
              <a:t> </a:t>
            </a:r>
            <a:r>
              <a:rPr lang="en-US" sz="2400" dirty="0" smtClean="0"/>
              <a:t>poisonous </a:t>
            </a:r>
          </a:p>
          <a:p>
            <a:pPr>
              <a:buNone/>
            </a:pPr>
            <a:endParaRPr lang="en-US" sz="2400" dirty="0" smtClean="0"/>
          </a:p>
          <a:p>
            <a:pPr marL="0" indent="0">
              <a:buNone/>
            </a:pP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269" y="4327139"/>
            <a:ext cx="2513361" cy="1810340"/>
          </a:xfrm>
          <a:prstGeom prst="rect">
            <a:avLst/>
          </a:prstGeom>
          <a:ln>
            <a:solidFill>
              <a:srgbClr val="D0FF44"/>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54140" y="3775795"/>
            <a:ext cx="2691824" cy="1898076"/>
          </a:xfrm>
          <a:prstGeom prst="rect">
            <a:avLst/>
          </a:prstGeom>
          <a:ln>
            <a:solidFill>
              <a:srgbClr val="D0FF44"/>
            </a:solidFill>
          </a:ln>
        </p:spPr>
      </p:pic>
      <p:pic>
        <p:nvPicPr>
          <p:cNvPr id="6" name="Picture 5"/>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tretch>
            <a:fillRect/>
          </a:stretch>
        </p:blipFill>
        <p:spPr>
          <a:xfrm>
            <a:off x="6045292" y="3337665"/>
            <a:ext cx="2556251" cy="1978948"/>
          </a:xfrm>
          <a:prstGeom prst="rect">
            <a:avLst/>
          </a:prstGeom>
          <a:ln>
            <a:solidFill>
              <a:srgbClr val="D0FF44"/>
            </a:solidFill>
          </a:ln>
        </p:spPr>
      </p:pic>
      <p:sp>
        <p:nvSpPr>
          <p:cNvPr id="7" name="TextBox 6"/>
          <p:cNvSpPr txBox="1"/>
          <p:nvPr/>
        </p:nvSpPr>
        <p:spPr>
          <a:xfrm>
            <a:off x="3730354" y="5814314"/>
            <a:ext cx="1951045" cy="323165"/>
          </a:xfrm>
          <a:prstGeom prst="rect">
            <a:avLst/>
          </a:prstGeom>
          <a:noFill/>
        </p:spPr>
        <p:txBody>
          <a:bodyPr wrap="square" rtlCol="0">
            <a:spAutoFit/>
          </a:bodyPr>
          <a:lstStyle/>
          <a:p>
            <a:r>
              <a:rPr lang="en-US" sz="500" dirty="0"/>
              <a:t>https://</a:t>
            </a:r>
            <a:r>
              <a:rPr lang="en-US" sz="500" dirty="0" err="1"/>
              <a:t>upload.wikimedia.org</a:t>
            </a:r>
            <a:r>
              <a:rPr lang="en-US" sz="500" dirty="0"/>
              <a:t>/</a:t>
            </a:r>
            <a:r>
              <a:rPr lang="en-US" sz="500" dirty="0" err="1"/>
              <a:t>wikipedia</a:t>
            </a:r>
            <a:r>
              <a:rPr lang="en-US" sz="500" dirty="0"/>
              <a:t>/commons/thumb/5/55/Flickr_-_</a:t>
            </a:r>
            <a:r>
              <a:rPr lang="en-US" sz="500" dirty="0" err="1"/>
              <a:t>ggallice</a:t>
            </a:r>
            <a:r>
              <a:rPr lang="en-US" sz="500" dirty="0"/>
              <a:t>_-_Red-</a:t>
            </a:r>
            <a:r>
              <a:rPr lang="en-US" sz="500" dirty="0" err="1"/>
              <a:t>eyed_treefrog.jpg</a:t>
            </a:r>
            <a:r>
              <a:rPr lang="en-US" sz="500" dirty="0"/>
              <a:t>/800px-Flickr_-_ggallice_-_Red-eyed_treefrog.jpg</a:t>
            </a:r>
          </a:p>
        </p:txBody>
      </p:sp>
      <p:sp>
        <p:nvSpPr>
          <p:cNvPr id="8" name="TextBox 7"/>
          <p:cNvSpPr txBox="1"/>
          <p:nvPr/>
        </p:nvSpPr>
        <p:spPr>
          <a:xfrm>
            <a:off x="754008" y="6137479"/>
            <a:ext cx="2169426" cy="323165"/>
          </a:xfrm>
          <a:prstGeom prst="rect">
            <a:avLst/>
          </a:prstGeom>
          <a:noFill/>
        </p:spPr>
        <p:txBody>
          <a:bodyPr wrap="square" rtlCol="0">
            <a:spAutoFit/>
          </a:bodyPr>
          <a:lstStyle/>
          <a:p>
            <a:r>
              <a:rPr lang="en-US" sz="500" dirty="0"/>
              <a:t>https://</a:t>
            </a:r>
            <a:r>
              <a:rPr lang="en-US" sz="500" dirty="0" err="1"/>
              <a:t>upload.wikimedia.org</a:t>
            </a:r>
            <a:r>
              <a:rPr lang="en-US" sz="500" dirty="0"/>
              <a:t>/</a:t>
            </a:r>
            <a:r>
              <a:rPr lang="en-US" sz="500" dirty="0" err="1"/>
              <a:t>wikipedia</a:t>
            </a:r>
            <a:r>
              <a:rPr lang="en-US" sz="500" dirty="0"/>
              <a:t>/commons/thumb/6/6c/Red-eyed_Treefrog_%28Agalychnis_callidryas%29.jpg/800px-Red-eyed_Treefrog_%28Agalychnis_callidryas%29.jpg</a:t>
            </a:r>
          </a:p>
        </p:txBody>
      </p:sp>
      <p:sp>
        <p:nvSpPr>
          <p:cNvPr id="9" name="TextBox 8"/>
          <p:cNvSpPr txBox="1"/>
          <p:nvPr/>
        </p:nvSpPr>
        <p:spPr>
          <a:xfrm>
            <a:off x="6547964" y="5467964"/>
            <a:ext cx="1746124" cy="276999"/>
          </a:xfrm>
          <a:prstGeom prst="rect">
            <a:avLst/>
          </a:prstGeom>
          <a:noFill/>
        </p:spPr>
        <p:txBody>
          <a:bodyPr wrap="square" rtlCol="0">
            <a:spAutoFit/>
          </a:bodyPr>
          <a:lstStyle/>
          <a:p>
            <a:r>
              <a:rPr lang="en-US" sz="600" dirty="0"/>
              <a:t>http://</a:t>
            </a:r>
            <a:r>
              <a:rPr lang="en-US" sz="600" dirty="0" err="1"/>
              <a:t>i.telegraph.co.uk</a:t>
            </a:r>
            <a:r>
              <a:rPr lang="en-US" sz="600" dirty="0"/>
              <a:t>/multimedia/archive/02794/frog-jump_2794011k.jpg</a:t>
            </a:r>
          </a:p>
        </p:txBody>
      </p:sp>
    </p:spTree>
    <p:extLst>
      <p:ext uri="{BB962C8B-B14F-4D97-AF65-F5344CB8AC3E}">
        <p14:creationId xmlns:p14="http://schemas.microsoft.com/office/powerpoint/2010/main" val="340861552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063" y="202360"/>
            <a:ext cx="7024744" cy="1143000"/>
          </a:xfrm>
        </p:spPr>
        <p:txBody>
          <a:bodyPr/>
          <a:lstStyle/>
          <a:p>
            <a:pPr algn="ctr"/>
            <a:r>
              <a:rPr lang="en-US" dirty="0" smtClean="0"/>
              <a:t>Green Iguana</a:t>
            </a:r>
            <a:endParaRPr lang="en-US" dirty="0"/>
          </a:p>
        </p:txBody>
      </p:sp>
      <p:sp>
        <p:nvSpPr>
          <p:cNvPr id="3" name="Content Placeholder 2"/>
          <p:cNvSpPr>
            <a:spLocks noGrp="1"/>
          </p:cNvSpPr>
          <p:nvPr>
            <p:ph idx="1"/>
          </p:nvPr>
        </p:nvSpPr>
        <p:spPr>
          <a:xfrm>
            <a:off x="924436" y="1345360"/>
            <a:ext cx="6777317" cy="3508977"/>
          </a:xfrm>
        </p:spPr>
        <p:txBody>
          <a:bodyPr>
            <a:normAutofit/>
          </a:bodyPr>
          <a:lstStyle/>
          <a:p>
            <a:r>
              <a:rPr lang="en-US" sz="2400" dirty="0" smtClean="0"/>
              <a:t>Native to the Caribbean and to Central and South America</a:t>
            </a:r>
          </a:p>
          <a:p>
            <a:r>
              <a:rPr lang="en-US" sz="2400" dirty="0" smtClean="0"/>
              <a:t>Has a “third” eye that is not really an eye, but a layer of skin that regulates temperature! </a:t>
            </a:r>
          </a:p>
          <a:p>
            <a:r>
              <a:rPr lang="en-US" sz="2400" dirty="0" smtClean="0"/>
              <a:t>Come in different colors that range from green and blue to lavender</a:t>
            </a: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062" y="4092392"/>
            <a:ext cx="2391637" cy="1961996"/>
          </a:xfrm>
          <a:prstGeom prst="rect">
            <a:avLst/>
          </a:prstGeom>
          <a:ln>
            <a:solidFill>
              <a:srgbClr val="D0FF44"/>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0432" y="4265978"/>
            <a:ext cx="2152156" cy="1610554"/>
          </a:xfrm>
          <a:prstGeom prst="rect">
            <a:avLst/>
          </a:prstGeom>
          <a:ln>
            <a:solidFill>
              <a:srgbClr val="D0FF44"/>
            </a:solid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3384" y="4092392"/>
            <a:ext cx="2644698" cy="1888733"/>
          </a:xfrm>
          <a:prstGeom prst="rect">
            <a:avLst/>
          </a:prstGeom>
          <a:ln>
            <a:solidFill>
              <a:srgbClr val="D0FF44"/>
            </a:solidFill>
          </a:ln>
        </p:spPr>
      </p:pic>
      <p:sp>
        <p:nvSpPr>
          <p:cNvPr id="7" name="TextBox 6"/>
          <p:cNvSpPr txBox="1"/>
          <p:nvPr/>
        </p:nvSpPr>
        <p:spPr>
          <a:xfrm>
            <a:off x="6337300" y="6054388"/>
            <a:ext cx="2160782" cy="169277"/>
          </a:xfrm>
          <a:prstGeom prst="rect">
            <a:avLst/>
          </a:prstGeom>
          <a:noFill/>
        </p:spPr>
        <p:txBody>
          <a:bodyPr wrap="square" rtlCol="0">
            <a:spAutoFit/>
          </a:bodyPr>
          <a:lstStyle/>
          <a:p>
            <a:r>
              <a:rPr lang="en-US" sz="500" dirty="0"/>
              <a:t>https://</a:t>
            </a:r>
            <a:r>
              <a:rPr lang="en-US" sz="500" dirty="0" err="1"/>
              <a:t>en.wikipedia.org</a:t>
            </a:r>
            <a:r>
              <a:rPr lang="en-US" sz="500" dirty="0"/>
              <a:t>/wiki/</a:t>
            </a:r>
            <a:r>
              <a:rPr lang="en-US" sz="500" dirty="0" err="1"/>
              <a:t>File:Green_iguana_on_branch.jpg</a:t>
            </a:r>
            <a:endParaRPr lang="en-US" sz="500" dirty="0"/>
          </a:p>
        </p:txBody>
      </p:sp>
      <p:sp>
        <p:nvSpPr>
          <p:cNvPr id="8" name="TextBox 7"/>
          <p:cNvSpPr txBox="1"/>
          <p:nvPr/>
        </p:nvSpPr>
        <p:spPr>
          <a:xfrm>
            <a:off x="924436" y="6067753"/>
            <a:ext cx="2263263" cy="323165"/>
          </a:xfrm>
          <a:prstGeom prst="rect">
            <a:avLst/>
          </a:prstGeom>
          <a:noFill/>
        </p:spPr>
        <p:txBody>
          <a:bodyPr wrap="square" rtlCol="0">
            <a:spAutoFit/>
          </a:bodyPr>
          <a:lstStyle/>
          <a:p>
            <a:r>
              <a:rPr lang="en-US" sz="500" dirty="0" smtClean="0"/>
              <a:t>https://</a:t>
            </a:r>
            <a:r>
              <a:rPr lang="en-US" sz="500" dirty="0" err="1" smtClean="0"/>
              <a:t>upload.wikimedia.org</a:t>
            </a:r>
            <a:r>
              <a:rPr lang="en-US" sz="500" dirty="0" smtClean="0"/>
              <a:t>/</a:t>
            </a:r>
            <a:r>
              <a:rPr lang="en-US" sz="500" dirty="0" err="1" smtClean="0"/>
              <a:t>wikipedia</a:t>
            </a:r>
            <a:r>
              <a:rPr lang="en-US" sz="500" dirty="0" smtClean="0"/>
              <a:t>/commons/thumb/7/74/</a:t>
            </a:r>
            <a:r>
              <a:rPr lang="en-US" sz="500" dirty="0" err="1" smtClean="0"/>
              <a:t>Green_Iguana_Palo_Verde.JPG</a:t>
            </a:r>
            <a:r>
              <a:rPr lang="en-US" sz="500" dirty="0" smtClean="0"/>
              <a:t>/220px-Green_Iguana_Palo_Verde.JPG</a:t>
            </a:r>
            <a:endParaRPr lang="en-US" sz="500" dirty="0"/>
          </a:p>
        </p:txBody>
      </p:sp>
      <p:sp>
        <p:nvSpPr>
          <p:cNvPr id="9" name="TextBox 8"/>
          <p:cNvSpPr txBox="1"/>
          <p:nvPr/>
        </p:nvSpPr>
        <p:spPr>
          <a:xfrm>
            <a:off x="3924300" y="6113919"/>
            <a:ext cx="1768424" cy="276999"/>
          </a:xfrm>
          <a:prstGeom prst="rect">
            <a:avLst/>
          </a:prstGeom>
          <a:noFill/>
        </p:spPr>
        <p:txBody>
          <a:bodyPr wrap="square" rtlCol="0">
            <a:spAutoFit/>
          </a:bodyPr>
          <a:lstStyle/>
          <a:p>
            <a:r>
              <a:rPr lang="en-US" sz="600" dirty="0"/>
              <a:t>https://</a:t>
            </a:r>
            <a:r>
              <a:rPr lang="en-US" sz="600" dirty="0" err="1"/>
              <a:t>upload.wikimedia.org</a:t>
            </a:r>
            <a:r>
              <a:rPr lang="en-US" sz="600" dirty="0"/>
              <a:t>/</a:t>
            </a:r>
            <a:r>
              <a:rPr lang="en-US" sz="600" dirty="0" err="1"/>
              <a:t>wikipedia</a:t>
            </a:r>
            <a:r>
              <a:rPr lang="en-US" sz="600" dirty="0"/>
              <a:t>/commons/c/cc/</a:t>
            </a:r>
            <a:r>
              <a:rPr lang="en-US" sz="600" dirty="0" err="1"/>
              <a:t>GreenIguana.jpg</a:t>
            </a:r>
            <a:endParaRPr lang="en-US" sz="600" dirty="0"/>
          </a:p>
        </p:txBody>
      </p:sp>
    </p:spTree>
    <p:extLst>
      <p:ext uri="{BB962C8B-B14F-4D97-AF65-F5344CB8AC3E}">
        <p14:creationId xmlns:p14="http://schemas.microsoft.com/office/powerpoint/2010/main" val="376555903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065" y="322810"/>
            <a:ext cx="7024744" cy="1143000"/>
          </a:xfrm>
        </p:spPr>
        <p:txBody>
          <a:bodyPr/>
          <a:lstStyle/>
          <a:p>
            <a:pPr algn="ctr"/>
            <a:r>
              <a:rPr lang="en-US" dirty="0" smtClean="0"/>
              <a:t>Tokay Gecko</a:t>
            </a:r>
            <a:endParaRPr lang="en-US" dirty="0"/>
          </a:p>
        </p:txBody>
      </p:sp>
      <p:sp>
        <p:nvSpPr>
          <p:cNvPr id="5" name="Content Placeholder 4"/>
          <p:cNvSpPr>
            <a:spLocks noGrp="1"/>
          </p:cNvSpPr>
          <p:nvPr>
            <p:ph idx="1"/>
          </p:nvPr>
        </p:nvSpPr>
        <p:spPr>
          <a:xfrm>
            <a:off x="796065" y="1476342"/>
            <a:ext cx="6777317" cy="3508977"/>
          </a:xfrm>
        </p:spPr>
        <p:txBody>
          <a:bodyPr/>
          <a:lstStyle/>
          <a:p>
            <a:r>
              <a:rPr lang="en-US" dirty="0" smtClean="0"/>
              <a:t>Native to northeast India, Bhutan, Nepal and Bangladesh</a:t>
            </a:r>
          </a:p>
          <a:p>
            <a:r>
              <a:rPr lang="en-US" dirty="0" smtClean="0"/>
              <a:t>Known for its striking colors and vocalizations</a:t>
            </a:r>
          </a:p>
          <a:p>
            <a:r>
              <a:rPr lang="en-US" dirty="0" smtClean="0"/>
              <a:t> Becoming a threatened species due to indiscriminate hunting</a:t>
            </a:r>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065" y="3889197"/>
            <a:ext cx="1779950" cy="2304005"/>
          </a:xfrm>
          <a:prstGeom prst="rect">
            <a:avLst/>
          </a:prstGeom>
          <a:ln>
            <a:solidFill>
              <a:schemeClr val="accent1">
                <a:lumMod val="60000"/>
                <a:lumOff val="40000"/>
              </a:schemeClr>
            </a:solid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2081" y="3889197"/>
            <a:ext cx="1791211" cy="2324100"/>
          </a:xfrm>
          <a:prstGeom prst="rect">
            <a:avLst/>
          </a:prstGeom>
          <a:ln>
            <a:solidFill>
              <a:srgbClr val="D0FF44"/>
            </a:solidFill>
          </a:ln>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75924" y="3826860"/>
            <a:ext cx="1771076" cy="2366342"/>
          </a:xfrm>
          <a:prstGeom prst="rect">
            <a:avLst/>
          </a:prstGeom>
          <a:ln>
            <a:solidFill>
              <a:srgbClr val="D0FF44"/>
            </a:solidFill>
          </a:ln>
        </p:spPr>
      </p:pic>
      <p:sp>
        <p:nvSpPr>
          <p:cNvPr id="4" name="TextBox 3"/>
          <p:cNvSpPr txBox="1"/>
          <p:nvPr/>
        </p:nvSpPr>
        <p:spPr>
          <a:xfrm>
            <a:off x="674639" y="6213297"/>
            <a:ext cx="2222339" cy="338554"/>
          </a:xfrm>
          <a:prstGeom prst="rect">
            <a:avLst/>
          </a:prstGeom>
          <a:noFill/>
        </p:spPr>
        <p:txBody>
          <a:bodyPr wrap="square" rtlCol="0">
            <a:spAutoFit/>
          </a:bodyPr>
          <a:lstStyle/>
          <a:p>
            <a:r>
              <a:rPr lang="en-US" sz="800" dirty="0"/>
              <a:t>https://</a:t>
            </a:r>
            <a:r>
              <a:rPr lang="en-US" sz="800" dirty="0" err="1"/>
              <a:t>upload.wikimedia.org</a:t>
            </a:r>
            <a:r>
              <a:rPr lang="en-US" sz="800" dirty="0"/>
              <a:t>/</a:t>
            </a:r>
            <a:r>
              <a:rPr lang="en-US" sz="800" dirty="0" err="1"/>
              <a:t>wikipedia</a:t>
            </a:r>
            <a:r>
              <a:rPr lang="en-US" sz="800" dirty="0"/>
              <a:t>/commons/0/08/</a:t>
            </a:r>
            <a:r>
              <a:rPr lang="en-US" sz="800" dirty="0" err="1"/>
              <a:t>Tokay.jpg</a:t>
            </a:r>
            <a:endParaRPr lang="en-US" sz="800" dirty="0"/>
          </a:p>
        </p:txBody>
      </p:sp>
      <p:sp>
        <p:nvSpPr>
          <p:cNvPr id="9" name="TextBox 8"/>
          <p:cNvSpPr txBox="1"/>
          <p:nvPr/>
        </p:nvSpPr>
        <p:spPr>
          <a:xfrm>
            <a:off x="3915550" y="6219885"/>
            <a:ext cx="1687742" cy="276999"/>
          </a:xfrm>
          <a:prstGeom prst="rect">
            <a:avLst/>
          </a:prstGeom>
          <a:noFill/>
        </p:spPr>
        <p:txBody>
          <a:bodyPr wrap="square" rtlCol="0">
            <a:spAutoFit/>
          </a:bodyPr>
          <a:lstStyle/>
          <a:p>
            <a:r>
              <a:rPr lang="en-US" sz="600" dirty="0"/>
              <a:t>https://</a:t>
            </a:r>
            <a:r>
              <a:rPr lang="en-US" sz="600" dirty="0" err="1"/>
              <a:t>upload.wikimedia.org</a:t>
            </a:r>
            <a:r>
              <a:rPr lang="en-US" sz="600" dirty="0"/>
              <a:t>/</a:t>
            </a:r>
            <a:r>
              <a:rPr lang="en-US" sz="600" dirty="0" err="1"/>
              <a:t>wikipedia</a:t>
            </a:r>
            <a:r>
              <a:rPr lang="en-US" sz="600" dirty="0"/>
              <a:t>/commons/5/57/</a:t>
            </a:r>
            <a:r>
              <a:rPr lang="en-US" sz="600" dirty="0" err="1"/>
              <a:t>Tokay_Gecko.jpg</a:t>
            </a:r>
            <a:endParaRPr lang="en-US" sz="600" dirty="0"/>
          </a:p>
        </p:txBody>
      </p:sp>
      <p:sp>
        <p:nvSpPr>
          <p:cNvPr id="10" name="TextBox 9"/>
          <p:cNvSpPr txBox="1"/>
          <p:nvPr/>
        </p:nvSpPr>
        <p:spPr>
          <a:xfrm>
            <a:off x="6395354" y="6173719"/>
            <a:ext cx="2356055" cy="323165"/>
          </a:xfrm>
          <a:prstGeom prst="rect">
            <a:avLst/>
          </a:prstGeom>
          <a:noFill/>
        </p:spPr>
        <p:txBody>
          <a:bodyPr wrap="square" rtlCol="0">
            <a:spAutoFit/>
          </a:bodyPr>
          <a:lstStyle/>
          <a:p>
            <a:r>
              <a:rPr lang="en-US" sz="500" dirty="0"/>
              <a:t>https://</a:t>
            </a:r>
            <a:r>
              <a:rPr lang="en-US" sz="500" dirty="0" err="1"/>
              <a:t>upload.wikimedia.org</a:t>
            </a:r>
            <a:r>
              <a:rPr lang="en-US" sz="500" dirty="0"/>
              <a:t>/</a:t>
            </a:r>
            <a:r>
              <a:rPr lang="en-US" sz="500" dirty="0" err="1"/>
              <a:t>wikipedia</a:t>
            </a:r>
            <a:r>
              <a:rPr lang="en-US" sz="500" dirty="0"/>
              <a:t>/commons/thumb/d/d8/</a:t>
            </a:r>
            <a:r>
              <a:rPr lang="en-US" sz="500" dirty="0" err="1"/>
              <a:t>TokayGeckoInVietnamHouse.JPG</a:t>
            </a:r>
            <a:r>
              <a:rPr lang="en-US" sz="500" dirty="0"/>
              <a:t>/378px-TokayGeckoInVietnamHouse.JPG</a:t>
            </a:r>
          </a:p>
        </p:txBody>
      </p:sp>
    </p:spTree>
    <p:extLst>
      <p:ext uri="{BB962C8B-B14F-4D97-AF65-F5344CB8AC3E}">
        <p14:creationId xmlns:p14="http://schemas.microsoft.com/office/powerpoint/2010/main" val="131270144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9324" y="403244"/>
            <a:ext cx="7024744" cy="1143000"/>
          </a:xfrm>
        </p:spPr>
        <p:txBody>
          <a:bodyPr/>
          <a:lstStyle/>
          <a:p>
            <a:pPr algn="ctr"/>
            <a:r>
              <a:rPr lang="en-US" dirty="0" smtClean="0"/>
              <a:t>Good job!</a:t>
            </a:r>
            <a:endParaRPr lang="en-US" dirty="0"/>
          </a:p>
        </p:txBody>
      </p:sp>
      <p:sp>
        <p:nvSpPr>
          <p:cNvPr id="3" name="Content Placeholder 2"/>
          <p:cNvSpPr>
            <a:spLocks noGrp="1"/>
          </p:cNvSpPr>
          <p:nvPr>
            <p:ph idx="1"/>
          </p:nvPr>
        </p:nvSpPr>
        <p:spPr>
          <a:xfrm>
            <a:off x="929324" y="1440406"/>
            <a:ext cx="6548563" cy="3309345"/>
          </a:xfrm>
        </p:spPr>
        <p:txBody>
          <a:bodyPr>
            <a:normAutofit lnSpcReduction="10000"/>
          </a:bodyPr>
          <a:lstStyle/>
          <a:p>
            <a:r>
              <a:rPr lang="en-US" sz="2400" dirty="0" smtClean="0"/>
              <a:t>Great job on working with your team members to make hypothesis’s based on observations. This is a critical component of the scientific method, and what biologists must do all the time.</a:t>
            </a:r>
          </a:p>
          <a:p>
            <a:r>
              <a:rPr lang="en-US" sz="2400" dirty="0" err="1" smtClean="0"/>
              <a:t>Biotrek</a:t>
            </a:r>
            <a:r>
              <a:rPr lang="en-US" sz="2400" dirty="0" smtClean="0"/>
              <a:t> hopes that you enjoyed this game, and also hopes that you will enjoy meeting our animals when you visit us! </a:t>
            </a:r>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6669" y="4226127"/>
            <a:ext cx="2748735" cy="206155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Box 4"/>
          <p:cNvSpPr txBox="1"/>
          <p:nvPr/>
        </p:nvSpPr>
        <p:spPr>
          <a:xfrm>
            <a:off x="6141838" y="6281493"/>
            <a:ext cx="2292394" cy="276999"/>
          </a:xfrm>
          <a:prstGeom prst="rect">
            <a:avLst/>
          </a:prstGeom>
          <a:noFill/>
        </p:spPr>
        <p:txBody>
          <a:bodyPr wrap="square" rtlCol="0">
            <a:spAutoFit/>
          </a:bodyPr>
          <a:lstStyle/>
          <a:p>
            <a:r>
              <a:rPr lang="sv-SE" sz="600" dirty="0" err="1"/>
              <a:t>https</a:t>
            </a:r>
            <a:r>
              <a:rPr lang="sv-SE" sz="600" dirty="0"/>
              <a:t>://farm3.staticflickr.com/2440/5828113769_a687372096_o.jpg</a:t>
            </a:r>
            <a:endParaRPr lang="en-US" sz="600" dirty="0"/>
          </a:p>
        </p:txBody>
      </p:sp>
    </p:spTree>
    <p:extLst>
      <p:ext uri="{BB962C8B-B14F-4D97-AF65-F5344CB8AC3E}">
        <p14:creationId xmlns:p14="http://schemas.microsoft.com/office/powerpoint/2010/main" val="265722349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736609"/>
            <a:ext cx="7024744" cy="1143000"/>
          </a:xfrm>
        </p:spPr>
        <p:txBody>
          <a:bodyPr/>
          <a:lstStyle/>
          <a:p>
            <a:pPr algn="ctr"/>
            <a:r>
              <a:rPr lang="en-US" dirty="0" smtClean="0"/>
              <a:t>Last . . . </a:t>
            </a:r>
            <a:r>
              <a:rPr lang="en-US" dirty="0"/>
              <a:t>b</a:t>
            </a:r>
            <a:r>
              <a:rPr lang="en-US" dirty="0" smtClean="0"/>
              <a:t>ut not least! </a:t>
            </a:r>
            <a:endParaRPr lang="en-US" dirty="0"/>
          </a:p>
        </p:txBody>
      </p:sp>
      <p:sp>
        <p:nvSpPr>
          <p:cNvPr id="3" name="Content Placeholder 2"/>
          <p:cNvSpPr>
            <a:spLocks noGrp="1"/>
          </p:cNvSpPr>
          <p:nvPr>
            <p:ph idx="1"/>
          </p:nvPr>
        </p:nvSpPr>
        <p:spPr>
          <a:xfrm>
            <a:off x="1043492" y="1927735"/>
            <a:ext cx="6777317" cy="4171205"/>
          </a:xfrm>
        </p:spPr>
        <p:txBody>
          <a:bodyPr>
            <a:noAutofit/>
          </a:bodyPr>
          <a:lstStyle/>
          <a:p>
            <a:r>
              <a:rPr lang="en-US" sz="1800" dirty="0" smtClean="0"/>
              <a:t>These rainforest animals are incredibly important to their environment, and with everyone’s help we can make sure that we can protect them</a:t>
            </a:r>
          </a:p>
          <a:p>
            <a:pPr marL="0" indent="0">
              <a:buNone/>
            </a:pPr>
            <a:endParaRPr lang="en-US" sz="1800" dirty="0" smtClean="0"/>
          </a:p>
          <a:p>
            <a:r>
              <a:rPr lang="en-US" sz="1800" b="1" dirty="0" smtClean="0"/>
              <a:t>Simple things that you can do to protect reptiles and amphibians are :</a:t>
            </a:r>
          </a:p>
          <a:p>
            <a:pPr marL="0" indent="0">
              <a:buNone/>
            </a:pPr>
            <a:r>
              <a:rPr lang="en-US" sz="1800" dirty="0" smtClean="0"/>
              <a:t>	-Don’t let exotic animals loose. It is not their natural 	environment and they can harm themselves and   	other organisms.</a:t>
            </a:r>
          </a:p>
          <a:p>
            <a:pPr marL="0" indent="0">
              <a:buNone/>
            </a:pPr>
            <a:r>
              <a:rPr lang="en-US" sz="1800" dirty="0" smtClean="0"/>
              <a:t>	-Avoid buying exotic animals from the pet trade.</a:t>
            </a:r>
          </a:p>
          <a:p>
            <a:pPr marL="0" indent="0">
              <a:buNone/>
            </a:pPr>
            <a:r>
              <a:rPr lang="en-US" sz="1800" dirty="0" smtClean="0"/>
              <a:t>	-Avoid buying products made with reptile or 	amphibian scales. </a:t>
            </a:r>
          </a:p>
          <a:p>
            <a:pPr marL="0" indent="0">
              <a:buNone/>
            </a:pPr>
            <a:r>
              <a:rPr lang="en-US" sz="1800" dirty="0" smtClean="0"/>
              <a:t>	-Continue to learn about these animals and share the 	information with others. </a:t>
            </a:r>
            <a:endParaRPr lang="en-US" sz="1800" dirty="0"/>
          </a:p>
        </p:txBody>
      </p:sp>
    </p:spTree>
    <p:extLst>
      <p:ext uri="{BB962C8B-B14F-4D97-AF65-F5344CB8AC3E}">
        <p14:creationId xmlns:p14="http://schemas.microsoft.com/office/powerpoint/2010/main" val="349051901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Thank you for supporting Biotrek!</a:t>
            </a:r>
            <a:endParaRPr lang="en-US" dirty="0"/>
          </a:p>
        </p:txBody>
      </p:sp>
      <p:sp>
        <p:nvSpPr>
          <p:cNvPr id="3" name="Content Placeholder 2"/>
          <p:cNvSpPr>
            <a:spLocks noGrp="1"/>
          </p:cNvSpPr>
          <p:nvPr>
            <p:ph idx="1"/>
          </p:nvPr>
        </p:nvSpPr>
        <p:spPr>
          <a:xfrm>
            <a:off x="1043492" y="1701852"/>
            <a:ext cx="6777317" cy="3508977"/>
          </a:xfrm>
        </p:spPr>
        <p:txBody>
          <a:bodyPr>
            <a:normAutofit/>
          </a:bodyPr>
          <a:lstStyle/>
          <a:p>
            <a:pPr marL="1490472" lvl="6" indent="0" algn="ctr">
              <a:buNone/>
            </a:pPr>
            <a:endParaRPr lang="en-US" sz="1800" b="1" u="sng" dirty="0"/>
          </a:p>
          <a:p>
            <a:pPr marL="1490472" lvl="6" indent="0" algn="ctr">
              <a:buNone/>
            </a:pPr>
            <a:endParaRPr lang="en-US" sz="1800" b="1" u="sng" dirty="0" smtClean="0"/>
          </a:p>
        </p:txBody>
      </p:sp>
      <p:pic>
        <p:nvPicPr>
          <p:cNvPr id="6" name="Picture 5" descr="planet-16673_640.jpg"/>
          <p:cNvPicPr>
            <a:picLocks noChangeAspect="1"/>
          </p:cNvPicPr>
          <p:nvPr/>
        </p:nvPicPr>
        <p:blipFill>
          <a:blip r:embed="rId2">
            <a:alphaModFix amt="76000"/>
            <a:extLst>
              <a:ext uri="{28A0092B-C50C-407E-A947-70E740481C1C}">
                <a14:useLocalDpi xmlns:a14="http://schemas.microsoft.com/office/drawing/2010/main" val="0"/>
              </a:ext>
            </a:extLst>
          </a:blip>
          <a:stretch>
            <a:fillRect/>
          </a:stretch>
        </p:blipFill>
        <p:spPr>
          <a:xfrm>
            <a:off x="2608892" y="2386267"/>
            <a:ext cx="3833245" cy="3378047"/>
          </a:xfrm>
          <a:prstGeom prst="rect">
            <a:avLst/>
          </a:prstGeom>
          <a:ln>
            <a:noFill/>
          </a:ln>
          <a:effectLst>
            <a:softEdge rad="112500"/>
          </a:effectLst>
        </p:spPr>
      </p:pic>
      <p:sp>
        <p:nvSpPr>
          <p:cNvPr id="5" name="TextBox 4"/>
          <p:cNvSpPr txBox="1"/>
          <p:nvPr/>
        </p:nvSpPr>
        <p:spPr>
          <a:xfrm>
            <a:off x="1167018" y="3100677"/>
            <a:ext cx="4960579" cy="1815882"/>
          </a:xfrm>
          <a:prstGeom prst="rect">
            <a:avLst/>
          </a:prstGeom>
          <a:noFill/>
        </p:spPr>
        <p:txBody>
          <a:bodyPr wrap="square" rtlCol="0">
            <a:spAutoFit/>
          </a:bodyPr>
          <a:lstStyle/>
          <a:p>
            <a:pPr marL="1490472" lvl="6" indent="0" algn="ctr">
              <a:buNone/>
            </a:pPr>
            <a:r>
              <a:rPr lang="en-US" sz="2800" b="1" u="sng" dirty="0">
                <a:solidFill>
                  <a:schemeClr val="bg1"/>
                </a:solidFill>
              </a:rPr>
              <a:t>Small</a:t>
            </a:r>
            <a:r>
              <a:rPr lang="en-US" sz="3600" b="1" dirty="0">
                <a:solidFill>
                  <a:schemeClr val="bg1"/>
                </a:solidFill>
              </a:rPr>
              <a:t>  </a:t>
            </a:r>
            <a:r>
              <a:rPr lang="en-US" sz="3200" dirty="0">
                <a:solidFill>
                  <a:schemeClr val="bg1"/>
                </a:solidFill>
              </a:rPr>
              <a:t>Actions</a:t>
            </a:r>
          </a:p>
          <a:p>
            <a:pPr marL="1490472" lvl="6" indent="0" algn="ctr">
              <a:buNone/>
            </a:pPr>
            <a:r>
              <a:rPr lang="en-US" sz="3600" dirty="0" smtClean="0">
                <a:solidFill>
                  <a:schemeClr val="bg1"/>
                </a:solidFill>
              </a:rPr>
              <a:t>=</a:t>
            </a:r>
            <a:endParaRPr lang="en-US" sz="3600" dirty="0">
              <a:solidFill>
                <a:schemeClr val="bg1"/>
              </a:solidFill>
            </a:endParaRPr>
          </a:p>
          <a:p>
            <a:pPr marL="1490472" lvl="6" indent="0" algn="ctr">
              <a:buNone/>
            </a:pPr>
            <a:r>
              <a:rPr lang="en-US" sz="3600" b="1" dirty="0" smtClean="0">
                <a:solidFill>
                  <a:schemeClr val="bg1"/>
                </a:solidFill>
              </a:rPr>
              <a:t>  </a:t>
            </a:r>
            <a:r>
              <a:rPr lang="en-US" sz="4000" b="1" u="sng" dirty="0">
                <a:solidFill>
                  <a:schemeClr val="bg1"/>
                </a:solidFill>
              </a:rPr>
              <a:t>Big</a:t>
            </a:r>
            <a:r>
              <a:rPr lang="en-US" sz="3600" dirty="0">
                <a:solidFill>
                  <a:schemeClr val="bg1"/>
                </a:solidFill>
              </a:rPr>
              <a:t> </a:t>
            </a:r>
            <a:r>
              <a:rPr lang="en-US" sz="3200" dirty="0">
                <a:solidFill>
                  <a:schemeClr val="bg1"/>
                </a:solidFill>
              </a:rPr>
              <a:t>Change</a:t>
            </a:r>
            <a:r>
              <a:rPr lang="en-US" sz="3600" dirty="0">
                <a:solidFill>
                  <a:schemeClr val="bg1"/>
                </a:solidFill>
              </a:rPr>
              <a:t> </a:t>
            </a:r>
          </a:p>
        </p:txBody>
      </p:sp>
    </p:spTree>
    <p:extLst>
      <p:ext uri="{BB962C8B-B14F-4D97-AF65-F5344CB8AC3E}">
        <p14:creationId xmlns:p14="http://schemas.microsoft.com/office/powerpoint/2010/main" val="97417950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Next Generation Science Standards</a:t>
            </a:r>
            <a:endParaRPr lang="en-US" dirty="0"/>
          </a:p>
        </p:txBody>
      </p:sp>
      <p:sp>
        <p:nvSpPr>
          <p:cNvPr id="3" name="Content Placeholder 2"/>
          <p:cNvSpPr>
            <a:spLocks noGrp="1"/>
          </p:cNvSpPr>
          <p:nvPr>
            <p:ph idx="1"/>
          </p:nvPr>
        </p:nvSpPr>
        <p:spPr/>
        <p:txBody>
          <a:bodyPr>
            <a:normAutofit/>
          </a:bodyPr>
          <a:lstStyle/>
          <a:p>
            <a:r>
              <a:rPr lang="en-US" sz="2000" b="1" dirty="0">
                <a:solidFill>
                  <a:srgbClr val="FF0000"/>
                </a:solidFill>
              </a:rPr>
              <a:t>MS-LS1-4.	</a:t>
            </a:r>
            <a:r>
              <a:rPr lang="en-US" sz="2000" b="1" dirty="0">
                <a:solidFill>
                  <a:schemeClr val="tx1"/>
                </a:solidFill>
              </a:rPr>
              <a:t>Use argument based on empirical evidence and scientific reasoning to support an explanation for how characteristic animal behaviors and specialized plant structures affect the probability of successful reproduction of animals and plants respectively. </a:t>
            </a:r>
            <a:endParaRPr lang="en-US" sz="2000" b="1" dirty="0" smtClean="0">
              <a:solidFill>
                <a:schemeClr val="tx1"/>
              </a:solidFill>
            </a:endParaRPr>
          </a:p>
          <a:p>
            <a:r>
              <a:rPr lang="en-US" sz="2000" b="1" dirty="0" smtClean="0">
                <a:solidFill>
                  <a:schemeClr val="tx1"/>
                </a:solidFill>
              </a:rPr>
              <a:t>6</a:t>
            </a:r>
            <a:r>
              <a:rPr lang="en-US" sz="2000" b="1" baseline="30000" dirty="0" smtClean="0">
                <a:solidFill>
                  <a:schemeClr val="tx1"/>
                </a:solidFill>
              </a:rPr>
              <a:t>th</a:t>
            </a:r>
            <a:r>
              <a:rPr lang="en-US" sz="2000" b="1" dirty="0" smtClean="0">
                <a:solidFill>
                  <a:schemeClr val="tx1"/>
                </a:solidFill>
              </a:rPr>
              <a:t> grade </a:t>
            </a:r>
            <a:endParaRPr lang="en-US" sz="2000" b="1" dirty="0">
              <a:solidFill>
                <a:srgbClr val="FF0000"/>
              </a:solidFill>
            </a:endParaRPr>
          </a:p>
        </p:txBody>
      </p:sp>
    </p:spTree>
    <p:extLst>
      <p:ext uri="{BB962C8B-B14F-4D97-AF65-F5344CB8AC3E}">
        <p14:creationId xmlns:p14="http://schemas.microsoft.com/office/powerpoint/2010/main" val="136634515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670459"/>
            <a:ext cx="7024744" cy="1143000"/>
          </a:xfrm>
        </p:spPr>
        <p:txBody>
          <a:bodyPr/>
          <a:lstStyle/>
          <a:p>
            <a:pPr algn="ctr"/>
            <a:r>
              <a:rPr lang="en-US" dirty="0" smtClean="0"/>
              <a:t>Living in the Rainforest</a:t>
            </a:r>
            <a:endParaRPr lang="en-US" dirty="0"/>
          </a:p>
        </p:txBody>
      </p:sp>
      <p:sp>
        <p:nvSpPr>
          <p:cNvPr id="3" name="Content Placeholder 2"/>
          <p:cNvSpPr>
            <a:spLocks noGrp="1"/>
          </p:cNvSpPr>
          <p:nvPr>
            <p:ph idx="1"/>
          </p:nvPr>
        </p:nvSpPr>
        <p:spPr>
          <a:xfrm>
            <a:off x="1043490" y="1827665"/>
            <a:ext cx="6777317" cy="3508977"/>
          </a:xfrm>
        </p:spPr>
        <p:txBody>
          <a:bodyPr>
            <a:normAutofit/>
          </a:bodyPr>
          <a:lstStyle/>
          <a:p>
            <a:r>
              <a:rPr lang="en-US" sz="2400" dirty="0" smtClean="0"/>
              <a:t>Some animals live at the top of trees, known as the canopy inside the rainforest. </a:t>
            </a:r>
          </a:p>
          <a:p>
            <a:r>
              <a:rPr lang="en-US" sz="2400" dirty="0" smtClean="0"/>
              <a:t>Others might live on the floor of the rainforest, and sometimes animals live in both environments! </a:t>
            </a: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9046" y="3547701"/>
            <a:ext cx="3296400" cy="2472300"/>
          </a:xfrm>
          <a:prstGeom prst="rect">
            <a:avLst/>
          </a:prstGeom>
          <a:ln>
            <a:solidFill>
              <a:srgbClr val="D0FF44"/>
            </a:solidFill>
          </a:ln>
        </p:spPr>
      </p:pic>
      <p:sp>
        <p:nvSpPr>
          <p:cNvPr id="6" name="TextBox 5"/>
          <p:cNvSpPr txBox="1"/>
          <p:nvPr/>
        </p:nvSpPr>
        <p:spPr>
          <a:xfrm>
            <a:off x="5276186" y="6065754"/>
            <a:ext cx="3029260" cy="369332"/>
          </a:xfrm>
          <a:prstGeom prst="rect">
            <a:avLst/>
          </a:prstGeom>
          <a:noFill/>
        </p:spPr>
        <p:txBody>
          <a:bodyPr wrap="square" rtlCol="0">
            <a:spAutoFit/>
          </a:bodyPr>
          <a:lstStyle/>
          <a:p>
            <a:r>
              <a:rPr lang="en-US" sz="900" dirty="0"/>
              <a:t>http://vacationadvice101.com/</a:t>
            </a:r>
            <a:r>
              <a:rPr lang="en-US" sz="900" dirty="0" err="1"/>
              <a:t>wp</a:t>
            </a:r>
            <a:r>
              <a:rPr lang="en-US" sz="900" dirty="0"/>
              <a:t>-content/uploads/2013/07/Amazon-Rainforest-</a:t>
            </a:r>
            <a:r>
              <a:rPr lang="en-US" sz="900" dirty="0" err="1"/>
              <a:t>Brazil.jpg</a:t>
            </a:r>
            <a:endParaRPr lang="en-US" sz="900" dirty="0"/>
          </a:p>
        </p:txBody>
      </p:sp>
    </p:spTree>
    <p:extLst>
      <p:ext uri="{BB962C8B-B14F-4D97-AF65-F5344CB8AC3E}">
        <p14:creationId xmlns:p14="http://schemas.microsoft.com/office/powerpoint/2010/main" val="76980871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Is one home better than the other?</a:t>
            </a:r>
            <a:endParaRPr lang="en-US" dirty="0"/>
          </a:p>
        </p:txBody>
      </p:sp>
      <p:sp>
        <p:nvSpPr>
          <p:cNvPr id="3" name="Content Placeholder 2"/>
          <p:cNvSpPr>
            <a:spLocks noGrp="1"/>
          </p:cNvSpPr>
          <p:nvPr>
            <p:ph idx="1"/>
          </p:nvPr>
        </p:nvSpPr>
        <p:spPr/>
        <p:txBody>
          <a:bodyPr>
            <a:normAutofit lnSpcReduction="10000"/>
          </a:bodyPr>
          <a:lstStyle/>
          <a:p>
            <a:r>
              <a:rPr lang="en-US" dirty="0" smtClean="0"/>
              <a:t>Discuss with your neighbor, or in a  small group, whether it is more beneficial to live in the canopy of the rainforest or on the ground of the rainforest? </a:t>
            </a:r>
          </a:p>
          <a:p>
            <a:r>
              <a:rPr lang="en-US" dirty="0" smtClean="0"/>
              <a:t>Discuss some pros and cons, and give possible examples. </a:t>
            </a:r>
          </a:p>
          <a:p>
            <a:r>
              <a:rPr lang="en-US" dirty="0" smtClean="0"/>
              <a:t>Don’t be afraid to be creative! The rainforest is a beautiful and complex place. </a:t>
            </a:r>
            <a:endParaRPr lang="en-US" dirty="0"/>
          </a:p>
        </p:txBody>
      </p:sp>
    </p:spTree>
    <p:extLst>
      <p:ext uri="{BB962C8B-B14F-4D97-AF65-F5344CB8AC3E}">
        <p14:creationId xmlns:p14="http://schemas.microsoft.com/office/powerpoint/2010/main" val="363526452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Introduction to our animals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Now that you have had a discussion about living in the rainforest, we must clarify two types of animals that are very common in the rainforest. </a:t>
            </a:r>
          </a:p>
          <a:p>
            <a:endParaRPr lang="en-US" dirty="0" smtClean="0"/>
          </a:p>
          <a:p>
            <a:r>
              <a:rPr lang="en-US" b="1" u="sng" dirty="0" smtClean="0">
                <a:solidFill>
                  <a:srgbClr val="3366FF"/>
                </a:solidFill>
              </a:rPr>
              <a:t>Reptiles</a:t>
            </a:r>
            <a:r>
              <a:rPr lang="en-US" dirty="0" smtClean="0"/>
              <a:t> can breathe air like us, can lay egg's and have scales.</a:t>
            </a:r>
          </a:p>
          <a:p>
            <a:pPr marL="68580" indent="0">
              <a:buNone/>
            </a:pPr>
            <a:endParaRPr lang="en-US" dirty="0" smtClean="0"/>
          </a:p>
          <a:p>
            <a:r>
              <a:rPr lang="en-US" b="1" u="sng" dirty="0" smtClean="0">
                <a:solidFill>
                  <a:srgbClr val="008000"/>
                </a:solidFill>
              </a:rPr>
              <a:t>Amphibians</a:t>
            </a:r>
            <a:r>
              <a:rPr lang="en-US" dirty="0" smtClean="0"/>
              <a:t> start their lives with gills to “breathe” in water, and later develop lungs to breathe on land. Their skin can absorb water making it smooth and often times slick or sticky.  </a:t>
            </a:r>
            <a:endParaRPr lang="en-US" dirty="0"/>
          </a:p>
        </p:txBody>
      </p:sp>
    </p:spTree>
    <p:extLst>
      <p:ext uri="{BB962C8B-B14F-4D97-AF65-F5344CB8AC3E}">
        <p14:creationId xmlns:p14="http://schemas.microsoft.com/office/powerpoint/2010/main" val="195460114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err="1" smtClean="0"/>
              <a:t>Biotrek</a:t>
            </a:r>
            <a:r>
              <a:rPr lang="en-US" dirty="0" smtClean="0"/>
              <a:t> has both reptiles and amphibians! </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80245" y="2323373"/>
            <a:ext cx="3973697" cy="2902399"/>
          </a:xfrm>
          <a:ln w="12700" cmpd="sng">
            <a:solidFill>
              <a:schemeClr val="bg2"/>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9236" y="2323373"/>
            <a:ext cx="3587759" cy="2902399"/>
          </a:xfrm>
          <a:prstGeom prst="rect">
            <a:avLst/>
          </a:prstGeom>
          <a:ln w="19050" cmpd="sng">
            <a:solidFill>
              <a:srgbClr val="CAF278"/>
            </a:solidFill>
          </a:ln>
        </p:spPr>
      </p:pic>
      <p:sp>
        <p:nvSpPr>
          <p:cNvPr id="6" name="TextBox 5"/>
          <p:cNvSpPr txBox="1"/>
          <p:nvPr/>
        </p:nvSpPr>
        <p:spPr>
          <a:xfrm>
            <a:off x="1043490" y="5948480"/>
            <a:ext cx="2713322" cy="369332"/>
          </a:xfrm>
          <a:prstGeom prst="rect">
            <a:avLst/>
          </a:prstGeom>
          <a:noFill/>
        </p:spPr>
        <p:txBody>
          <a:bodyPr wrap="square" rtlCol="0">
            <a:spAutoFit/>
          </a:bodyPr>
          <a:lstStyle/>
          <a:p>
            <a:r>
              <a:rPr lang="en-US" dirty="0" smtClean="0"/>
              <a:t>Left : Blue Tongue Skink</a:t>
            </a:r>
            <a:endParaRPr lang="en-US" dirty="0"/>
          </a:p>
        </p:txBody>
      </p:sp>
      <p:sp>
        <p:nvSpPr>
          <p:cNvPr id="7" name="TextBox 6"/>
          <p:cNvSpPr txBox="1"/>
          <p:nvPr/>
        </p:nvSpPr>
        <p:spPr>
          <a:xfrm>
            <a:off x="5420942" y="5970559"/>
            <a:ext cx="2647292" cy="369332"/>
          </a:xfrm>
          <a:prstGeom prst="rect">
            <a:avLst/>
          </a:prstGeom>
          <a:noFill/>
        </p:spPr>
        <p:txBody>
          <a:bodyPr wrap="none" rtlCol="0">
            <a:spAutoFit/>
          </a:bodyPr>
          <a:lstStyle/>
          <a:p>
            <a:r>
              <a:rPr lang="en-US" dirty="0" smtClean="0"/>
              <a:t>Right : Red Eyed Tree Frog</a:t>
            </a:r>
            <a:endParaRPr lang="en-US" dirty="0"/>
          </a:p>
        </p:txBody>
      </p:sp>
      <p:sp>
        <p:nvSpPr>
          <p:cNvPr id="3" name="TextBox 2"/>
          <p:cNvSpPr txBox="1"/>
          <p:nvPr/>
        </p:nvSpPr>
        <p:spPr>
          <a:xfrm>
            <a:off x="909117" y="5316907"/>
            <a:ext cx="3432177" cy="246221"/>
          </a:xfrm>
          <a:prstGeom prst="rect">
            <a:avLst/>
          </a:prstGeom>
          <a:noFill/>
        </p:spPr>
        <p:txBody>
          <a:bodyPr wrap="square" rtlCol="0">
            <a:spAutoFit/>
          </a:bodyPr>
          <a:lstStyle/>
          <a:p>
            <a:r>
              <a:rPr lang="en-US" sz="1000" dirty="0"/>
              <a:t>https://</a:t>
            </a:r>
            <a:r>
              <a:rPr lang="en-US" sz="1000" dirty="0" err="1"/>
              <a:t>www.flickr.com</a:t>
            </a:r>
            <a:r>
              <a:rPr lang="en-US" sz="1000" dirty="0"/>
              <a:t>/photos/</a:t>
            </a:r>
            <a:r>
              <a:rPr lang="en-US" sz="1000" dirty="0" err="1"/>
              <a:t>tgerus</a:t>
            </a:r>
            <a:r>
              <a:rPr lang="en-US" sz="1000" dirty="0"/>
              <a:t>/8495161684</a:t>
            </a:r>
          </a:p>
        </p:txBody>
      </p:sp>
      <p:sp>
        <p:nvSpPr>
          <p:cNvPr id="8" name="TextBox 7"/>
          <p:cNvSpPr txBox="1"/>
          <p:nvPr/>
        </p:nvSpPr>
        <p:spPr>
          <a:xfrm>
            <a:off x="5304512" y="5316143"/>
            <a:ext cx="3148314" cy="461665"/>
          </a:xfrm>
          <a:prstGeom prst="rect">
            <a:avLst/>
          </a:prstGeom>
          <a:noFill/>
        </p:spPr>
        <p:txBody>
          <a:bodyPr wrap="square" rtlCol="0">
            <a:spAutoFit/>
          </a:bodyPr>
          <a:lstStyle/>
          <a:p>
            <a:r>
              <a:rPr lang="en-US" sz="800" dirty="0"/>
              <a:t>https://</a:t>
            </a:r>
            <a:r>
              <a:rPr lang="en-US" sz="800" dirty="0" err="1"/>
              <a:t>upload.wikimedia.org</a:t>
            </a:r>
            <a:r>
              <a:rPr lang="en-US" sz="800" dirty="0"/>
              <a:t>/</a:t>
            </a:r>
            <a:r>
              <a:rPr lang="en-US" sz="800" dirty="0" err="1"/>
              <a:t>wikipedia</a:t>
            </a:r>
            <a:r>
              <a:rPr lang="en-US" sz="800" dirty="0"/>
              <a:t>/commons/thumb/b/be/Red_eyed_tree_frog_edit2.jpg/799px-Red_eyed_tree_frog_edit2.jpg</a:t>
            </a:r>
          </a:p>
        </p:txBody>
      </p:sp>
    </p:spTree>
    <p:extLst>
      <p:ext uri="{BB962C8B-B14F-4D97-AF65-F5344CB8AC3E}">
        <p14:creationId xmlns:p14="http://schemas.microsoft.com/office/powerpoint/2010/main" val="13423609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Adaptations for survival</a:t>
            </a:r>
            <a:endParaRPr lang="en-US" dirty="0"/>
          </a:p>
        </p:txBody>
      </p:sp>
      <p:sp>
        <p:nvSpPr>
          <p:cNvPr id="3" name="Content Placeholder 2"/>
          <p:cNvSpPr>
            <a:spLocks noGrp="1"/>
          </p:cNvSpPr>
          <p:nvPr>
            <p:ph idx="1"/>
          </p:nvPr>
        </p:nvSpPr>
        <p:spPr/>
        <p:txBody>
          <a:bodyPr>
            <a:normAutofit/>
          </a:bodyPr>
          <a:lstStyle/>
          <a:p>
            <a:r>
              <a:rPr lang="en-US" dirty="0" err="1" smtClean="0"/>
              <a:t>Biotrek</a:t>
            </a:r>
            <a:r>
              <a:rPr lang="en-US" dirty="0" smtClean="0"/>
              <a:t> is home to several reptiles and amphibians</a:t>
            </a:r>
          </a:p>
          <a:p>
            <a:r>
              <a:rPr lang="en-US" dirty="0" smtClean="0"/>
              <a:t>Each animal has their own adaptations, which are characteristics of the animal that helps them survive in their environment. </a:t>
            </a:r>
          </a:p>
          <a:p>
            <a:r>
              <a:rPr lang="en-US" dirty="0" smtClean="0"/>
              <a:t>Many adaptations are visible by the physical appearance of the animal. </a:t>
            </a:r>
          </a:p>
        </p:txBody>
      </p:sp>
    </p:spTree>
    <p:extLst>
      <p:ext uri="{BB962C8B-B14F-4D97-AF65-F5344CB8AC3E}">
        <p14:creationId xmlns:p14="http://schemas.microsoft.com/office/powerpoint/2010/main" val="389451180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815987"/>
            <a:ext cx="7024744" cy="1143000"/>
          </a:xfrm>
        </p:spPr>
        <p:txBody>
          <a:bodyPr>
            <a:normAutofit fontScale="90000"/>
          </a:bodyPr>
          <a:lstStyle/>
          <a:p>
            <a:pPr algn="ctr"/>
            <a:r>
              <a:rPr lang="en-US" dirty="0" smtClean="0"/>
              <a:t>Activity : Investigate our animals with observations </a:t>
            </a:r>
            <a:endParaRPr lang="en-US" dirty="0"/>
          </a:p>
        </p:txBody>
      </p:sp>
      <p:sp>
        <p:nvSpPr>
          <p:cNvPr id="3" name="Content Placeholder 2"/>
          <p:cNvSpPr>
            <a:spLocks noGrp="1"/>
          </p:cNvSpPr>
          <p:nvPr>
            <p:ph idx="1"/>
          </p:nvPr>
        </p:nvSpPr>
        <p:spPr>
          <a:xfrm>
            <a:off x="1043490" y="2145180"/>
            <a:ext cx="6777317" cy="4006679"/>
          </a:xfrm>
        </p:spPr>
        <p:txBody>
          <a:bodyPr>
            <a:noAutofit/>
          </a:bodyPr>
          <a:lstStyle/>
          <a:p>
            <a:pPr>
              <a:lnSpc>
                <a:spcPct val="120000"/>
              </a:lnSpc>
            </a:pPr>
            <a:r>
              <a:rPr lang="en-US" sz="1800" dirty="0" smtClean="0"/>
              <a:t>Join together in small teams.</a:t>
            </a:r>
          </a:p>
          <a:p>
            <a:pPr>
              <a:lnSpc>
                <a:spcPct val="120000"/>
              </a:lnSpc>
            </a:pPr>
            <a:r>
              <a:rPr lang="en-US" sz="1800" dirty="0" smtClean="0"/>
              <a:t>Take a look at the photos of each animal and make a </a:t>
            </a:r>
            <a:r>
              <a:rPr lang="en-US" sz="1800" b="1" dirty="0" smtClean="0"/>
              <a:t>hypothesis</a:t>
            </a:r>
            <a:r>
              <a:rPr lang="en-US" sz="1800" dirty="0" smtClean="0"/>
              <a:t> about what</a:t>
            </a:r>
            <a:r>
              <a:rPr lang="en-US" sz="1800" u="sng" dirty="0" smtClean="0"/>
              <a:t> </a:t>
            </a:r>
            <a:r>
              <a:rPr lang="en-US" sz="1800" b="1" u="sng" dirty="0" smtClean="0"/>
              <a:t>behaviors or characteristic</a:t>
            </a:r>
            <a:r>
              <a:rPr lang="en-US" sz="1800" b="1" dirty="0" smtClean="0"/>
              <a:t>s</a:t>
            </a:r>
            <a:r>
              <a:rPr lang="en-US" sz="1800" dirty="0" smtClean="0"/>
              <a:t> the animal has that might help it </a:t>
            </a:r>
            <a:r>
              <a:rPr lang="en-US" sz="1800" b="1" u="sng" dirty="0" smtClean="0"/>
              <a:t>better survive </a:t>
            </a:r>
            <a:r>
              <a:rPr lang="en-US" sz="1800" dirty="0" smtClean="0"/>
              <a:t>in the rainforest. What </a:t>
            </a:r>
            <a:r>
              <a:rPr lang="en-US" sz="1800" b="1" dirty="0" smtClean="0"/>
              <a:t>part of the rainforest </a:t>
            </a:r>
            <a:r>
              <a:rPr lang="en-US" sz="1800" dirty="0" smtClean="0"/>
              <a:t>do you think the animal lives in? </a:t>
            </a:r>
          </a:p>
          <a:p>
            <a:pPr>
              <a:lnSpc>
                <a:spcPct val="120000"/>
              </a:lnSpc>
            </a:pPr>
            <a:r>
              <a:rPr lang="en-US" sz="1800" dirty="0" smtClean="0"/>
              <a:t>Each team will make a hypothesis based on observing the photographs, and at the end your teacher will tell your class the answer.</a:t>
            </a:r>
          </a:p>
          <a:p>
            <a:pPr>
              <a:lnSpc>
                <a:spcPct val="120000"/>
              </a:lnSpc>
            </a:pPr>
            <a:r>
              <a:rPr lang="en-US" sz="1800" dirty="0" smtClean="0"/>
              <a:t>Answers are located in the “note section” of each slide.</a:t>
            </a:r>
          </a:p>
          <a:p>
            <a:pPr>
              <a:lnSpc>
                <a:spcPct val="120000"/>
              </a:lnSpc>
            </a:pPr>
            <a:r>
              <a:rPr lang="en-US" sz="1800" dirty="0" smtClean="0"/>
              <a:t>Have fun being </a:t>
            </a:r>
            <a:r>
              <a:rPr lang="en-US" sz="1800" b="1" dirty="0" smtClean="0"/>
              <a:t>biologists! </a:t>
            </a:r>
            <a:endParaRPr lang="en-US" sz="1800" b="1" dirty="0"/>
          </a:p>
        </p:txBody>
      </p:sp>
    </p:spTree>
    <p:extLst>
      <p:ext uri="{BB962C8B-B14F-4D97-AF65-F5344CB8AC3E}">
        <p14:creationId xmlns:p14="http://schemas.microsoft.com/office/powerpoint/2010/main" val="23237333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842446"/>
            <a:ext cx="7024744" cy="1143000"/>
          </a:xfrm>
        </p:spPr>
        <p:txBody>
          <a:bodyPr/>
          <a:lstStyle/>
          <a:p>
            <a:pPr algn="ctr"/>
            <a:r>
              <a:rPr lang="en-US" dirty="0" smtClean="0"/>
              <a:t>Solomon Skink</a:t>
            </a:r>
            <a:endParaRPr lang="en-US" dirty="0"/>
          </a:p>
        </p:txBody>
      </p:sp>
      <p:sp>
        <p:nvSpPr>
          <p:cNvPr id="3" name="Content Placeholder 2"/>
          <p:cNvSpPr>
            <a:spLocks noGrp="1"/>
          </p:cNvSpPr>
          <p:nvPr>
            <p:ph idx="1"/>
          </p:nvPr>
        </p:nvSpPr>
        <p:spPr>
          <a:xfrm>
            <a:off x="1043492" y="2044904"/>
            <a:ext cx="6777317" cy="3508977"/>
          </a:xfrm>
        </p:spPr>
        <p:txBody>
          <a:bodyPr/>
          <a:lstStyle/>
          <a:p>
            <a:r>
              <a:rPr lang="en-US" sz="2000" dirty="0" smtClean="0"/>
              <a:t>Native to the Solomon Islands</a:t>
            </a:r>
          </a:p>
          <a:p>
            <a:r>
              <a:rPr lang="en-US" sz="2000" dirty="0" smtClean="0"/>
              <a:t> Adults can reach a length of 32 inches.</a:t>
            </a:r>
          </a:p>
          <a:p>
            <a:r>
              <a:rPr lang="en-US" sz="2000" dirty="0" smtClean="0"/>
              <a:t> The largest skink alive</a:t>
            </a:r>
          </a:p>
          <a:p>
            <a:r>
              <a:rPr lang="en-US" sz="2000" dirty="0" smtClean="0"/>
              <a:t>Dark blue and green scales with a long tail</a:t>
            </a:r>
          </a:p>
          <a:p>
            <a:endParaRPr lang="en-US" dirty="0" smtClean="0"/>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992" y="3799393"/>
            <a:ext cx="2471074" cy="2225590"/>
          </a:xfrm>
          <a:prstGeom prst="rect">
            <a:avLst/>
          </a:prstGeom>
          <a:ln>
            <a:solidFill>
              <a:srgbClr val="CAF278"/>
            </a:solidFill>
          </a:ln>
        </p:spPr>
      </p:pic>
      <p:pic>
        <p:nvPicPr>
          <p:cNvPr id="5" name="Picture 4"/>
          <p:cNvPicPr>
            <a:picLocks noChangeAspect="1"/>
          </p:cNvPicPr>
          <p:nvPr/>
        </p:nvPicPr>
        <p:blipFill>
          <a:blip r:embed="rId4"/>
          <a:stretch>
            <a:fillRect/>
          </a:stretch>
        </p:blipFill>
        <p:spPr>
          <a:xfrm>
            <a:off x="3310276" y="3799393"/>
            <a:ext cx="2476361" cy="2225590"/>
          </a:xfrm>
          <a:prstGeom prst="rect">
            <a:avLst/>
          </a:prstGeom>
          <a:ln>
            <a:solidFill>
              <a:srgbClr val="CAF278"/>
            </a:solidFill>
          </a:ln>
        </p:spPr>
      </p:pic>
      <p:pic>
        <p:nvPicPr>
          <p:cNvPr id="6" name="Picture 5"/>
          <p:cNvPicPr>
            <a:picLocks noChangeAspect="1"/>
          </p:cNvPicPr>
          <p:nvPr/>
        </p:nvPicPr>
        <p:blipFill>
          <a:blip r:embed="rId5">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tretch>
            <a:fillRect/>
          </a:stretch>
        </p:blipFill>
        <p:spPr>
          <a:xfrm>
            <a:off x="5952694" y="3799393"/>
            <a:ext cx="2635351" cy="2225589"/>
          </a:xfrm>
          <a:prstGeom prst="rect">
            <a:avLst/>
          </a:prstGeom>
          <a:ln>
            <a:solidFill>
              <a:srgbClr val="CAF278"/>
            </a:solidFill>
          </a:ln>
        </p:spPr>
      </p:pic>
      <p:sp>
        <p:nvSpPr>
          <p:cNvPr id="7" name="TextBox 6"/>
          <p:cNvSpPr txBox="1"/>
          <p:nvPr/>
        </p:nvSpPr>
        <p:spPr>
          <a:xfrm>
            <a:off x="462987" y="6024982"/>
            <a:ext cx="2600079" cy="338554"/>
          </a:xfrm>
          <a:prstGeom prst="rect">
            <a:avLst/>
          </a:prstGeom>
          <a:noFill/>
        </p:spPr>
        <p:txBody>
          <a:bodyPr wrap="square" rtlCol="0">
            <a:spAutoFit/>
          </a:bodyPr>
          <a:lstStyle/>
          <a:p>
            <a:r>
              <a:rPr lang="en-US" sz="800" dirty="0"/>
              <a:t>https://</a:t>
            </a:r>
            <a:r>
              <a:rPr lang="en-US" sz="800" dirty="0" err="1"/>
              <a:t>upload.wikimedia.org</a:t>
            </a:r>
            <a:r>
              <a:rPr lang="en-US" sz="800" dirty="0"/>
              <a:t>/</a:t>
            </a:r>
            <a:r>
              <a:rPr lang="en-US" sz="800" dirty="0" err="1"/>
              <a:t>wikipedia</a:t>
            </a:r>
            <a:r>
              <a:rPr lang="en-US" sz="800" dirty="0"/>
              <a:t>/commons/8/81/</a:t>
            </a:r>
            <a:r>
              <a:rPr lang="en-US" sz="800" dirty="0" err="1"/>
              <a:t>Wickelskink_Corucia_zebrata.jpg</a:t>
            </a:r>
            <a:endParaRPr lang="en-US" sz="800" dirty="0"/>
          </a:p>
        </p:txBody>
      </p:sp>
      <p:sp>
        <p:nvSpPr>
          <p:cNvPr id="8" name="TextBox 7"/>
          <p:cNvSpPr txBox="1"/>
          <p:nvPr/>
        </p:nvSpPr>
        <p:spPr>
          <a:xfrm>
            <a:off x="6495051" y="6077903"/>
            <a:ext cx="2092994" cy="369332"/>
          </a:xfrm>
          <a:prstGeom prst="rect">
            <a:avLst/>
          </a:prstGeom>
          <a:noFill/>
        </p:spPr>
        <p:txBody>
          <a:bodyPr wrap="square" rtlCol="0">
            <a:spAutoFit/>
          </a:bodyPr>
          <a:lstStyle/>
          <a:p>
            <a:r>
              <a:rPr lang="en-US" sz="600" dirty="0"/>
              <a:t>https://</a:t>
            </a:r>
            <a:r>
              <a:rPr lang="en-US" sz="600" dirty="0" err="1"/>
              <a:t>upload.wikimedia.org</a:t>
            </a:r>
            <a:r>
              <a:rPr lang="en-US" sz="600" dirty="0"/>
              <a:t>/</a:t>
            </a:r>
            <a:r>
              <a:rPr lang="en-US" sz="600" dirty="0" err="1"/>
              <a:t>wikipedia</a:t>
            </a:r>
            <a:r>
              <a:rPr lang="en-US" sz="600" dirty="0"/>
              <a:t>/commons/thumb/9/99/</a:t>
            </a:r>
            <a:r>
              <a:rPr lang="en-US" sz="600" dirty="0" err="1"/>
              <a:t>Solomon_Island_Skink.jpg</a:t>
            </a:r>
            <a:r>
              <a:rPr lang="en-US" sz="600" dirty="0"/>
              <a:t>/777px-Solomon_Island_Skink.jpg</a:t>
            </a:r>
          </a:p>
        </p:txBody>
      </p:sp>
      <p:sp>
        <p:nvSpPr>
          <p:cNvPr id="9" name="Rectangle 8"/>
          <p:cNvSpPr/>
          <p:nvPr/>
        </p:nvSpPr>
        <p:spPr>
          <a:xfrm>
            <a:off x="3310276" y="6024982"/>
            <a:ext cx="2601919" cy="338554"/>
          </a:xfrm>
          <a:prstGeom prst="rect">
            <a:avLst/>
          </a:prstGeom>
        </p:spPr>
        <p:txBody>
          <a:bodyPr wrap="square">
            <a:spAutoFit/>
          </a:bodyPr>
          <a:lstStyle/>
          <a:p>
            <a:r>
              <a:rPr lang="en-US" sz="800" dirty="0"/>
              <a:t>https://</a:t>
            </a:r>
            <a:r>
              <a:rPr lang="en-US" sz="800" dirty="0" err="1"/>
              <a:t>upload.wikimedia.org</a:t>
            </a:r>
            <a:r>
              <a:rPr lang="en-US" sz="800" dirty="0"/>
              <a:t>/</a:t>
            </a:r>
            <a:r>
              <a:rPr lang="en-US" sz="800" dirty="0" err="1"/>
              <a:t>wikipedia</a:t>
            </a:r>
            <a:r>
              <a:rPr lang="en-US" sz="800" dirty="0"/>
              <a:t>/commons/e/</a:t>
            </a:r>
            <a:r>
              <a:rPr lang="en-US" sz="800" dirty="0" err="1"/>
              <a:t>eb</a:t>
            </a:r>
            <a:r>
              <a:rPr lang="en-US" sz="800" dirty="0"/>
              <a:t>/</a:t>
            </a:r>
            <a:r>
              <a:rPr lang="en-US" sz="800" dirty="0" err="1"/>
              <a:t>Corucia_zebrata.jpg</a:t>
            </a:r>
            <a:endParaRPr lang="en-US" sz="800" dirty="0"/>
          </a:p>
        </p:txBody>
      </p:sp>
    </p:spTree>
    <p:extLst>
      <p:ext uri="{BB962C8B-B14F-4D97-AF65-F5344CB8AC3E}">
        <p14:creationId xmlns:p14="http://schemas.microsoft.com/office/powerpoint/2010/main" val="739918422"/>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Austin.thmx</Template>
  <TotalTime>356</TotalTime>
  <Words>1925</Words>
  <Application>Microsoft Macintosh PowerPoint</Application>
  <PresentationFormat>On-screen Show (4:3)</PresentationFormat>
  <Paragraphs>133</Paragraphs>
  <Slides>17</Slides>
  <Notes>8</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Austin</vt:lpstr>
      <vt:lpstr>Rainforest Animals at Biotrek</vt:lpstr>
      <vt:lpstr>Next Generation Science Standards</vt:lpstr>
      <vt:lpstr>Living in the Rainforest</vt:lpstr>
      <vt:lpstr>Is one home better than the other?</vt:lpstr>
      <vt:lpstr>Introduction to our animals</vt:lpstr>
      <vt:lpstr>Biotrek has both reptiles and amphibians! </vt:lpstr>
      <vt:lpstr>Adaptations for survival</vt:lpstr>
      <vt:lpstr>Activity : Investigate our animals with observations </vt:lpstr>
      <vt:lpstr>Solomon Skink</vt:lpstr>
      <vt:lpstr>Blue Tongue Skink</vt:lpstr>
      <vt:lpstr> Crested Gecko</vt:lpstr>
      <vt:lpstr>Red Eyed Tree Frog</vt:lpstr>
      <vt:lpstr>Green Iguana</vt:lpstr>
      <vt:lpstr>Tokay Gecko</vt:lpstr>
      <vt:lpstr>Good job!</vt:lpstr>
      <vt:lpstr>Last . . . but not least! </vt:lpstr>
      <vt:lpstr>Thank you for supporting Biotrek!</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Rainforest Animals at Biotrek</dc:title>
  <dc:creator>Brittany Poloni</dc:creator>
  <cp:lastModifiedBy>cemast</cp:lastModifiedBy>
  <cp:revision>33</cp:revision>
  <dcterms:created xsi:type="dcterms:W3CDTF">2014-05-29T14:57:27Z</dcterms:created>
  <dcterms:modified xsi:type="dcterms:W3CDTF">2015-09-24T19:37:50Z</dcterms:modified>
</cp:coreProperties>
</file>