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"/>
  </p:notesMasterIdLst>
  <p:sldIdLst>
    <p:sldId id="256" r:id="rId2"/>
    <p:sldId id="266" r:id="rId3"/>
    <p:sldId id="263" r:id="rId4"/>
    <p:sldId id="264" r:id="rId5"/>
    <p:sldId id="265" r:id="rId6"/>
    <p:sldId id="262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andra L. Horner" initials="CLH" lastIdx="17" clrIdx="0">
    <p:extLst>
      <p:ext uri="{19B8F6BF-5375-455C-9EA6-DF929625EA0E}">
        <p15:presenceInfo xmlns:p15="http://schemas.microsoft.com/office/powerpoint/2012/main" userId="S-1-5-21-117609710-706699826-1801674531-6615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491" autoAdjust="0"/>
  </p:normalViewPr>
  <p:slideViewPr>
    <p:cSldViewPr snapToGrid="0">
      <p:cViewPr varScale="1">
        <p:scale>
          <a:sx n="102" d="100"/>
          <a:sy n="102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-37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304B4-25F4-4538-A633-186E4E3D9E8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F0E517-CE4F-4117-AF75-D053E565D52E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Academic Senate</a:t>
          </a:r>
        </a:p>
      </dgm:t>
    </dgm:pt>
    <dgm:pt modelId="{C32202D1-6294-4700-9FA1-EEAD648647ED}" type="parTrans" cxnId="{C1AAEF40-E920-4853-848B-544192A6BF60}">
      <dgm:prSet/>
      <dgm:spPr/>
      <dgm:t>
        <a:bodyPr/>
        <a:lstStyle/>
        <a:p>
          <a:endParaRPr lang="en-US"/>
        </a:p>
      </dgm:t>
    </dgm:pt>
    <dgm:pt modelId="{8E1C83D2-59DB-4B15-87F5-498DEC76A0A0}" type="sibTrans" cxnId="{C1AAEF40-E920-4853-848B-544192A6BF60}">
      <dgm:prSet/>
      <dgm:spPr/>
      <dgm:t>
        <a:bodyPr/>
        <a:lstStyle/>
        <a:p>
          <a:endParaRPr lang="en-US" dirty="0"/>
        </a:p>
      </dgm:t>
    </dgm:pt>
    <dgm:pt modelId="{BE333246-089B-42B7-8DE9-79A9590C52BC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President for Review</a:t>
          </a:r>
        </a:p>
      </dgm:t>
    </dgm:pt>
    <dgm:pt modelId="{D533A541-ECD2-4478-B584-D22FA7F61785}" type="parTrans" cxnId="{25805CFE-3B9E-4DB4-810A-C9FACE666394}">
      <dgm:prSet/>
      <dgm:spPr/>
      <dgm:t>
        <a:bodyPr/>
        <a:lstStyle/>
        <a:p>
          <a:endParaRPr lang="en-US"/>
        </a:p>
      </dgm:t>
    </dgm:pt>
    <dgm:pt modelId="{13CF06ED-29E5-445F-9C29-45640C7B899B}" type="sibTrans" cxnId="{25805CFE-3B9E-4DB4-810A-C9FACE666394}">
      <dgm:prSet/>
      <dgm:spPr/>
      <dgm:t>
        <a:bodyPr/>
        <a:lstStyle/>
        <a:p>
          <a:endParaRPr lang="en-US" dirty="0"/>
        </a:p>
      </dgm:t>
    </dgm:pt>
    <dgm:pt modelId="{0700D41F-5BF8-4EBA-B85F-5A1A1C96C429}">
      <dgm:prSet phldrT="[Text]"/>
      <dgm:spPr/>
      <dgm:t>
        <a:bodyPr/>
        <a:lstStyle/>
        <a:p>
          <a:r>
            <a:rPr lang="en-US" b="1" u="sng" dirty="0">
              <a:solidFill>
                <a:schemeClr val="bg1"/>
              </a:solidFill>
            </a:rPr>
            <a:t>Academic Policies</a:t>
          </a:r>
          <a:r>
            <a:rPr lang="en-US" b="1" dirty="0">
              <a:solidFill>
                <a:schemeClr val="bg1"/>
              </a:solidFill>
            </a:rPr>
            <a:t> to Provost for Research and Review</a:t>
          </a:r>
        </a:p>
      </dgm:t>
    </dgm:pt>
    <dgm:pt modelId="{1B1A1E32-0135-4C50-AD36-5C17F83B3BE2}" type="parTrans" cxnId="{A5E57B89-69FF-4349-A61A-CED077AC6959}">
      <dgm:prSet/>
      <dgm:spPr/>
      <dgm:t>
        <a:bodyPr/>
        <a:lstStyle/>
        <a:p>
          <a:endParaRPr lang="en-US"/>
        </a:p>
      </dgm:t>
    </dgm:pt>
    <dgm:pt modelId="{FB28E1A0-6227-46F1-B7A9-EB68A0BAFDED}" type="sibTrans" cxnId="{A5E57B89-69FF-4349-A61A-CED077AC6959}">
      <dgm:prSet/>
      <dgm:spPr/>
      <dgm:t>
        <a:bodyPr/>
        <a:lstStyle/>
        <a:p>
          <a:endParaRPr lang="en-US" dirty="0"/>
        </a:p>
      </dgm:t>
    </dgm:pt>
    <dgm:pt modelId="{FD1718DD-0A41-48D6-A97A-E570241E13F9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President for Final Review and Approval</a:t>
          </a:r>
        </a:p>
      </dgm:t>
    </dgm:pt>
    <dgm:pt modelId="{A969EA5E-FD05-4474-BC6B-533EAE31E146}" type="parTrans" cxnId="{36B66FB5-656D-4A99-92B9-F5AC8B5AE0D9}">
      <dgm:prSet/>
      <dgm:spPr/>
      <dgm:t>
        <a:bodyPr/>
        <a:lstStyle/>
        <a:p>
          <a:endParaRPr lang="en-US"/>
        </a:p>
      </dgm:t>
    </dgm:pt>
    <dgm:pt modelId="{54F05B9E-9F34-4E22-972D-D3487B4E4983}" type="sibTrans" cxnId="{36B66FB5-656D-4A99-92B9-F5AC8B5AE0D9}">
      <dgm:prSet/>
      <dgm:spPr/>
      <dgm:t>
        <a:bodyPr/>
        <a:lstStyle/>
        <a:p>
          <a:endParaRPr lang="en-US" dirty="0"/>
        </a:p>
      </dgm:t>
    </dgm:pt>
    <dgm:pt modelId="{9F7F0B6E-6FBB-433F-B05B-827A879F35C1}" type="pres">
      <dgm:prSet presAssocID="{BF3304B4-25F4-4538-A633-186E4E3D9E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BE069-1093-4DAB-9B8D-EDDD832578B4}" type="pres">
      <dgm:prSet presAssocID="{D0F0E517-CE4F-4117-AF75-D053E565D52E}" presName="node" presStyleLbl="node1" presStyleIdx="0" presStyleCnt="4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2B930-C061-4DD0-8806-4719ED912EBF}" type="pres">
      <dgm:prSet presAssocID="{8E1C83D2-59DB-4B15-87F5-498DEC76A0A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62B26A9-6FEC-4FA3-97B2-F3146CBE4373}" type="pres">
      <dgm:prSet presAssocID="{8E1C83D2-59DB-4B15-87F5-498DEC76A0A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1B706EF-54F4-4734-9A1E-5D3B647BA72A}" type="pres">
      <dgm:prSet presAssocID="{BE333246-089B-42B7-8DE9-79A9590C52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AC891-9C02-476A-93D7-160DF492807F}" type="pres">
      <dgm:prSet presAssocID="{13CF06ED-29E5-445F-9C29-45640C7B899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21B4582-1131-47A8-AA23-13934BEC5748}" type="pres">
      <dgm:prSet presAssocID="{13CF06ED-29E5-445F-9C29-45640C7B899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D67944F-72CC-46A6-8412-60B48AB058DE}" type="pres">
      <dgm:prSet presAssocID="{0700D41F-5BF8-4EBA-B85F-5A1A1C96C4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46D81-D737-44C0-A868-2DDBC8AE36EB}" type="pres">
      <dgm:prSet presAssocID="{FB28E1A0-6227-46F1-B7A9-EB68A0BAFDE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C526758-90BA-4792-B019-6ED032786093}" type="pres">
      <dgm:prSet presAssocID="{FB28E1A0-6227-46F1-B7A9-EB68A0BAFDE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EE9B733-305E-4CF1-9DD2-E6F75C48D9BA}" type="pres">
      <dgm:prSet presAssocID="{FD1718DD-0A41-48D6-A97A-E570241E13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FF938-4243-4271-BC7F-605287CDDB8E}" type="pres">
      <dgm:prSet presAssocID="{54F05B9E-9F34-4E22-972D-D3487B4E498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7A06BCF-AD5E-4FF7-9125-7962336D9322}" type="pres">
      <dgm:prSet presAssocID="{54F05B9E-9F34-4E22-972D-D3487B4E4983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21F3E38-422A-4DF9-AD34-4D9F6F4F4890}" type="presOf" srcId="{FB28E1A0-6227-46F1-B7A9-EB68A0BAFDED}" destId="{7C526758-90BA-4792-B019-6ED032786093}" srcOrd="1" destOrd="0" presId="urn:microsoft.com/office/officeart/2005/8/layout/cycle2"/>
    <dgm:cxn modelId="{A5E57B89-69FF-4349-A61A-CED077AC6959}" srcId="{BF3304B4-25F4-4538-A633-186E4E3D9E8F}" destId="{0700D41F-5BF8-4EBA-B85F-5A1A1C96C429}" srcOrd="2" destOrd="0" parTransId="{1B1A1E32-0135-4C50-AD36-5C17F83B3BE2}" sibTransId="{FB28E1A0-6227-46F1-B7A9-EB68A0BAFDED}"/>
    <dgm:cxn modelId="{ED87D873-A523-4A4D-98D3-E72F1F4CEE8C}" type="presOf" srcId="{D0F0E517-CE4F-4117-AF75-D053E565D52E}" destId="{AC4BE069-1093-4DAB-9B8D-EDDD832578B4}" srcOrd="0" destOrd="0" presId="urn:microsoft.com/office/officeart/2005/8/layout/cycle2"/>
    <dgm:cxn modelId="{14816268-36DA-4CB7-BC64-18CBA9709D6B}" type="presOf" srcId="{8E1C83D2-59DB-4B15-87F5-498DEC76A0A0}" destId="{AC32B930-C061-4DD0-8806-4719ED912EBF}" srcOrd="0" destOrd="0" presId="urn:microsoft.com/office/officeart/2005/8/layout/cycle2"/>
    <dgm:cxn modelId="{F43DFFA3-E7D0-4B4B-AD02-F2686715B0F2}" type="presOf" srcId="{54F05B9E-9F34-4E22-972D-D3487B4E4983}" destId="{334FF938-4243-4271-BC7F-605287CDDB8E}" srcOrd="0" destOrd="0" presId="urn:microsoft.com/office/officeart/2005/8/layout/cycle2"/>
    <dgm:cxn modelId="{FA4EE45B-50A7-42A2-96C8-1578A15D5354}" type="presOf" srcId="{FB28E1A0-6227-46F1-B7A9-EB68A0BAFDED}" destId="{06146D81-D737-44C0-A868-2DDBC8AE36EB}" srcOrd="0" destOrd="0" presId="urn:microsoft.com/office/officeart/2005/8/layout/cycle2"/>
    <dgm:cxn modelId="{C1AAEF40-E920-4853-848B-544192A6BF60}" srcId="{BF3304B4-25F4-4538-A633-186E4E3D9E8F}" destId="{D0F0E517-CE4F-4117-AF75-D053E565D52E}" srcOrd="0" destOrd="0" parTransId="{C32202D1-6294-4700-9FA1-EEAD648647ED}" sibTransId="{8E1C83D2-59DB-4B15-87F5-498DEC76A0A0}"/>
    <dgm:cxn modelId="{7472B477-E580-4323-A7CF-8AD39CEB90D9}" type="presOf" srcId="{BF3304B4-25F4-4538-A633-186E4E3D9E8F}" destId="{9F7F0B6E-6FBB-433F-B05B-827A879F35C1}" srcOrd="0" destOrd="0" presId="urn:microsoft.com/office/officeart/2005/8/layout/cycle2"/>
    <dgm:cxn modelId="{46DA7195-9338-407B-833C-93764CEA4D40}" type="presOf" srcId="{BE333246-089B-42B7-8DE9-79A9590C52BC}" destId="{71B706EF-54F4-4734-9A1E-5D3B647BA72A}" srcOrd="0" destOrd="0" presId="urn:microsoft.com/office/officeart/2005/8/layout/cycle2"/>
    <dgm:cxn modelId="{25805CFE-3B9E-4DB4-810A-C9FACE666394}" srcId="{BF3304B4-25F4-4538-A633-186E4E3D9E8F}" destId="{BE333246-089B-42B7-8DE9-79A9590C52BC}" srcOrd="1" destOrd="0" parTransId="{D533A541-ECD2-4478-B584-D22FA7F61785}" sibTransId="{13CF06ED-29E5-445F-9C29-45640C7B899B}"/>
    <dgm:cxn modelId="{D760C788-7261-4159-87D2-62AD585B9040}" type="presOf" srcId="{13CF06ED-29E5-445F-9C29-45640C7B899B}" destId="{27AAC891-9C02-476A-93D7-160DF492807F}" srcOrd="0" destOrd="0" presId="urn:microsoft.com/office/officeart/2005/8/layout/cycle2"/>
    <dgm:cxn modelId="{1F82591E-6DE1-471E-A616-2E33FC82FD0A}" type="presOf" srcId="{FD1718DD-0A41-48D6-A97A-E570241E13F9}" destId="{3EE9B733-305E-4CF1-9DD2-E6F75C48D9BA}" srcOrd="0" destOrd="0" presId="urn:microsoft.com/office/officeart/2005/8/layout/cycle2"/>
    <dgm:cxn modelId="{40F89E84-220C-4596-AA68-477402373C46}" type="presOf" srcId="{8E1C83D2-59DB-4B15-87F5-498DEC76A0A0}" destId="{962B26A9-6FEC-4FA3-97B2-F3146CBE4373}" srcOrd="1" destOrd="0" presId="urn:microsoft.com/office/officeart/2005/8/layout/cycle2"/>
    <dgm:cxn modelId="{36B66FB5-656D-4A99-92B9-F5AC8B5AE0D9}" srcId="{BF3304B4-25F4-4538-A633-186E4E3D9E8F}" destId="{FD1718DD-0A41-48D6-A97A-E570241E13F9}" srcOrd="3" destOrd="0" parTransId="{A969EA5E-FD05-4474-BC6B-533EAE31E146}" sibTransId="{54F05B9E-9F34-4E22-972D-D3487B4E4983}"/>
    <dgm:cxn modelId="{1A53616F-8DBF-4884-91B6-EF9D7F972CA1}" type="presOf" srcId="{0700D41F-5BF8-4EBA-B85F-5A1A1C96C429}" destId="{ED67944F-72CC-46A6-8412-60B48AB058DE}" srcOrd="0" destOrd="0" presId="urn:microsoft.com/office/officeart/2005/8/layout/cycle2"/>
    <dgm:cxn modelId="{6C0CE61C-C329-458C-B5DE-B5D4810BC1AC}" type="presOf" srcId="{13CF06ED-29E5-445F-9C29-45640C7B899B}" destId="{D21B4582-1131-47A8-AA23-13934BEC5748}" srcOrd="1" destOrd="0" presId="urn:microsoft.com/office/officeart/2005/8/layout/cycle2"/>
    <dgm:cxn modelId="{D388B0F8-E1D8-4ED9-A960-2208CCD7E819}" type="presOf" srcId="{54F05B9E-9F34-4E22-972D-D3487B4E4983}" destId="{A7A06BCF-AD5E-4FF7-9125-7962336D9322}" srcOrd="1" destOrd="0" presId="urn:microsoft.com/office/officeart/2005/8/layout/cycle2"/>
    <dgm:cxn modelId="{B6B5D0BC-A915-407E-8413-602048CAFF44}" type="presParOf" srcId="{9F7F0B6E-6FBB-433F-B05B-827A879F35C1}" destId="{AC4BE069-1093-4DAB-9B8D-EDDD832578B4}" srcOrd="0" destOrd="0" presId="urn:microsoft.com/office/officeart/2005/8/layout/cycle2"/>
    <dgm:cxn modelId="{3A251A14-025C-4D25-97D3-2236BDFC8E4B}" type="presParOf" srcId="{9F7F0B6E-6FBB-433F-B05B-827A879F35C1}" destId="{AC32B930-C061-4DD0-8806-4719ED912EBF}" srcOrd="1" destOrd="0" presId="urn:microsoft.com/office/officeart/2005/8/layout/cycle2"/>
    <dgm:cxn modelId="{B9462ED4-1C61-40CA-845A-1B6812E56E37}" type="presParOf" srcId="{AC32B930-C061-4DD0-8806-4719ED912EBF}" destId="{962B26A9-6FEC-4FA3-97B2-F3146CBE4373}" srcOrd="0" destOrd="0" presId="urn:microsoft.com/office/officeart/2005/8/layout/cycle2"/>
    <dgm:cxn modelId="{508CE77C-C746-4D36-B473-618B71BB3E7C}" type="presParOf" srcId="{9F7F0B6E-6FBB-433F-B05B-827A879F35C1}" destId="{71B706EF-54F4-4734-9A1E-5D3B647BA72A}" srcOrd="2" destOrd="0" presId="urn:microsoft.com/office/officeart/2005/8/layout/cycle2"/>
    <dgm:cxn modelId="{8253E05F-81EE-4213-BBE1-EDF0365E2DEB}" type="presParOf" srcId="{9F7F0B6E-6FBB-433F-B05B-827A879F35C1}" destId="{27AAC891-9C02-476A-93D7-160DF492807F}" srcOrd="3" destOrd="0" presId="urn:microsoft.com/office/officeart/2005/8/layout/cycle2"/>
    <dgm:cxn modelId="{8A2052F4-139F-48E1-B761-0E0D6536690C}" type="presParOf" srcId="{27AAC891-9C02-476A-93D7-160DF492807F}" destId="{D21B4582-1131-47A8-AA23-13934BEC5748}" srcOrd="0" destOrd="0" presId="urn:microsoft.com/office/officeart/2005/8/layout/cycle2"/>
    <dgm:cxn modelId="{6F092212-169D-43A2-8C32-582470A8DC77}" type="presParOf" srcId="{9F7F0B6E-6FBB-433F-B05B-827A879F35C1}" destId="{ED67944F-72CC-46A6-8412-60B48AB058DE}" srcOrd="4" destOrd="0" presId="urn:microsoft.com/office/officeart/2005/8/layout/cycle2"/>
    <dgm:cxn modelId="{B3801A4F-6782-47D0-AE56-D0969E6B4C3A}" type="presParOf" srcId="{9F7F0B6E-6FBB-433F-B05B-827A879F35C1}" destId="{06146D81-D737-44C0-A868-2DDBC8AE36EB}" srcOrd="5" destOrd="0" presId="urn:microsoft.com/office/officeart/2005/8/layout/cycle2"/>
    <dgm:cxn modelId="{6E293F8A-B5BD-44AA-B36A-0F0CCC850139}" type="presParOf" srcId="{06146D81-D737-44C0-A868-2DDBC8AE36EB}" destId="{7C526758-90BA-4792-B019-6ED032786093}" srcOrd="0" destOrd="0" presId="urn:microsoft.com/office/officeart/2005/8/layout/cycle2"/>
    <dgm:cxn modelId="{A9BA85F0-701F-48CE-B28F-190870CEDD34}" type="presParOf" srcId="{9F7F0B6E-6FBB-433F-B05B-827A879F35C1}" destId="{3EE9B733-305E-4CF1-9DD2-E6F75C48D9BA}" srcOrd="6" destOrd="0" presId="urn:microsoft.com/office/officeart/2005/8/layout/cycle2"/>
    <dgm:cxn modelId="{FF18B4BA-5897-4CA1-AE39-22A900D76208}" type="presParOf" srcId="{9F7F0B6E-6FBB-433F-B05B-827A879F35C1}" destId="{334FF938-4243-4271-BC7F-605287CDDB8E}" srcOrd="7" destOrd="0" presId="urn:microsoft.com/office/officeart/2005/8/layout/cycle2"/>
    <dgm:cxn modelId="{BC80F4B5-9107-4FF6-8807-211EBEC58971}" type="presParOf" srcId="{334FF938-4243-4271-BC7F-605287CDDB8E}" destId="{A7A06BCF-AD5E-4FF7-9125-7962336D932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BE069-1093-4DAB-9B8D-EDDD832578B4}">
      <dsp:nvSpPr>
        <dsp:cNvPr id="0" name=""/>
        <dsp:cNvSpPr/>
      </dsp:nvSpPr>
      <dsp:spPr>
        <a:xfrm>
          <a:off x="4125137" y="775"/>
          <a:ext cx="1619212" cy="1619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bg1"/>
              </a:solidFill>
            </a:rPr>
            <a:t>Academic Senate</a:t>
          </a:r>
        </a:p>
      </dsp:txBody>
      <dsp:txXfrm>
        <a:off x="4362265" y="237903"/>
        <a:ext cx="1144956" cy="1144956"/>
      </dsp:txXfrm>
    </dsp:sp>
    <dsp:sp modelId="{AC32B930-C061-4DD0-8806-4719ED912EBF}">
      <dsp:nvSpPr>
        <dsp:cNvPr id="0" name=""/>
        <dsp:cNvSpPr/>
      </dsp:nvSpPr>
      <dsp:spPr>
        <a:xfrm rot="2700000">
          <a:off x="5570551" y="1388251"/>
          <a:ext cx="430607" cy="546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589469" y="1451875"/>
        <a:ext cx="301425" cy="327890"/>
      </dsp:txXfrm>
    </dsp:sp>
    <dsp:sp modelId="{71B706EF-54F4-4734-9A1E-5D3B647BA72A}">
      <dsp:nvSpPr>
        <dsp:cNvPr id="0" name=""/>
        <dsp:cNvSpPr/>
      </dsp:nvSpPr>
      <dsp:spPr>
        <a:xfrm>
          <a:off x="5844595" y="1720233"/>
          <a:ext cx="1619212" cy="1619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bg1"/>
              </a:solidFill>
            </a:rPr>
            <a:t>President for Review</a:t>
          </a:r>
        </a:p>
      </dsp:txBody>
      <dsp:txXfrm>
        <a:off x="6081723" y="1957361"/>
        <a:ext cx="1144956" cy="1144956"/>
      </dsp:txXfrm>
    </dsp:sp>
    <dsp:sp modelId="{27AAC891-9C02-476A-93D7-160DF492807F}">
      <dsp:nvSpPr>
        <dsp:cNvPr id="0" name=""/>
        <dsp:cNvSpPr/>
      </dsp:nvSpPr>
      <dsp:spPr>
        <a:xfrm rot="8100000">
          <a:off x="5587786" y="3107709"/>
          <a:ext cx="430607" cy="546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5698050" y="3171333"/>
        <a:ext cx="301425" cy="327890"/>
      </dsp:txXfrm>
    </dsp:sp>
    <dsp:sp modelId="{ED67944F-72CC-46A6-8412-60B48AB058DE}">
      <dsp:nvSpPr>
        <dsp:cNvPr id="0" name=""/>
        <dsp:cNvSpPr/>
      </dsp:nvSpPr>
      <dsp:spPr>
        <a:xfrm>
          <a:off x="4125137" y="3439691"/>
          <a:ext cx="1619212" cy="1619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>
              <a:solidFill>
                <a:schemeClr val="bg1"/>
              </a:solidFill>
            </a:rPr>
            <a:t>Academic Policies</a:t>
          </a:r>
          <a:r>
            <a:rPr lang="en-US" sz="1500" b="1" kern="1200" dirty="0">
              <a:solidFill>
                <a:schemeClr val="bg1"/>
              </a:solidFill>
            </a:rPr>
            <a:t> to Provost for Research and Review</a:t>
          </a:r>
        </a:p>
      </dsp:txBody>
      <dsp:txXfrm>
        <a:off x="4362265" y="3676819"/>
        <a:ext cx="1144956" cy="1144956"/>
      </dsp:txXfrm>
    </dsp:sp>
    <dsp:sp modelId="{06146D81-D737-44C0-A868-2DDBC8AE36EB}">
      <dsp:nvSpPr>
        <dsp:cNvPr id="0" name=""/>
        <dsp:cNvSpPr/>
      </dsp:nvSpPr>
      <dsp:spPr>
        <a:xfrm rot="13500000">
          <a:off x="3868328" y="3124944"/>
          <a:ext cx="430607" cy="546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3978592" y="3279914"/>
        <a:ext cx="301425" cy="327890"/>
      </dsp:txXfrm>
    </dsp:sp>
    <dsp:sp modelId="{3EE9B733-305E-4CF1-9DD2-E6F75C48D9BA}">
      <dsp:nvSpPr>
        <dsp:cNvPr id="0" name=""/>
        <dsp:cNvSpPr/>
      </dsp:nvSpPr>
      <dsp:spPr>
        <a:xfrm>
          <a:off x="2405679" y="1720233"/>
          <a:ext cx="1619212" cy="1619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bg1"/>
              </a:solidFill>
            </a:rPr>
            <a:t>President for Final Review and Approval</a:t>
          </a:r>
        </a:p>
      </dsp:txBody>
      <dsp:txXfrm>
        <a:off x="2642807" y="1957361"/>
        <a:ext cx="1144956" cy="1144956"/>
      </dsp:txXfrm>
    </dsp:sp>
    <dsp:sp modelId="{334FF938-4243-4271-BC7F-605287CDDB8E}">
      <dsp:nvSpPr>
        <dsp:cNvPr id="0" name=""/>
        <dsp:cNvSpPr/>
      </dsp:nvSpPr>
      <dsp:spPr>
        <a:xfrm rot="18900000">
          <a:off x="3851093" y="1405486"/>
          <a:ext cx="430607" cy="546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870011" y="1560456"/>
        <a:ext cx="301425" cy="327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DE61C7-5042-4756-B0DD-3262BF6775C0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738820-9A88-45E7-8E50-CB293D1A1F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8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 Brief Introduction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Good</a:t>
            </a:r>
            <a:r>
              <a:rPr lang="en-US" baseline="0" dirty="0"/>
              <a:t> Afternoon Everyone. Today, the </a:t>
            </a:r>
            <a:r>
              <a:rPr lang="en-US" baseline="0" dirty="0" smtClean="0"/>
              <a:t>Academic </a:t>
            </a:r>
            <a:r>
              <a:rPr lang="en-US" baseline="0" dirty="0"/>
              <a:t>Manual Team will present </a:t>
            </a:r>
            <a:r>
              <a:rPr lang="en-US" baseline="0" dirty="0" smtClean="0"/>
              <a:t>the </a:t>
            </a:r>
            <a:r>
              <a:rPr lang="en-US" baseline="0" dirty="0"/>
              <a:t>Academic Manual.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r>
              <a:rPr lang="en-US" u="sng" dirty="0"/>
              <a:t>A</a:t>
            </a:r>
            <a:r>
              <a:rPr lang="en-US" u="sng" baseline="0" dirty="0"/>
              <a:t> Brief </a:t>
            </a:r>
            <a:r>
              <a:rPr lang="en-US" u="sng" dirty="0"/>
              <a:t>Historical Background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In</a:t>
            </a:r>
            <a:r>
              <a:rPr lang="en-US" baseline="0" dirty="0"/>
              <a:t> 2010</a:t>
            </a:r>
            <a:r>
              <a:rPr lang="en-US" dirty="0"/>
              <a:t>, the University Manual </a:t>
            </a:r>
            <a:r>
              <a:rPr lang="en-US" dirty="0" smtClean="0"/>
              <a:t>Team’s </a:t>
            </a:r>
            <a:r>
              <a:rPr lang="en-US" dirty="0"/>
              <a:t>objective was to create an online central repository for the University Manual and the University policies.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 smtClean="0"/>
              <a:t>Those</a:t>
            </a:r>
            <a:r>
              <a:rPr lang="en-US" baseline="0" dirty="0" smtClean="0"/>
              <a:t> team </a:t>
            </a:r>
            <a:r>
              <a:rPr lang="en-US" dirty="0" smtClean="0"/>
              <a:t>members were: </a:t>
            </a:r>
            <a:endParaRPr lang="en-US" dirty="0"/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/>
              <a:t>Gary Hamilton 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/>
              <a:t>Hassan Halati 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/>
              <a:t>Martin Sancho-Madriz, 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/>
              <a:t>Johnson Kwong, 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/>
              <a:t>Robin Tomasso 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/>
              <a:t>Barbara Brunson</a:t>
            </a:r>
          </a:p>
          <a:p>
            <a:pPr marL="931774" lvl="2"/>
            <a:endParaRPr lang="en-US" i="0" u="sng" dirty="0"/>
          </a:p>
          <a:p>
            <a:pPr marL="465887" lvl="1"/>
            <a:r>
              <a:rPr lang="en-US" u="sng" dirty="0" smtClean="0"/>
              <a:t>Present</a:t>
            </a:r>
          </a:p>
          <a:p>
            <a:pPr marL="465887" lvl="1"/>
            <a:endParaRPr lang="en-US" u="sng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In 2019, with a similar</a:t>
            </a:r>
            <a:r>
              <a:rPr lang="en-US" dirty="0" smtClean="0"/>
              <a:t> objective to</a:t>
            </a:r>
            <a:r>
              <a:rPr lang="en-US" baseline="0" dirty="0" smtClean="0"/>
              <a:t> the University Manual,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Academic Manual’s goal </a:t>
            </a:r>
            <a:r>
              <a:rPr lang="en-US" dirty="0"/>
              <a:t>is to centralize Academic</a:t>
            </a:r>
            <a:r>
              <a:rPr lang="en-US" baseline="0" dirty="0"/>
              <a:t> </a:t>
            </a:r>
            <a:r>
              <a:rPr lang="en-US" dirty="0" smtClean="0"/>
              <a:t>policies,</a:t>
            </a:r>
            <a:r>
              <a:rPr lang="en-US" baseline="0" dirty="0" smtClean="0"/>
              <a:t> </a:t>
            </a:r>
            <a:r>
              <a:rPr lang="en-US" dirty="0" smtClean="0"/>
              <a:t>related </a:t>
            </a:r>
            <a:r>
              <a:rPr lang="en-US" dirty="0"/>
              <a:t>reports </a:t>
            </a:r>
            <a:r>
              <a:rPr lang="en-US" dirty="0" smtClean="0"/>
              <a:t>and</a:t>
            </a:r>
            <a:r>
              <a:rPr lang="en-US" baseline="0" dirty="0" smtClean="0"/>
              <a:t> forms </a:t>
            </a:r>
            <a:r>
              <a:rPr lang="en-US" dirty="0" smtClean="0"/>
              <a:t>while </a:t>
            </a:r>
            <a:r>
              <a:rPr lang="en-US" dirty="0"/>
              <a:t>properly managing </a:t>
            </a:r>
            <a:r>
              <a:rPr lang="en-US" dirty="0" smtClean="0"/>
              <a:t>Academic</a:t>
            </a:r>
            <a:r>
              <a:rPr lang="en-US" baseline="0" dirty="0" smtClean="0"/>
              <a:t> </a:t>
            </a:r>
            <a:r>
              <a:rPr lang="en-US" dirty="0" smtClean="0"/>
              <a:t>policy modification</a:t>
            </a:r>
            <a:r>
              <a:rPr lang="en-US" baseline="0" dirty="0" smtClean="0"/>
              <a:t> and </a:t>
            </a:r>
            <a:r>
              <a:rPr lang="en-US" dirty="0" smtClean="0"/>
              <a:t>storage.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38820-9A88-45E7-8E50-CB293D1A1F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2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Policy</a:t>
            </a:r>
            <a:r>
              <a:rPr lang="en-US" u="sng" baseline="0" dirty="0" smtClean="0"/>
              <a:t> Adoption and Approval Process – At A Glance</a:t>
            </a:r>
            <a:endParaRPr lang="en-US" u="sng" dirty="0" smtClean="0"/>
          </a:p>
          <a:p>
            <a:endParaRPr lang="en-US" u="sng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adopted report leaves the Academic Senate </a:t>
            </a:r>
            <a:r>
              <a:rPr lang="en-US" dirty="0" smtClean="0"/>
              <a:t>Office</a:t>
            </a:r>
            <a:r>
              <a:rPr lang="en-US" baseline="0" dirty="0" smtClean="0"/>
              <a:t> where it goes to</a:t>
            </a:r>
            <a:r>
              <a:rPr lang="en-US" dirty="0" smtClean="0"/>
              <a:t> </a:t>
            </a:r>
            <a:r>
              <a:rPr lang="en-US" dirty="0"/>
              <a:t>the President's Office for </a:t>
            </a:r>
            <a:r>
              <a:rPr lang="en-US" dirty="0" smtClean="0"/>
              <a:t>review.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After the President’s review, the academic policies goes</a:t>
            </a:r>
            <a:r>
              <a:rPr lang="en-US" baseline="0" dirty="0" smtClean="0"/>
              <a:t> to the Provost’s Office for research and review</a:t>
            </a:r>
            <a:r>
              <a:rPr lang="en-US" dirty="0" smtClean="0"/>
              <a:t>.</a:t>
            </a: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After </a:t>
            </a:r>
            <a:r>
              <a:rPr lang="en-US" dirty="0"/>
              <a:t>the Provost’s </a:t>
            </a:r>
            <a:r>
              <a:rPr lang="en-US" dirty="0" smtClean="0"/>
              <a:t>review, </a:t>
            </a:r>
            <a:r>
              <a:rPr lang="en-US" dirty="0"/>
              <a:t>the complete report package</a:t>
            </a:r>
            <a:r>
              <a:rPr lang="en-US" baseline="0" dirty="0"/>
              <a:t> is sent </a:t>
            </a:r>
            <a:r>
              <a:rPr lang="en-US" baseline="0" dirty="0" smtClean="0"/>
              <a:t>back to </a:t>
            </a:r>
            <a:r>
              <a:rPr lang="en-US" baseline="0" dirty="0"/>
              <a:t>the President </a:t>
            </a:r>
            <a:r>
              <a:rPr lang="en-US" baseline="0" dirty="0" smtClean="0"/>
              <a:t>for final review and approval.</a:t>
            </a:r>
            <a:endParaRPr lang="en-US" baseline="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Once </a:t>
            </a:r>
            <a:r>
              <a:rPr lang="en-US" dirty="0"/>
              <a:t>approved by the President, the</a:t>
            </a:r>
            <a:r>
              <a:rPr lang="en-US" baseline="0" dirty="0"/>
              <a:t> complete report package</a:t>
            </a:r>
            <a:r>
              <a:rPr lang="en-US" dirty="0"/>
              <a:t> sent back to the Academic Senate Office were it</a:t>
            </a:r>
            <a:r>
              <a:rPr lang="en-US" baseline="0" dirty="0"/>
              <a:t> is</a:t>
            </a:r>
            <a:r>
              <a:rPr lang="en-US" dirty="0"/>
              <a:t> filed </a:t>
            </a:r>
            <a:r>
              <a:rPr lang="en-US" dirty="0" smtClean="0"/>
              <a:t>on record and </a:t>
            </a:r>
            <a:r>
              <a:rPr lang="en-US" dirty="0"/>
              <a:t>uploaded to the </a:t>
            </a:r>
            <a:r>
              <a:rPr lang="en-US" dirty="0" smtClean="0"/>
              <a:t>Academic </a:t>
            </a:r>
            <a:r>
              <a:rPr lang="en-US" dirty="0"/>
              <a:t>Manual.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38820-9A88-45E7-8E50-CB293D1A1F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1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The </a:t>
            </a:r>
            <a:r>
              <a:rPr lang="en-US" u="sng" dirty="0" smtClean="0"/>
              <a:t>Academic Manual</a:t>
            </a:r>
            <a:r>
              <a:rPr lang="en-US" u="sng" baseline="0" dirty="0" smtClean="0"/>
              <a:t> Webpage</a:t>
            </a:r>
            <a:r>
              <a:rPr lang="en-US" u="sng" dirty="0" smtClean="0"/>
              <a:t>:</a:t>
            </a:r>
          </a:p>
          <a:p>
            <a:endParaRPr lang="en-US" u="sng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Home </a:t>
            </a:r>
            <a:r>
              <a:rPr lang="en-US" dirty="0" smtClean="0"/>
              <a:t>Column </a:t>
            </a:r>
            <a:r>
              <a:rPr lang="en-US" dirty="0"/>
              <a:t>(</a:t>
            </a:r>
            <a:r>
              <a:rPr lang="en-US" b="1" dirty="0"/>
              <a:t>Left</a:t>
            </a:r>
            <a:r>
              <a:rPr lang="en-US" dirty="0"/>
              <a:t>) – </a:t>
            </a:r>
            <a:r>
              <a:rPr lang="en-US" dirty="0" smtClean="0"/>
              <a:t>Navigates</a:t>
            </a:r>
            <a:r>
              <a:rPr lang="en-US" baseline="0" dirty="0" smtClean="0"/>
              <a:t> the search within areas of the </a:t>
            </a:r>
            <a:r>
              <a:rPr lang="en-US" baseline="0" dirty="0"/>
              <a:t>Academic Manual</a:t>
            </a:r>
            <a:r>
              <a:rPr lang="en-US" dirty="0"/>
              <a:t>, Search Academic Manual and the Academic Manual Team.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Search Column </a:t>
            </a:r>
            <a:r>
              <a:rPr lang="en-US" dirty="0" smtClean="0"/>
              <a:t>(</a:t>
            </a:r>
            <a:r>
              <a:rPr lang="en-US" b="1" dirty="0"/>
              <a:t>M</a:t>
            </a:r>
            <a:r>
              <a:rPr lang="en-US" b="1" dirty="0" smtClean="0"/>
              <a:t>iddle</a:t>
            </a:r>
            <a:r>
              <a:rPr lang="en-US" dirty="0"/>
              <a:t>) – Displays the results</a:t>
            </a:r>
            <a:r>
              <a:rPr lang="en-US" baseline="0" dirty="0"/>
              <a:t> from the clicked policy </a:t>
            </a:r>
            <a:r>
              <a:rPr lang="en-US" baseline="0" dirty="0" smtClean="0"/>
              <a:t>in the </a:t>
            </a:r>
            <a:r>
              <a:rPr lang="en-US" baseline="0" dirty="0"/>
              <a:t>Academic Manual </a:t>
            </a:r>
            <a:r>
              <a:rPr lang="en-US" baseline="0" dirty="0" smtClean="0"/>
              <a:t>Home column (on </a:t>
            </a:r>
            <a:r>
              <a:rPr lang="en-US" baseline="0" dirty="0"/>
              <a:t>the left). </a:t>
            </a:r>
            <a:r>
              <a:rPr lang="en-US" dirty="0"/>
              <a:t>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Related Links </a:t>
            </a:r>
            <a:r>
              <a:rPr lang="en-US" dirty="0" smtClean="0"/>
              <a:t>(</a:t>
            </a:r>
            <a:r>
              <a:rPr lang="en-US" b="1" dirty="0" smtClean="0"/>
              <a:t>Right</a:t>
            </a:r>
            <a:r>
              <a:rPr lang="en-US" dirty="0" smtClean="0"/>
              <a:t>) </a:t>
            </a:r>
            <a:r>
              <a:rPr lang="en-US" dirty="0"/>
              <a:t>– Consists</a:t>
            </a:r>
            <a:r>
              <a:rPr lang="en-US" baseline="0" dirty="0"/>
              <a:t> of a</a:t>
            </a:r>
            <a:r>
              <a:rPr lang="en-US" dirty="0"/>
              <a:t>ctive links to the Academic Senate,</a:t>
            </a:r>
            <a:r>
              <a:rPr lang="en-US" baseline="0" dirty="0"/>
              <a:t> University Catalog, University Policies, Delegated of Authority, CSU Executive Orders, </a:t>
            </a:r>
            <a:r>
              <a:rPr lang="en-US" baseline="0" dirty="0" smtClean="0"/>
              <a:t>CFA Contract and </a:t>
            </a:r>
            <a:r>
              <a:rPr lang="en-US" baseline="0" dirty="0"/>
              <a:t>Academic Planning and Resources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38820-9A88-45E7-8E50-CB293D1A1F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0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Overview of the Academic Manual </a:t>
            </a:r>
            <a:endParaRPr lang="en-US" u="sng" dirty="0" smtClean="0"/>
          </a:p>
          <a:p>
            <a:endParaRPr lang="en-US" u="sng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Utilizes</a:t>
            </a:r>
            <a:r>
              <a:rPr lang="en-US" baseline="0" dirty="0" smtClean="0"/>
              <a:t> </a:t>
            </a:r>
            <a:r>
              <a:rPr lang="en-US" dirty="0" smtClean="0"/>
              <a:t>broad</a:t>
            </a:r>
            <a:r>
              <a:rPr lang="en-US" baseline="0" dirty="0" smtClean="0"/>
              <a:t> functional areas and assigns blocks of policy numbers to each area</a:t>
            </a:r>
            <a:r>
              <a:rPr lang="en-US" dirty="0" smtClean="0"/>
              <a:t>. </a:t>
            </a:r>
            <a:r>
              <a:rPr lang="en-US" baseline="0" dirty="0" smtClean="0"/>
              <a:t> </a:t>
            </a:r>
            <a:endParaRPr lang="en-US" baseline="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Consists of active </a:t>
            </a:r>
            <a:r>
              <a:rPr lang="en-US" baseline="0" dirty="0"/>
              <a:t>l</a:t>
            </a:r>
            <a:r>
              <a:rPr lang="en-US" dirty="0"/>
              <a:t>inks</a:t>
            </a:r>
            <a:r>
              <a:rPr lang="en-US" baseline="0" dirty="0"/>
              <a:t> to a numeric sequence of </a:t>
            </a:r>
            <a:r>
              <a:rPr lang="en-US" baseline="0" dirty="0" smtClean="0"/>
              <a:t>academic </a:t>
            </a:r>
            <a:r>
              <a:rPr lang="en-US" dirty="0" smtClean="0"/>
              <a:t>policies</a:t>
            </a:r>
            <a:r>
              <a:rPr lang="en-US" baseline="0" dirty="0" smtClean="0"/>
              <a:t> located </a:t>
            </a:r>
            <a:r>
              <a:rPr lang="en-US" baseline="0" dirty="0"/>
              <a:t>within a categorized framework.</a:t>
            </a:r>
          </a:p>
          <a:p>
            <a:endParaRPr lang="en-US" baseline="0" dirty="0"/>
          </a:p>
          <a:p>
            <a:r>
              <a:rPr lang="en-US" u="sng" baseline="0" dirty="0"/>
              <a:t>Search Academic Manual </a:t>
            </a:r>
            <a:endParaRPr lang="en-US" u="sng" baseline="0" dirty="0" smtClean="0"/>
          </a:p>
          <a:p>
            <a:endParaRPr lang="en-US" u="sng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This functionality allows the user to conduct "key word" searches within the Academic</a:t>
            </a:r>
            <a:r>
              <a:rPr lang="en-US" baseline="0" dirty="0"/>
              <a:t> Manual and subfolders therein </a:t>
            </a:r>
            <a:r>
              <a:rPr lang="en-US" dirty="0"/>
              <a:t>for related results.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 results found in the middle column consists of active </a:t>
            </a:r>
            <a:r>
              <a:rPr lang="en-US" dirty="0" smtClean="0"/>
              <a:t>links</a:t>
            </a:r>
            <a:r>
              <a:rPr lang="en-US" baseline="0" dirty="0" smtClean="0"/>
              <a:t>, which takes </a:t>
            </a:r>
            <a:r>
              <a:rPr lang="en-US" baseline="0" dirty="0"/>
              <a:t>the user straight to the document of choice.</a:t>
            </a:r>
          </a:p>
          <a:p>
            <a:endParaRPr lang="en-US" baseline="0" dirty="0"/>
          </a:p>
          <a:p>
            <a:r>
              <a:rPr lang="en-US" u="sng" baseline="0" dirty="0"/>
              <a:t>Academic Manual </a:t>
            </a:r>
            <a:r>
              <a:rPr lang="en-US" u="sng" baseline="0" dirty="0" smtClean="0"/>
              <a:t>Team</a:t>
            </a:r>
          </a:p>
          <a:p>
            <a:endParaRPr lang="en-US" u="sng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Academic Manual Team link directs </a:t>
            </a:r>
            <a:r>
              <a:rPr lang="en-US" dirty="0"/>
              <a:t>the user to contact information for each team member.</a:t>
            </a:r>
          </a:p>
          <a:p>
            <a:endParaRPr lang="en-US" dirty="0"/>
          </a:p>
          <a:p>
            <a:r>
              <a:rPr lang="en-US" u="sng" dirty="0"/>
              <a:t>Highlighted</a:t>
            </a:r>
            <a:r>
              <a:rPr lang="en-US" u="sng" baseline="0" dirty="0"/>
              <a:t> </a:t>
            </a:r>
            <a:r>
              <a:rPr lang="en-US" u="sng" baseline="0" dirty="0" smtClean="0"/>
              <a:t>Features</a:t>
            </a:r>
          </a:p>
          <a:p>
            <a:endParaRPr lang="en-US" u="sng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Search results have the mouse over functionality, highlighted columns, and active links that guides the user to the next page.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Within the results </a:t>
            </a:r>
            <a:r>
              <a:rPr lang="en-US" dirty="0" smtClean="0"/>
              <a:t>column</a:t>
            </a:r>
            <a:r>
              <a:rPr lang="en-US" baseline="0" dirty="0" smtClean="0"/>
              <a:t> </a:t>
            </a:r>
            <a:r>
              <a:rPr lang="en-US" baseline="0" dirty="0"/>
              <a:t>of the page</a:t>
            </a:r>
            <a:r>
              <a:rPr lang="en-US" dirty="0"/>
              <a:t>, active</a:t>
            </a:r>
            <a:r>
              <a:rPr lang="en-US" baseline="0" dirty="0"/>
              <a:t> links</a:t>
            </a:r>
            <a:r>
              <a:rPr lang="en-US" dirty="0"/>
              <a:t> </a:t>
            </a:r>
            <a:r>
              <a:rPr lang="en-US" dirty="0" smtClean="0"/>
              <a:t>associated</a:t>
            </a:r>
            <a:r>
              <a:rPr lang="en-US" baseline="0" dirty="0" smtClean="0"/>
              <a:t> with</a:t>
            </a:r>
            <a:r>
              <a:rPr lang="en-US" dirty="0" smtClean="0"/>
              <a:t> </a:t>
            </a:r>
            <a:r>
              <a:rPr lang="en-US" dirty="0"/>
              <a:t>highlighted policy</a:t>
            </a:r>
            <a:r>
              <a:rPr lang="en-US" baseline="0" dirty="0"/>
              <a:t> numbers</a:t>
            </a:r>
            <a:r>
              <a:rPr lang="en-US" dirty="0"/>
              <a:t> connects the user directly to the policy of choice.</a:t>
            </a:r>
            <a:r>
              <a:rPr lang="en-US" baseline="0" dirty="0"/>
              <a:t>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The highlighted A</a:t>
            </a:r>
            <a:r>
              <a:rPr lang="en-US" dirty="0"/>
              <a:t>cademic Senate report number takes the user directly to the Academic Senate </a:t>
            </a:r>
            <a:r>
              <a:rPr lang="en-US" dirty="0" smtClean="0"/>
              <a:t>Search </a:t>
            </a:r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for that report.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 highlighted</a:t>
            </a:r>
            <a:r>
              <a:rPr lang="en-US" baseline="0" dirty="0"/>
              <a:t> </a:t>
            </a:r>
            <a:r>
              <a:rPr lang="en-US" dirty="0"/>
              <a:t>contact to an AVP in Fair Affairs opens the user's email were they can send a message directly to </a:t>
            </a:r>
            <a:r>
              <a:rPr lang="en-US" dirty="0" smtClean="0"/>
              <a:t>a</a:t>
            </a:r>
            <a:r>
              <a:rPr lang="en-US" baseline="0" dirty="0" smtClean="0"/>
              <a:t> designated</a:t>
            </a:r>
            <a:r>
              <a:rPr lang="en-US" dirty="0" smtClean="0"/>
              <a:t> personnel</a:t>
            </a:r>
            <a:r>
              <a:rPr lang="en-US" baseline="0" dirty="0" smtClean="0"/>
              <a:t> in Faculty Affairs</a:t>
            </a:r>
            <a:r>
              <a:rPr lang="en-US" dirty="0" smtClean="0"/>
              <a:t> </a:t>
            </a:r>
            <a:r>
              <a:rPr lang="en-US" dirty="0"/>
              <a:t>to address their inquiry.</a:t>
            </a:r>
          </a:p>
          <a:p>
            <a:endParaRPr lang="en-US" dirty="0"/>
          </a:p>
          <a:p>
            <a:r>
              <a:rPr lang="en-US" u="sng" dirty="0"/>
              <a:t>Related </a:t>
            </a:r>
            <a:r>
              <a:rPr lang="en-US" u="sng" dirty="0" smtClean="0"/>
              <a:t>Links</a:t>
            </a:r>
          </a:p>
          <a:p>
            <a:endParaRPr lang="en-US" u="sng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Guides the user directly to the Academic Senate, University Catalog, University Policies, Delegations of Authority, </a:t>
            </a:r>
            <a:r>
              <a:rPr lang="en-US" dirty="0" smtClean="0"/>
              <a:t>CSU </a:t>
            </a:r>
            <a:r>
              <a:rPr lang="en-US" dirty="0"/>
              <a:t>Executive Orders, </a:t>
            </a:r>
            <a:r>
              <a:rPr lang="en-US" dirty="0" smtClean="0"/>
              <a:t>CFA</a:t>
            </a:r>
            <a:r>
              <a:rPr lang="en-US" baseline="0" dirty="0" smtClean="0"/>
              <a:t> Contract </a:t>
            </a:r>
            <a:r>
              <a:rPr lang="en-US" dirty="0" smtClean="0"/>
              <a:t>and </a:t>
            </a:r>
            <a:r>
              <a:rPr lang="en-US" dirty="0"/>
              <a:t>Academic Planning and Resources home pages.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University</a:t>
            </a:r>
            <a:r>
              <a:rPr lang="en-US" baseline="0" dirty="0"/>
              <a:t> Policies are accessible from the link as well. Their policies are organized by division: Administrative, Academic, Facilities, Financial, Alumni and Donors, and Information Technology.  </a:t>
            </a:r>
            <a:endParaRPr lang="en-US" dirty="0"/>
          </a:p>
          <a:p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38820-9A88-45E7-8E50-CB293D1A1F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0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The</a:t>
            </a:r>
            <a:r>
              <a:rPr lang="en-US" u="sng" baseline="0" dirty="0" smtClean="0"/>
              <a:t> </a:t>
            </a:r>
            <a:r>
              <a:rPr lang="en-US" u="sng" dirty="0" smtClean="0"/>
              <a:t>Academic </a:t>
            </a:r>
            <a:r>
              <a:rPr lang="en-US" u="sng" dirty="0"/>
              <a:t>Manual Website Demonstration</a:t>
            </a:r>
            <a:r>
              <a:rPr lang="en-US" u="sng" baseline="0" dirty="0"/>
              <a:t> </a:t>
            </a:r>
            <a:endParaRPr lang="en-US" u="sng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 </a:t>
            </a:r>
            <a:endParaRPr lang="en-US" baseline="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Go to </a:t>
            </a:r>
            <a:r>
              <a:rPr lang="en-US" b="1" baseline="0" dirty="0"/>
              <a:t>https://www.cpp.edu/academic-manual/ </a:t>
            </a:r>
            <a:r>
              <a:rPr lang="en-US" baseline="0" dirty="0"/>
              <a:t>via Fire Fox.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Those who have their tablets or laptops can follow along and browse the site during the demonstration.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38820-9A88-45E7-8E50-CB293D1A1F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8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baseline="0" dirty="0"/>
              <a:t>Final </a:t>
            </a:r>
            <a:r>
              <a:rPr lang="en-US" u="sng" baseline="0" dirty="0" smtClean="0"/>
              <a:t>Comments</a:t>
            </a:r>
          </a:p>
          <a:p>
            <a:endParaRPr lang="en-US" u="sng" baseline="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The Online Academic Manual is a continuous project </a:t>
            </a:r>
            <a:r>
              <a:rPr lang="en-US" baseline="0" dirty="0" smtClean="0"/>
              <a:t>importing archived policies, amendments to </a:t>
            </a:r>
            <a:r>
              <a:rPr lang="en-US" baseline="0" dirty="0"/>
              <a:t>existing </a:t>
            </a:r>
            <a:r>
              <a:rPr lang="en-US" baseline="0" dirty="0" smtClean="0"/>
              <a:t>policies, and new policies. </a:t>
            </a: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Any questions regarding </a:t>
            </a:r>
            <a:r>
              <a:rPr lang="en-US" dirty="0" smtClean="0"/>
              <a:t>the </a:t>
            </a:r>
            <a:r>
              <a:rPr lang="en-US" dirty="0"/>
              <a:t>Academic Manual, please contact </a:t>
            </a:r>
            <a:r>
              <a:rPr lang="en-US" dirty="0" smtClean="0"/>
              <a:t>the </a:t>
            </a:r>
            <a:r>
              <a:rPr lang="en-US" dirty="0"/>
              <a:t>Academic Manual Team. </a:t>
            </a:r>
          </a:p>
          <a:p>
            <a:endParaRPr lang="en-US" dirty="0"/>
          </a:p>
          <a:p>
            <a:r>
              <a:rPr lang="en-US" u="sng" dirty="0"/>
              <a:t>In </a:t>
            </a:r>
            <a:r>
              <a:rPr lang="en-US" u="sng" dirty="0" smtClean="0"/>
              <a:t>Closing</a:t>
            </a:r>
          </a:p>
          <a:p>
            <a:endParaRPr lang="en-US" u="sng" dirty="0"/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Thank </a:t>
            </a:r>
            <a:r>
              <a:rPr lang="en-US" baseline="0" dirty="0"/>
              <a:t>you to the Academic Manual Team for their diligent work, ongoing collaboration, and tireless efforts throughout the 2018-2019 academic year </a:t>
            </a:r>
            <a:r>
              <a:rPr lang="en-US" baseline="0" dirty="0" smtClean="0"/>
              <a:t>with developing </a:t>
            </a:r>
            <a:r>
              <a:rPr lang="en-US" baseline="0" dirty="0"/>
              <a:t>the </a:t>
            </a:r>
            <a:r>
              <a:rPr lang="en-US" baseline="0" dirty="0" smtClean="0"/>
              <a:t>Academic </a:t>
            </a:r>
            <a:r>
              <a:rPr lang="en-US" baseline="0" dirty="0"/>
              <a:t>Manual.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A very special thank you to Dr. Sep Eskandari for his leadership on the project. </a:t>
            </a:r>
            <a:endParaRPr lang="en-US" baseline="0" dirty="0" smtClean="0"/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38820-9A88-45E7-8E50-CB293D1A1F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0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2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0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14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74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82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0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56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2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7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5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9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3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6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2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2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50410B-EFD8-4931-964E-2FFF67B5F9C2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89BE4-2891-4AF4-A3B0-2287823E0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89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p.edu/academic-manua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mailto:dianeg@cpp.edu" TargetMode="External"/><Relationship Id="rId7" Type="http://schemas.openxmlformats.org/officeDocument/2006/relationships/hyperlink" Target="mailto:seskandari@cpp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mleonard@cpp.edu" TargetMode="External"/><Relationship Id="rId5" Type="http://schemas.openxmlformats.org/officeDocument/2006/relationships/hyperlink" Target="mailto:mmmartinez1@cpp.edu" TargetMode="External"/><Relationship Id="rId4" Type="http://schemas.openxmlformats.org/officeDocument/2006/relationships/hyperlink" Target="mailto:clhorner@cpp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291" y="969820"/>
            <a:ext cx="9520537" cy="1930696"/>
          </a:xfrm>
        </p:spPr>
        <p:txBody>
          <a:bodyPr/>
          <a:lstStyle/>
          <a:p>
            <a:pPr algn="ctr"/>
            <a:r>
              <a:rPr lang="en-US" sz="6600" dirty="0" smtClean="0"/>
              <a:t>The </a:t>
            </a:r>
            <a:r>
              <a:rPr lang="en-US" sz="6600" dirty="0" smtClean="0"/>
              <a:t>Academic </a:t>
            </a:r>
            <a:r>
              <a:rPr lang="en-US" sz="6600" dirty="0"/>
              <a:t>Manual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11794"/>
            <a:ext cx="9144000" cy="1952331"/>
          </a:xfrm>
        </p:spPr>
        <p:txBody>
          <a:bodyPr/>
          <a:lstStyle/>
          <a:p>
            <a:pPr algn="ctr"/>
            <a:r>
              <a:rPr lang="en-US" dirty="0"/>
              <a:t>Presented by </a:t>
            </a:r>
            <a:r>
              <a:rPr lang="en-US" dirty="0" smtClean="0"/>
              <a:t>the </a:t>
            </a:r>
            <a:r>
              <a:rPr lang="en-US" dirty="0"/>
              <a:t>academic manual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047" y="4536244"/>
            <a:ext cx="31519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526" y="301263"/>
            <a:ext cx="9404723" cy="1400530"/>
          </a:xfrm>
        </p:spPr>
        <p:txBody>
          <a:bodyPr/>
          <a:lstStyle/>
          <a:p>
            <a:pPr algn="ctr"/>
            <a:r>
              <a:rPr lang="en-US" sz="4000" dirty="0"/>
              <a:t>Policy Adoption and Approval Process – At A Glance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734757"/>
              </p:ext>
            </p:extLst>
          </p:nvPr>
        </p:nvGraphicFramePr>
        <p:xfrm>
          <a:off x="1103312" y="1534160"/>
          <a:ext cx="9869488" cy="505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051" y="5347439"/>
            <a:ext cx="31519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141" y="690712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9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3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883" y="1489781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The Academic </a:t>
            </a:r>
            <a:r>
              <a:rPr lang="en-US" dirty="0"/>
              <a:t>Manual</a:t>
            </a:r>
            <a:br>
              <a:rPr lang="en-US" dirty="0"/>
            </a:br>
            <a:r>
              <a:rPr lang="en-US" dirty="0"/>
              <a:t>Demonstration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883" y="3089981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https://www.cpp.edu/academic-manual/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243" y="4648178"/>
            <a:ext cx="315800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20" y="1247045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Questions…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565" y="2234873"/>
            <a:ext cx="10054410" cy="2987749"/>
          </a:xfrm>
        </p:spPr>
        <p:txBody>
          <a:bodyPr>
            <a:normAutofit/>
          </a:bodyPr>
          <a:lstStyle/>
          <a:p>
            <a:r>
              <a:rPr lang="en-US" dirty="0"/>
              <a:t>Please Contact </a:t>
            </a:r>
            <a:r>
              <a:rPr lang="en-US" dirty="0" smtClean="0"/>
              <a:t>the </a:t>
            </a:r>
            <a:r>
              <a:rPr lang="en-US" dirty="0"/>
              <a:t>Academic Manual Team: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Diane Gonzalez, Executive Assistant to the Provost, x 4051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dianeg@cpp.edu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Casandra Horner, Administrative Support – Academic Planning, x 2193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clhorner@cpp.edu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Marissa Martinez, Executive Assistant to the Associate Provost, x 3933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mmmartinez1@cpp.edu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Richard Leonard, Information Technology Consultant – Academic Programs, x 3144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rmleonard@cpp.edu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Dr. Sep Eskandari, Associate Provost, x 4182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seskandari@cpp.edu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02" y="5222622"/>
            <a:ext cx="2921620" cy="847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317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1491</TotalTime>
  <Words>802</Words>
  <Application>Microsoft Office PowerPoint</Application>
  <PresentationFormat>Widescreen</PresentationFormat>
  <Paragraphs>89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The Academic Manual</vt:lpstr>
      <vt:lpstr>Policy Adoption and Approval Process – At A Glance</vt:lpstr>
      <vt:lpstr>PowerPoint Presentation</vt:lpstr>
      <vt:lpstr>PowerPoint Presentation</vt:lpstr>
      <vt:lpstr>The Academic Manual Demonstration </vt:lpstr>
      <vt:lpstr>Questions…</vt:lpstr>
    </vt:vector>
  </TitlesOfParts>
  <Company>Cal Poly Pomona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Casandra L. Horner</dc:creator>
  <cp:lastModifiedBy>Casandra L. Horner</cp:lastModifiedBy>
  <cp:revision>113</cp:revision>
  <cp:lastPrinted>2019-04-18T15:37:14Z</cp:lastPrinted>
  <dcterms:created xsi:type="dcterms:W3CDTF">2019-03-22T22:38:15Z</dcterms:created>
  <dcterms:modified xsi:type="dcterms:W3CDTF">2019-04-22T18:41:22Z</dcterms:modified>
</cp:coreProperties>
</file>