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72" r:id="rId2"/>
    <p:sldId id="373" r:id="rId3"/>
    <p:sldId id="368" r:id="rId4"/>
    <p:sldId id="360" r:id="rId5"/>
    <p:sldId id="383" r:id="rId6"/>
    <p:sldId id="374" r:id="rId7"/>
    <p:sldId id="376" r:id="rId8"/>
    <p:sldId id="377" r:id="rId9"/>
    <p:sldId id="387" r:id="rId10"/>
    <p:sldId id="386" r:id="rId11"/>
    <p:sldId id="378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B500"/>
    <a:srgbClr val="00426A"/>
    <a:srgbClr val="00843D"/>
    <a:srgbClr val="540054"/>
    <a:srgbClr val="CEB8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76" autoAdjust="0"/>
  </p:normalViewPr>
  <p:slideViewPr>
    <p:cSldViewPr snapToGrid="0">
      <p:cViewPr varScale="1">
        <p:scale>
          <a:sx n="86" d="100"/>
          <a:sy n="86" d="100"/>
        </p:scale>
        <p:origin x="90" y="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rgbClr val="00843D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9/12/2018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9/12/2018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9/12/2018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 dirty="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 dirty="0"/>
                </a:p>
              </p:txBody>
            </p:sp>
          </p:grpSp>
        </p:grp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61146459-E3C3-4969-9224-5ED50B492D17}" type="datetime1">
              <a:rPr lang="en-US" smtClean="0"/>
              <a:pPr/>
              <a:t>9/12/2018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943600"/>
            <a:ext cx="12192000" cy="914400"/>
          </a:xfrm>
          <a:prstGeom prst="rect">
            <a:avLst/>
          </a:prstGeom>
          <a:solidFill>
            <a:srgbClr val="00426A"/>
          </a:solidFill>
          <a:ln w="12700">
            <a:solidFill>
              <a:srgbClr val="E1B5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11200" y="680593"/>
            <a:ext cx="10468864" cy="1828800"/>
          </a:xfrm>
        </p:spPr>
        <p:txBody>
          <a:bodyPr anchor="ctr">
            <a:normAutofit/>
          </a:bodyPr>
          <a:lstStyle/>
          <a:p>
            <a:pPr algn="l"/>
            <a:r>
              <a:rPr lang="en-US" sz="6000" dirty="0">
                <a:solidFill>
                  <a:srgbClr val="00426A"/>
                </a:solidFill>
                <a:latin typeface="Calibri" panose="020F0502020204030204" pitchFamily="34" charset="0"/>
              </a:rPr>
              <a:t>Provost’s Report to the Academic Senate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11200" y="2944227"/>
            <a:ext cx="10472928" cy="2895638"/>
          </a:xfrm>
        </p:spPr>
        <p:txBody>
          <a:bodyPr anchor="ctr">
            <a:noAutofit/>
          </a:bodyPr>
          <a:lstStyle/>
          <a:p>
            <a:pPr algn="l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Sylvia A. Alva, Ph.D.</a:t>
            </a:r>
          </a:p>
          <a:p>
            <a:pPr algn="l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Provost &amp; Vice President for Academic Affairs</a:t>
            </a:r>
          </a:p>
          <a:p>
            <a:pPr algn="l"/>
            <a:endParaRPr 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Wednesday, September 12, 2018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80C081-83EA-4D7F-B4E6-DFACAB528D32}"/>
              </a:ext>
            </a:extLst>
          </p:cNvPr>
          <p:cNvSpPr txBox="1"/>
          <p:nvPr/>
        </p:nvSpPr>
        <p:spPr>
          <a:xfrm>
            <a:off x="2444787" y="6139190"/>
            <a:ext cx="3252878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E1B5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Office of the Provost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2" y="6039088"/>
            <a:ext cx="2333625" cy="723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E409BDA2-864D-48AD-A3BD-1E374D040864}"/>
              </a:ext>
            </a:extLst>
          </p:cNvPr>
          <p:cNvSpPr txBox="1">
            <a:spLocks/>
          </p:cNvSpPr>
          <p:nvPr/>
        </p:nvSpPr>
        <p:spPr>
          <a:xfrm>
            <a:off x="609600" y="0"/>
            <a:ext cx="11430000" cy="9144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dirty="0">
                <a:solidFill>
                  <a:srgbClr val="00426A"/>
                </a:solidFill>
              </a:rPr>
              <a:t>Upcoming Funding Opportunities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95BBECCA-CCB1-41F5-9BDD-F8142CECE3E3}"/>
              </a:ext>
            </a:extLst>
          </p:cNvPr>
          <p:cNvSpPr txBox="1">
            <a:spLocks/>
          </p:cNvSpPr>
          <p:nvPr/>
        </p:nvSpPr>
        <p:spPr>
          <a:xfrm>
            <a:off x="609600" y="1097280"/>
            <a:ext cx="10972800" cy="4937760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ts val="0"/>
              </a:spcBef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Research, Scholarship, and Creative Activity (RSCA) grants</a:t>
            </a:r>
          </a:p>
          <a:p>
            <a:pPr marL="342900" indent="-342900" algn="l">
              <a:spcBef>
                <a:spcPts val="0"/>
              </a:spcBef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Lottery funds</a:t>
            </a:r>
          </a:p>
          <a:p>
            <a:pPr marL="342900" indent="-342900" algn="l">
              <a:spcBef>
                <a:spcPts val="0"/>
              </a:spcBef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Teacher-Scholar awards</a:t>
            </a:r>
          </a:p>
          <a:p>
            <a:pPr marL="342900" indent="-342900" algn="l">
              <a:spcBef>
                <a:spcPts val="0"/>
              </a:spcBef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Special Projects for Improving the Classroom Experience (SPICE) grants (instructional innovation &amp; classroom modernization)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5943600"/>
            <a:ext cx="12192000" cy="914400"/>
          </a:xfrm>
          <a:prstGeom prst="rect">
            <a:avLst/>
          </a:prstGeom>
          <a:solidFill>
            <a:srgbClr val="00426A"/>
          </a:solidFill>
          <a:ln w="12700">
            <a:solidFill>
              <a:srgbClr val="E1B5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80C081-83EA-4D7F-B4E6-DFACAB528D32}"/>
              </a:ext>
            </a:extLst>
          </p:cNvPr>
          <p:cNvSpPr txBox="1"/>
          <p:nvPr/>
        </p:nvSpPr>
        <p:spPr>
          <a:xfrm>
            <a:off x="2444787" y="6139190"/>
            <a:ext cx="3252878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E1B5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Office of the Provost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2" y="6039088"/>
            <a:ext cx="2333625" cy="723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06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E409BDA2-864D-48AD-A3BD-1E374D040864}"/>
              </a:ext>
            </a:extLst>
          </p:cNvPr>
          <p:cNvSpPr txBox="1">
            <a:spLocks/>
          </p:cNvSpPr>
          <p:nvPr/>
        </p:nvSpPr>
        <p:spPr>
          <a:xfrm>
            <a:off x="609600" y="0"/>
            <a:ext cx="11430000" cy="9144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dirty="0">
                <a:solidFill>
                  <a:srgbClr val="00426A"/>
                </a:solidFill>
              </a:rPr>
              <a:t>Upcoming Events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95BBECCA-CCB1-41F5-9BDD-F8142CECE3E3}"/>
              </a:ext>
            </a:extLst>
          </p:cNvPr>
          <p:cNvSpPr txBox="1">
            <a:spLocks/>
          </p:cNvSpPr>
          <p:nvPr/>
        </p:nvSpPr>
        <p:spPr>
          <a:xfrm>
            <a:off x="609600" y="1201430"/>
            <a:ext cx="10972800" cy="4937760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ts val="0"/>
              </a:spcBef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Academic Master Plan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college town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hall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meetings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in Fall 2018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0"/>
              </a:spcBef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Institutional Report will be submitted to WSCUC in December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spcBef>
                <a:spcPts val="0"/>
              </a:spcBef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Assessment workshops through the Faculty Center for Professional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Development</a:t>
            </a:r>
          </a:p>
          <a:p>
            <a:pPr marL="342900" indent="-342900" algn="l">
              <a:spcBef>
                <a:spcPts val="0"/>
              </a:spcBef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US" sz="3200">
                <a:latin typeface="Calibri" panose="020F0502020204030204" pitchFamily="34" charset="0"/>
                <a:cs typeface="Calibri" panose="020F0502020204030204" pitchFamily="34" charset="0"/>
              </a:rPr>
              <a:t>Faculty Recruitment; Professional Leaves workshops this Thursday and Friday </a:t>
            </a:r>
          </a:p>
          <a:p>
            <a:pPr marL="342900" indent="-342900" algn="l">
              <a:spcBef>
                <a:spcPts val="0"/>
              </a:spcBef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US" sz="3200" smtClean="0">
                <a:latin typeface="Calibri" panose="020F0502020204030204" pitchFamily="34" charset="0"/>
                <a:cs typeface="Calibri" panose="020F0502020204030204" pitchFamily="34" charset="0"/>
              </a:rPr>
              <a:t>Academic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Affairs Connections - Newsletter 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943600"/>
            <a:ext cx="12192000" cy="914400"/>
          </a:xfrm>
          <a:prstGeom prst="rect">
            <a:avLst/>
          </a:prstGeom>
          <a:solidFill>
            <a:srgbClr val="00426A"/>
          </a:solidFill>
          <a:ln w="12700">
            <a:solidFill>
              <a:srgbClr val="E1B5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80C081-83EA-4D7F-B4E6-DFACAB528D32}"/>
              </a:ext>
            </a:extLst>
          </p:cNvPr>
          <p:cNvSpPr txBox="1"/>
          <p:nvPr/>
        </p:nvSpPr>
        <p:spPr>
          <a:xfrm>
            <a:off x="2444787" y="6139190"/>
            <a:ext cx="3252878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E1B5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Office of the Provost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2" y="6039088"/>
            <a:ext cx="2333625" cy="723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636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E409BDA2-864D-48AD-A3BD-1E374D040864}"/>
              </a:ext>
            </a:extLst>
          </p:cNvPr>
          <p:cNvSpPr txBox="1">
            <a:spLocks/>
          </p:cNvSpPr>
          <p:nvPr/>
        </p:nvSpPr>
        <p:spPr>
          <a:xfrm>
            <a:off x="381000" y="0"/>
            <a:ext cx="11430000" cy="9144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dirty="0">
                <a:solidFill>
                  <a:srgbClr val="00426A"/>
                </a:solidFill>
              </a:rPr>
              <a:t>Inclusive Polytechnic University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A206F2-D5AC-45E3-93D8-F6AC55C13B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3072" y="979387"/>
            <a:ext cx="4800600" cy="4788599"/>
          </a:xfrm>
          <a:prstGeom prst="rect">
            <a:avLst/>
          </a:prstGeom>
        </p:spPr>
      </p:pic>
      <p:sp>
        <p:nvSpPr>
          <p:cNvPr id="10" name="Octagon 9">
            <a:extLst>
              <a:ext uri="{FF2B5EF4-FFF2-40B4-BE49-F238E27FC236}">
                <a16:creationId xmlns:a16="http://schemas.microsoft.com/office/drawing/2014/main" id="{C8C943DF-9781-415C-9459-5F0C225776C6}"/>
              </a:ext>
            </a:extLst>
          </p:cNvPr>
          <p:cNvSpPr>
            <a:spLocks noChangeAspect="1"/>
          </p:cNvSpPr>
          <p:nvPr/>
        </p:nvSpPr>
        <p:spPr>
          <a:xfrm rot="1320000">
            <a:off x="7237422" y="1487736"/>
            <a:ext cx="3771900" cy="3771900"/>
          </a:xfrm>
          <a:prstGeom prst="octagon">
            <a:avLst/>
          </a:prstGeom>
          <a:noFill/>
          <a:ln w="635000">
            <a:solidFill>
              <a:srgbClr val="00426A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BB1E984-2399-400A-A921-570FC05F4C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859086"/>
            <a:ext cx="5029200" cy="5029200"/>
          </a:xfrm>
          <a:prstGeom prst="rect">
            <a:avLst/>
          </a:prstGeom>
        </p:spPr>
      </p:pic>
      <p:sp>
        <p:nvSpPr>
          <p:cNvPr id="13" name="Octagon 12">
            <a:extLst>
              <a:ext uri="{FF2B5EF4-FFF2-40B4-BE49-F238E27FC236}">
                <a16:creationId xmlns:a16="http://schemas.microsoft.com/office/drawing/2014/main" id="{1FBA1EE8-4AE7-4C92-9FCA-2F4AE80334A1}"/>
              </a:ext>
            </a:extLst>
          </p:cNvPr>
          <p:cNvSpPr>
            <a:spLocks noChangeAspect="1"/>
          </p:cNvSpPr>
          <p:nvPr/>
        </p:nvSpPr>
        <p:spPr>
          <a:xfrm rot="1320000">
            <a:off x="4206240" y="1490900"/>
            <a:ext cx="3771900" cy="3771900"/>
          </a:xfrm>
          <a:prstGeom prst="octagon">
            <a:avLst/>
          </a:prstGeom>
          <a:noFill/>
          <a:ln w="635000">
            <a:solidFill>
              <a:srgbClr val="00426A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ctagon 10">
            <a:extLst>
              <a:ext uri="{FF2B5EF4-FFF2-40B4-BE49-F238E27FC236}">
                <a16:creationId xmlns:a16="http://schemas.microsoft.com/office/drawing/2014/main" id="{190D8BB4-DDD7-4106-A402-6C642E3BCF28}"/>
              </a:ext>
            </a:extLst>
          </p:cNvPr>
          <p:cNvSpPr>
            <a:spLocks noChangeAspect="1"/>
          </p:cNvSpPr>
          <p:nvPr/>
        </p:nvSpPr>
        <p:spPr>
          <a:xfrm rot="1320000">
            <a:off x="4206240" y="1490900"/>
            <a:ext cx="3771900" cy="3771900"/>
          </a:xfrm>
          <a:prstGeom prst="octagon">
            <a:avLst/>
          </a:prstGeom>
          <a:noFill/>
          <a:ln w="635000">
            <a:solidFill>
              <a:srgbClr val="00426A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0" y="5943600"/>
            <a:ext cx="12192000" cy="914400"/>
          </a:xfrm>
          <a:prstGeom prst="rect">
            <a:avLst/>
          </a:prstGeom>
          <a:solidFill>
            <a:srgbClr val="00426A"/>
          </a:solidFill>
          <a:ln w="12700">
            <a:solidFill>
              <a:srgbClr val="E1B5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580C081-83EA-4D7F-B4E6-DFACAB528D32}"/>
              </a:ext>
            </a:extLst>
          </p:cNvPr>
          <p:cNvSpPr txBox="1"/>
          <p:nvPr/>
        </p:nvSpPr>
        <p:spPr>
          <a:xfrm>
            <a:off x="2444787" y="6139190"/>
            <a:ext cx="3252878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E1B5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Office of the Provost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2" y="6039088"/>
            <a:ext cx="2333625" cy="723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119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0"/>
                            </p:stCondLst>
                            <p:childTnLst>
                              <p:par>
                                <p:cTn id="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35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0"/>
                            </p:stCondLst>
                            <p:childTnLst>
                              <p:par>
                                <p:cTn id="2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0"/>
                            </p:stCondLst>
                            <p:childTnLst>
                              <p:par>
                                <p:cTn id="2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3" grpId="0" animBg="1"/>
      <p:bldP spid="13" grpId="1" animBg="1"/>
      <p:bldP spid="13" grpId="2" animBg="1"/>
      <p:bldP spid="11" grpId="0" animBg="1"/>
      <p:bldP spid="11" grpId="2" animBg="1"/>
      <p:bldP spid="11" grpId="3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E409BDA2-864D-48AD-A3BD-1E374D040864}"/>
              </a:ext>
            </a:extLst>
          </p:cNvPr>
          <p:cNvSpPr txBox="1">
            <a:spLocks/>
          </p:cNvSpPr>
          <p:nvPr/>
        </p:nvSpPr>
        <p:spPr>
          <a:xfrm>
            <a:off x="609600" y="0"/>
            <a:ext cx="11430000" cy="9144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dirty="0">
                <a:solidFill>
                  <a:srgbClr val="00426A"/>
                </a:solidFill>
              </a:rPr>
              <a:t>Tenure-Track Faculty Promotions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95BBECCA-CCB1-41F5-9BDD-F8142CECE3E3}"/>
              </a:ext>
            </a:extLst>
          </p:cNvPr>
          <p:cNvSpPr txBox="1">
            <a:spLocks/>
          </p:cNvSpPr>
          <p:nvPr/>
        </p:nvSpPr>
        <p:spPr>
          <a:xfrm>
            <a:off x="609600" y="1097280"/>
            <a:ext cx="10972800" cy="4937760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400" b="1" u="sng" dirty="0">
                <a:latin typeface="Calibri" panose="020F0502020204030204" pitchFamily="34" charset="0"/>
                <a:cs typeface="Calibri" panose="020F0502020204030204" pitchFamily="34" charset="0"/>
              </a:rPr>
              <a:t>41</a:t>
            </a: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tenure-track faculty members promoted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4200" b="1" u="sng" dirty="0"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  <a:r>
              <a:rPr 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awarded tenure and promoted to associate professor</a:t>
            </a:r>
          </a:p>
          <a:p>
            <a:pPr algn="l"/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4200" b="1" u="sng" dirty="0">
                <a:latin typeface="Calibri" panose="020F0502020204030204" pitchFamily="34" charset="0"/>
                <a:cs typeface="Calibri" panose="020F0502020204030204" pitchFamily="34" charset="0"/>
              </a:rPr>
              <a:t>21</a:t>
            </a:r>
            <a:r>
              <a:rPr 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promoted to full professor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943600"/>
            <a:ext cx="12192000" cy="914400"/>
          </a:xfrm>
          <a:prstGeom prst="rect">
            <a:avLst/>
          </a:prstGeom>
          <a:solidFill>
            <a:srgbClr val="00426A"/>
          </a:solidFill>
          <a:ln w="12700">
            <a:solidFill>
              <a:srgbClr val="E1B5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580C081-83EA-4D7F-B4E6-DFACAB528D32}"/>
              </a:ext>
            </a:extLst>
          </p:cNvPr>
          <p:cNvSpPr txBox="1"/>
          <p:nvPr/>
        </p:nvSpPr>
        <p:spPr>
          <a:xfrm>
            <a:off x="2444787" y="6139190"/>
            <a:ext cx="3252878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E1B5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Office of the Provost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2" y="6039088"/>
            <a:ext cx="2333625" cy="723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511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E409BDA2-864D-48AD-A3BD-1E374D040864}"/>
              </a:ext>
            </a:extLst>
          </p:cNvPr>
          <p:cNvSpPr txBox="1">
            <a:spLocks/>
          </p:cNvSpPr>
          <p:nvPr/>
        </p:nvSpPr>
        <p:spPr>
          <a:xfrm>
            <a:off x="609600" y="0"/>
            <a:ext cx="11430000" cy="9144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dirty="0">
                <a:solidFill>
                  <a:srgbClr val="00426A"/>
                </a:solidFill>
              </a:rPr>
              <a:t>Tenure-Track Faculty Hiring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95BBECCA-CCB1-41F5-9BDD-F8142CECE3E3}"/>
              </a:ext>
            </a:extLst>
          </p:cNvPr>
          <p:cNvSpPr txBox="1">
            <a:spLocks/>
          </p:cNvSpPr>
          <p:nvPr/>
        </p:nvSpPr>
        <p:spPr>
          <a:xfrm>
            <a:off x="609600" y="1097280"/>
            <a:ext cx="10972800" cy="4937760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ts val="0"/>
              </a:spcBef>
              <a:spcAft>
                <a:spcPts val="40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Commitment to increasing tenure density by 2% per year</a:t>
            </a:r>
          </a:p>
          <a:p>
            <a:pPr marL="342900" indent="-342900" algn="l">
              <a:spcBef>
                <a:spcPts val="0"/>
              </a:spcBef>
              <a:spcAft>
                <a:spcPts val="40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Campus investment in tenure density significantly more than CSU allocation in GI 2025 funds</a:t>
            </a:r>
          </a:p>
          <a:p>
            <a:pPr marL="342900" indent="-342900" algn="l">
              <a:spcBef>
                <a:spcPts val="0"/>
              </a:spcBef>
              <a:spcAft>
                <a:spcPts val="4000"/>
              </a:spcAft>
              <a:buFont typeface="Arial" panose="020B0604020202020204" pitchFamily="34" charset="0"/>
              <a:buChar char="•"/>
            </a:pPr>
            <a:r>
              <a:rPr lang="en-US" sz="34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34</a:t>
            </a:r>
            <a:r>
              <a:rPr lang="en-US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new tenure-track faculty joined us in 2018-19</a:t>
            </a:r>
          </a:p>
          <a:p>
            <a:pPr marL="342900" indent="-342900" algn="l">
              <a:spcBef>
                <a:spcPts val="0"/>
              </a:spcBef>
              <a:spcAft>
                <a:spcPts val="4000"/>
              </a:spcAft>
              <a:buFont typeface="Arial" panose="020B0604020202020204" pitchFamily="34" charset="0"/>
              <a:buChar char="•"/>
            </a:pPr>
            <a:r>
              <a:rPr lang="en-US" sz="3400" b="1" u="sng" dirty="0">
                <a:latin typeface="Calibri" panose="020F0502020204030204" pitchFamily="34" charset="0"/>
                <a:cs typeface="Calibri" panose="020F0502020204030204" pitchFamily="34" charset="0"/>
              </a:rPr>
              <a:t>46</a:t>
            </a: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 new tenure-track searches approved for 2018-19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5943600"/>
            <a:ext cx="12192000" cy="914400"/>
          </a:xfrm>
          <a:prstGeom prst="rect">
            <a:avLst/>
          </a:prstGeom>
          <a:solidFill>
            <a:srgbClr val="00426A"/>
          </a:solidFill>
          <a:ln w="12700">
            <a:solidFill>
              <a:srgbClr val="E1B5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80C081-83EA-4D7F-B4E6-DFACAB528D32}"/>
              </a:ext>
            </a:extLst>
          </p:cNvPr>
          <p:cNvSpPr txBox="1"/>
          <p:nvPr/>
        </p:nvSpPr>
        <p:spPr>
          <a:xfrm>
            <a:off x="2444787" y="6139190"/>
            <a:ext cx="3252878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E1B5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Office of the Provost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2" y="6039088"/>
            <a:ext cx="2333625" cy="723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465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E409BDA2-864D-48AD-A3BD-1E374D040864}"/>
              </a:ext>
            </a:extLst>
          </p:cNvPr>
          <p:cNvSpPr txBox="1">
            <a:spLocks/>
          </p:cNvSpPr>
          <p:nvPr/>
        </p:nvSpPr>
        <p:spPr>
          <a:xfrm>
            <a:off x="609600" y="0"/>
            <a:ext cx="11430000" cy="9144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dirty="0">
                <a:solidFill>
                  <a:srgbClr val="00426A"/>
                </a:solidFill>
              </a:rPr>
              <a:t>Inclusive Faculty Recruitment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5943600"/>
            <a:ext cx="12192000" cy="914400"/>
          </a:xfrm>
          <a:prstGeom prst="rect">
            <a:avLst/>
          </a:prstGeom>
          <a:solidFill>
            <a:srgbClr val="00426A"/>
          </a:solidFill>
          <a:ln w="12700">
            <a:solidFill>
              <a:srgbClr val="E1B5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80C081-83EA-4D7F-B4E6-DFACAB528D32}"/>
              </a:ext>
            </a:extLst>
          </p:cNvPr>
          <p:cNvSpPr txBox="1"/>
          <p:nvPr/>
        </p:nvSpPr>
        <p:spPr>
          <a:xfrm>
            <a:off x="2444787" y="6139190"/>
            <a:ext cx="3252878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E1B5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Office of the Provost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2" y="6039088"/>
            <a:ext cx="2333625" cy="723424"/>
          </a:xfrm>
          <a:prstGeom prst="rect">
            <a:avLst/>
          </a:prstGeom>
        </p:spPr>
      </p:pic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95BBECCA-CCB1-41F5-9BDD-F8142CECE3E3}"/>
              </a:ext>
            </a:extLst>
          </p:cNvPr>
          <p:cNvSpPr txBox="1">
            <a:spLocks/>
          </p:cNvSpPr>
          <p:nvPr/>
        </p:nvSpPr>
        <p:spPr>
          <a:xfrm>
            <a:off x="609600" y="914400"/>
            <a:ext cx="10972800" cy="4937760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ts val="0"/>
              </a:spcBef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Michael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Page, Provost Fellow for Inclusive Faculty Recruitment</a:t>
            </a:r>
          </a:p>
          <a:p>
            <a:pPr marL="342900" indent="-342900" algn="l">
              <a:spcBef>
                <a:spcPts val="0"/>
              </a:spcBef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Close collaboration between Martin Sancho-Madriz, Michael Page, Linda Hoos, College Deans, and faculty search committees</a:t>
            </a:r>
          </a:p>
          <a:p>
            <a:pPr marL="342900" indent="-342900" algn="l">
              <a:spcBef>
                <a:spcPts val="0"/>
              </a:spcBef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Proactive and comprehensive recruitment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strategies supported by Foundation funds</a:t>
            </a:r>
          </a:p>
          <a:p>
            <a:pPr marL="342900" indent="-342900" algn="l">
              <a:spcBef>
                <a:spcPts val="0"/>
              </a:spcBef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Faculty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retention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spcBef>
                <a:spcPts val="0"/>
              </a:spcBef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Faculty success and student success are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closely intertwined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861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E409BDA2-864D-48AD-A3BD-1E374D040864}"/>
              </a:ext>
            </a:extLst>
          </p:cNvPr>
          <p:cNvSpPr txBox="1">
            <a:spLocks/>
          </p:cNvSpPr>
          <p:nvPr/>
        </p:nvSpPr>
        <p:spPr>
          <a:xfrm>
            <a:off x="609600" y="0"/>
            <a:ext cx="11430000" cy="9144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dirty="0">
                <a:solidFill>
                  <a:srgbClr val="00426A"/>
                </a:solidFill>
              </a:rPr>
              <a:t>Faculty Accomplishments 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5943600"/>
            <a:ext cx="12192000" cy="914400"/>
          </a:xfrm>
          <a:prstGeom prst="rect">
            <a:avLst/>
          </a:prstGeom>
          <a:solidFill>
            <a:srgbClr val="00426A"/>
          </a:solidFill>
          <a:ln w="12700">
            <a:solidFill>
              <a:srgbClr val="E1B5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80C081-83EA-4D7F-B4E6-DFACAB528D32}"/>
              </a:ext>
            </a:extLst>
          </p:cNvPr>
          <p:cNvSpPr txBox="1"/>
          <p:nvPr/>
        </p:nvSpPr>
        <p:spPr>
          <a:xfrm>
            <a:off x="2444787" y="6139190"/>
            <a:ext cx="3252878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E1B5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Office of the Provost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2" y="6039088"/>
            <a:ext cx="2333625" cy="723424"/>
          </a:xfrm>
          <a:prstGeom prst="rect">
            <a:avLst/>
          </a:prstGeom>
        </p:spPr>
      </p:pic>
      <p:pic>
        <p:nvPicPr>
          <p:cNvPr id="1026" name="Picture 2" descr="Faye Wachs, Paul Nissenson and Juliana Fuqua received a Faculty Innovation and Leadership Award from the CSU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350" y="1582786"/>
            <a:ext cx="6564315" cy="369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95BBECCA-CCB1-41F5-9BDD-F8142CECE3E3}"/>
              </a:ext>
            </a:extLst>
          </p:cNvPr>
          <p:cNvSpPr txBox="1">
            <a:spLocks/>
          </p:cNvSpPr>
          <p:nvPr/>
        </p:nvSpPr>
        <p:spPr>
          <a:xfrm>
            <a:off x="304796" y="2057400"/>
            <a:ext cx="5127171" cy="2743200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CSU Faculty Innovation and Leadership Award</a:t>
            </a:r>
          </a:p>
          <a:p>
            <a:pPr algn="l"/>
            <a:endParaRPr lang="de-DE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de-DE" sz="3000" dirty="0">
                <a:latin typeface="Calibri" panose="020F0502020204030204" pitchFamily="34" charset="0"/>
                <a:cs typeface="Calibri" panose="020F0502020204030204" pitchFamily="34" charset="0"/>
              </a:rPr>
              <a:t>Faye Wachs, Paul Nissenson and Juliana Fuqua</a:t>
            </a: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021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E409BDA2-864D-48AD-A3BD-1E374D040864}"/>
              </a:ext>
            </a:extLst>
          </p:cNvPr>
          <p:cNvSpPr txBox="1">
            <a:spLocks/>
          </p:cNvSpPr>
          <p:nvPr/>
        </p:nvSpPr>
        <p:spPr>
          <a:xfrm>
            <a:off x="609600" y="0"/>
            <a:ext cx="11430000" cy="9144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dirty="0">
                <a:solidFill>
                  <a:srgbClr val="00426A"/>
                </a:solidFill>
              </a:rPr>
              <a:t>Faculty Accomplishments 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5943600"/>
            <a:ext cx="12192000" cy="914400"/>
          </a:xfrm>
          <a:prstGeom prst="rect">
            <a:avLst/>
          </a:prstGeom>
          <a:solidFill>
            <a:srgbClr val="00426A"/>
          </a:solidFill>
          <a:ln w="12700">
            <a:solidFill>
              <a:srgbClr val="E1B5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80C081-83EA-4D7F-B4E6-DFACAB528D32}"/>
              </a:ext>
            </a:extLst>
          </p:cNvPr>
          <p:cNvSpPr txBox="1"/>
          <p:nvPr/>
        </p:nvSpPr>
        <p:spPr>
          <a:xfrm>
            <a:off x="2444787" y="6139190"/>
            <a:ext cx="3252878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E1B5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Office of the Provost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2" y="6039088"/>
            <a:ext cx="2333625" cy="723424"/>
          </a:xfrm>
          <a:prstGeom prst="rect">
            <a:avLst/>
          </a:prstGeom>
        </p:spPr>
      </p:pic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95BBECCA-CCB1-41F5-9BDD-F8142CECE3E3}"/>
              </a:ext>
            </a:extLst>
          </p:cNvPr>
          <p:cNvSpPr txBox="1">
            <a:spLocks/>
          </p:cNvSpPr>
          <p:nvPr/>
        </p:nvSpPr>
        <p:spPr>
          <a:xfrm>
            <a:off x="609600" y="1301578"/>
            <a:ext cx="10972800" cy="4550582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Paul M. Beardsley, Arlo Caine, Angela C. Shih, Victoria Bhavsar, Viviane </a:t>
            </a:r>
            <a:r>
              <a:rPr lang="en-US" sz="3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Seyranian</a:t>
            </a:r>
            <a:endParaRPr lang="en-US" sz="3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NSF 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HSI AWARD: “Building Capacity: Polytechnic for All: STEM Undergraduate Success via an Inclusive Institution</a:t>
            </a:r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2018 – 2023; $</a:t>
            </a:r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1,479,959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740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E409BDA2-864D-48AD-A3BD-1E374D040864}"/>
              </a:ext>
            </a:extLst>
          </p:cNvPr>
          <p:cNvSpPr txBox="1">
            <a:spLocks/>
          </p:cNvSpPr>
          <p:nvPr/>
        </p:nvSpPr>
        <p:spPr>
          <a:xfrm>
            <a:off x="609600" y="0"/>
            <a:ext cx="11430000" cy="9144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dirty="0">
                <a:solidFill>
                  <a:srgbClr val="00426A"/>
                </a:solidFill>
              </a:rPr>
              <a:t>Faculty Accomplishments 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5943600"/>
            <a:ext cx="12192000" cy="914400"/>
          </a:xfrm>
          <a:prstGeom prst="rect">
            <a:avLst/>
          </a:prstGeom>
          <a:solidFill>
            <a:srgbClr val="00426A"/>
          </a:solidFill>
          <a:ln w="12700">
            <a:solidFill>
              <a:srgbClr val="E1B5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80C081-83EA-4D7F-B4E6-DFACAB528D32}"/>
              </a:ext>
            </a:extLst>
          </p:cNvPr>
          <p:cNvSpPr txBox="1"/>
          <p:nvPr/>
        </p:nvSpPr>
        <p:spPr>
          <a:xfrm>
            <a:off x="2444787" y="6139190"/>
            <a:ext cx="3252878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E1B5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Office of the Provost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2" y="6039088"/>
            <a:ext cx="2333625" cy="723424"/>
          </a:xfrm>
          <a:prstGeom prst="rect">
            <a:avLst/>
          </a:prstGeom>
        </p:spPr>
      </p:pic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95BBECCA-CCB1-41F5-9BDD-F8142CECE3E3}"/>
              </a:ext>
            </a:extLst>
          </p:cNvPr>
          <p:cNvSpPr txBox="1">
            <a:spLocks/>
          </p:cNvSpPr>
          <p:nvPr/>
        </p:nvSpPr>
        <p:spPr>
          <a:xfrm>
            <a:off x="609600" y="1804086"/>
            <a:ext cx="10972800" cy="4230954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Alex Rudolph</a:t>
            </a:r>
          </a:p>
          <a:p>
            <a:pPr algn="l"/>
            <a:endParaRPr lang="en-US" sz="3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NSF 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S-STEM grant to support the Cal-Bridge </a:t>
            </a:r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program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2018 – 2023; $</a:t>
            </a:r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5,000,000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Hosted at Cal Poly Pomona; 15 CSUs and 9 UCs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4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E409BDA2-864D-48AD-A3BD-1E374D040864}"/>
              </a:ext>
            </a:extLst>
          </p:cNvPr>
          <p:cNvSpPr txBox="1">
            <a:spLocks/>
          </p:cNvSpPr>
          <p:nvPr/>
        </p:nvSpPr>
        <p:spPr>
          <a:xfrm>
            <a:off x="609600" y="0"/>
            <a:ext cx="11430000" cy="9144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ctr">
            <a:normAutofit fontScale="850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dirty="0">
                <a:solidFill>
                  <a:srgbClr val="00426A"/>
                </a:solidFill>
              </a:rPr>
              <a:t>Additional </a:t>
            </a:r>
            <a:r>
              <a:rPr lang="en-US" sz="5000" dirty="0" smtClean="0">
                <a:solidFill>
                  <a:srgbClr val="00426A"/>
                </a:solidFill>
              </a:rPr>
              <a:t>Investments in Faculty Success</a:t>
            </a:r>
            <a:endParaRPr lang="en-US" sz="5000" dirty="0">
              <a:solidFill>
                <a:srgbClr val="00426A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943600"/>
            <a:ext cx="12192000" cy="914400"/>
          </a:xfrm>
          <a:prstGeom prst="rect">
            <a:avLst/>
          </a:prstGeom>
          <a:solidFill>
            <a:srgbClr val="00426A"/>
          </a:solidFill>
          <a:ln w="12700">
            <a:solidFill>
              <a:srgbClr val="E1B5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80C081-83EA-4D7F-B4E6-DFACAB528D32}"/>
              </a:ext>
            </a:extLst>
          </p:cNvPr>
          <p:cNvSpPr txBox="1"/>
          <p:nvPr/>
        </p:nvSpPr>
        <p:spPr>
          <a:xfrm>
            <a:off x="2444787" y="6139190"/>
            <a:ext cx="3252878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E1B5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Office of the Provost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2" y="6039088"/>
            <a:ext cx="2333625" cy="723424"/>
          </a:xfrm>
          <a:prstGeom prst="rect">
            <a:avLst/>
          </a:prstGeom>
        </p:spPr>
      </p:pic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95BBECCA-CCB1-41F5-9BDD-F8142CECE3E3}"/>
              </a:ext>
            </a:extLst>
          </p:cNvPr>
          <p:cNvSpPr txBox="1">
            <a:spLocks/>
          </p:cNvSpPr>
          <p:nvPr/>
        </p:nvSpPr>
        <p:spPr>
          <a:xfrm>
            <a:off x="609600" y="1260388"/>
            <a:ext cx="10972800" cy="4591771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0"/>
              </a:spcBef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Professional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development fund for tenure-track faculty</a:t>
            </a:r>
          </a:p>
          <a:p>
            <a:pPr marL="342900" indent="-342900" algn="l">
              <a:spcBef>
                <a:spcPts val="0"/>
              </a:spcBef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Faculty Workload and Student Success Program for Large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Classes</a:t>
            </a:r>
          </a:p>
          <a:p>
            <a:pPr marL="914400" lvl="1" indent="-457200" algn="l">
              <a:spcBef>
                <a:spcPts val="0"/>
              </a:spcBef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Funds 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will be allocated soon after Fall census (September 20</a:t>
            </a:r>
            <a:r>
              <a:rPr lang="en-U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342900" indent="-342900" algn="l">
              <a:spcBef>
                <a:spcPts val="0"/>
              </a:spcBef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Student Success Analytics – Culture of evidence</a:t>
            </a:r>
          </a:p>
          <a:p>
            <a:pPr marL="342900" indent="-342900" algn="l">
              <a:spcBef>
                <a:spcPts val="0"/>
              </a:spcBef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Teacher-Scholar and other internal grant opportunities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858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brainstorming presentation.potx" id="{DE77CA07-3D7A-4CF2-AF02-587F794CB3CB}" vid="{13C2A94F-C0A1-4622-B71C-29A3B00D5E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brainstorming presentation</Template>
  <TotalTime>5129</TotalTime>
  <Words>405</Words>
  <Application>Microsoft Office PowerPoint</Application>
  <PresentationFormat>Widescreen</PresentationFormat>
  <Paragraphs>67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Palatino Linotype</vt:lpstr>
      <vt:lpstr>Wingdings 2</vt:lpstr>
      <vt:lpstr>Presentation on brainstorming</vt:lpstr>
      <vt:lpstr>Provost’s Report to the Academic Senate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Affairs Forum</dc:title>
  <dc:creator>Sepehr Eskandari</dc:creator>
  <cp:lastModifiedBy>Diane R Gonzalez</cp:lastModifiedBy>
  <cp:revision>388</cp:revision>
  <cp:lastPrinted>2018-09-12T18:57:40Z</cp:lastPrinted>
  <dcterms:created xsi:type="dcterms:W3CDTF">2018-08-07T00:25:30Z</dcterms:created>
  <dcterms:modified xsi:type="dcterms:W3CDTF">2018-09-12T19:11:08Z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