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handoutMasterIdLst>
    <p:handoutMasterId r:id="rId7"/>
  </p:handoutMasterIdLst>
  <p:sldIdLst>
    <p:sldId id="256" r:id="rId2"/>
    <p:sldId id="376" r:id="rId3"/>
    <p:sldId id="380" r:id="rId4"/>
    <p:sldId id="377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2A000"/>
    <a:srgbClr val="00682F"/>
    <a:srgbClr val="FF9900"/>
    <a:srgbClr val="FFFFFF"/>
    <a:srgbClr val="FFFF00"/>
    <a:srgbClr val="0000FF"/>
    <a:srgbClr val="FF0000"/>
    <a:srgbClr val="808080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59" autoAdjust="0"/>
  </p:normalViewPr>
  <p:slideViewPr>
    <p:cSldViewPr snapToGrid="0">
      <p:cViewPr varScale="1">
        <p:scale>
          <a:sx n="80" d="100"/>
          <a:sy n="80" d="100"/>
        </p:scale>
        <p:origin x="1200" y="84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77E2AD-272C-47DF-A7C8-9D5AE7AEC6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164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22CDA586-E038-4FB6-8C10-6C8EA2F0BAFB}" type="datetimeFigureOut">
              <a:rPr lang="en-US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87F286B8-1DD0-4C14-90D0-B54E7F3C5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75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0AC4F6-3F21-4B41-8DAC-9128C2AE42F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8433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1047750"/>
            <a:ext cx="9144000" cy="1863725"/>
          </a:xfrm>
          <a:prstGeom prst="rect">
            <a:avLst/>
          </a:prstGeom>
          <a:solidFill>
            <a:srgbClr val="D2A000"/>
          </a:solidFill>
          <a:ln>
            <a:noFill/>
          </a:ln>
          <a:extLst/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0" y="768350"/>
            <a:ext cx="9144000" cy="1863725"/>
          </a:xfrm>
          <a:prstGeom prst="rect">
            <a:avLst/>
          </a:prstGeom>
          <a:solidFill>
            <a:srgbClr val="00682F"/>
          </a:solidFill>
          <a:ln>
            <a:noFill/>
          </a:ln>
          <a:extLst/>
        </p:spPr>
        <p:txBody>
          <a:bodyPr wrap="none"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latin typeface="Calibri" panose="020F050202020403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865" y="3300025"/>
            <a:ext cx="8466268" cy="635317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8350"/>
            <a:ext cx="9144000" cy="1863725"/>
          </a:xfrm>
        </p:spPr>
        <p:txBody>
          <a:bodyPr anchorCtr="1"/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27300" y="5054600"/>
            <a:ext cx="6542088" cy="1731963"/>
          </a:xfrm>
        </p:spPr>
        <p:txBody>
          <a:bodyPr anchorCtr="0"/>
          <a:lstStyle>
            <a:lvl1pPr algn="r">
              <a:defRPr sz="2800" dirty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1"/>
          </p:nvPr>
        </p:nvSpPr>
        <p:spPr>
          <a:xfrm>
            <a:off x="2527300" y="4133850"/>
            <a:ext cx="4089400" cy="560388"/>
          </a:xfrm>
        </p:spPr>
        <p:txBody>
          <a:bodyPr/>
          <a:lstStyle>
            <a:lvl1pPr algn="ctr">
              <a:defRPr sz="32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263B6BA-6D60-4201-9D73-52D9DD61F74A}" type="datetimeFigureOut">
              <a:rPr lang="en-US" smtClean="0"/>
              <a:pPr>
                <a:defRPr/>
              </a:pPr>
              <a:t>10/10/2018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6741"/>
            <a:ext cx="3830595" cy="126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0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53988" y="157163"/>
            <a:ext cx="8836025" cy="838200"/>
            <a:chOff x="86283" y="97042"/>
            <a:chExt cx="8955088" cy="838200"/>
          </a:xfrm>
        </p:grpSpPr>
        <p:sp>
          <p:nvSpPr>
            <p:cNvPr id="5" name="Rectangle 2"/>
            <p:cNvSpPr>
              <a:spLocks/>
            </p:cNvSpPr>
            <p:nvPr userDrawn="1"/>
          </p:nvSpPr>
          <p:spPr bwMode="auto">
            <a:xfrm>
              <a:off x="226256" y="222454"/>
              <a:ext cx="8815115" cy="712788"/>
            </a:xfrm>
            <a:prstGeom prst="rect">
              <a:avLst/>
            </a:prstGeom>
            <a:solidFill>
              <a:srgbClr val="D2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6" name="Rectangle 3"/>
            <p:cNvSpPr>
              <a:spLocks/>
            </p:cNvSpPr>
            <p:nvPr userDrawn="1"/>
          </p:nvSpPr>
          <p:spPr bwMode="auto">
            <a:xfrm>
              <a:off x="86283" y="97042"/>
              <a:ext cx="8844074" cy="720725"/>
            </a:xfrm>
            <a:prstGeom prst="rect">
              <a:avLst/>
            </a:prstGeom>
            <a:solidFill>
              <a:srgbClr val="0068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0278" y="1614842"/>
            <a:ext cx="797390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altLang="en-US" noProof="0" smtClean="0"/>
              <a:t>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US" altLang="en-US" noProof="0" dirty="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295" y="156529"/>
            <a:ext cx="8836717" cy="72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858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153988" y="157163"/>
            <a:ext cx="8836025" cy="838200"/>
            <a:chOff x="86283" y="97042"/>
            <a:chExt cx="8955088" cy="838200"/>
          </a:xfrm>
        </p:grpSpPr>
        <p:sp>
          <p:nvSpPr>
            <p:cNvPr id="5" name="Rectangle 2"/>
            <p:cNvSpPr>
              <a:spLocks/>
            </p:cNvSpPr>
            <p:nvPr userDrawn="1"/>
          </p:nvSpPr>
          <p:spPr bwMode="auto">
            <a:xfrm>
              <a:off x="226256" y="222454"/>
              <a:ext cx="8815115" cy="712788"/>
            </a:xfrm>
            <a:prstGeom prst="rect">
              <a:avLst/>
            </a:prstGeom>
            <a:solidFill>
              <a:srgbClr val="D2A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6" name="Rectangle 3"/>
            <p:cNvSpPr>
              <a:spLocks/>
            </p:cNvSpPr>
            <p:nvPr userDrawn="1"/>
          </p:nvSpPr>
          <p:spPr bwMode="auto">
            <a:xfrm>
              <a:off x="86283" y="97042"/>
              <a:ext cx="8844074" cy="720725"/>
            </a:xfrm>
            <a:prstGeom prst="rect">
              <a:avLst/>
            </a:prstGeom>
            <a:solidFill>
              <a:srgbClr val="0068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0214" y="1394706"/>
            <a:ext cx="7973906" cy="227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altLang="en-US" noProof="0" smtClean="0"/>
              <a:t>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US" altLang="en-US" noProof="0" dirty="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295" y="156529"/>
            <a:ext cx="8836717" cy="72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0"/>
          </p:nvPr>
        </p:nvSpPr>
        <p:spPr bwMode="auto">
          <a:xfrm>
            <a:off x="530214" y="4061706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1"/>
          </p:nvPr>
        </p:nvSpPr>
        <p:spPr bwMode="auto">
          <a:xfrm>
            <a:off x="530214" y="4823705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2"/>
          </p:nvPr>
        </p:nvSpPr>
        <p:spPr bwMode="auto">
          <a:xfrm>
            <a:off x="530213" y="5585704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0213" y="6347703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idx="14"/>
          </p:nvPr>
        </p:nvSpPr>
        <p:spPr bwMode="auto">
          <a:xfrm>
            <a:off x="5012667" y="4061705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5"/>
          </p:nvPr>
        </p:nvSpPr>
        <p:spPr bwMode="auto">
          <a:xfrm>
            <a:off x="5012666" y="4823703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6"/>
          </p:nvPr>
        </p:nvSpPr>
        <p:spPr bwMode="auto">
          <a:xfrm>
            <a:off x="5012665" y="5585704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idx="17"/>
          </p:nvPr>
        </p:nvSpPr>
        <p:spPr bwMode="auto">
          <a:xfrm>
            <a:off x="5012664" y="6347699"/>
            <a:ext cx="3491453" cy="37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None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987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35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38" y="1320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157163"/>
            <a:ext cx="87264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	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336E68-56AB-423C-AE34-43B31D8D4649}" type="datetimeFigureOut">
              <a:rPr lang="en-US" smtClean="0"/>
              <a:pPr>
                <a:defRPr/>
              </a:pPr>
              <a:t>10/10/2018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CBFAAD-72FF-4FB7-BB84-71EDE7F17D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7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693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225425" algn="l"/>
        </a:tabLst>
        <a:defRPr sz="440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225425" algn="l"/>
        </a:tabLst>
        <a:defRPr sz="4400">
          <a:solidFill>
            <a:schemeClr val="bg1"/>
          </a:solidFill>
          <a:latin typeface="Calibri" panose="020F05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225425" algn="l"/>
        </a:tabLst>
        <a:defRPr sz="4400">
          <a:solidFill>
            <a:schemeClr val="bg1"/>
          </a:solidFill>
          <a:latin typeface="Calibri" panose="020F05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225425" algn="l"/>
        </a:tabLst>
        <a:defRPr sz="4400">
          <a:solidFill>
            <a:schemeClr val="bg1"/>
          </a:solidFill>
          <a:latin typeface="Calibri" panose="020F05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225425" algn="l"/>
        </a:tabLs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E&amp;P Report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00" dirty="0" smtClean="0"/>
              <a:t>Results of Referenda on Constitutional Changes, &amp;c.</a:t>
            </a:r>
            <a:endParaRPr lang="en-US" altLang="en-US" dirty="0" smtClean="0"/>
          </a:p>
        </p:txBody>
      </p:sp>
      <p:sp>
        <p:nvSpPr>
          <p:cNvPr id="7170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CPP Academic Senate Meeting</a:t>
            </a:r>
          </a:p>
        </p:txBody>
      </p:sp>
      <p:sp>
        <p:nvSpPr>
          <p:cNvPr id="7172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2800" dirty="0" smtClean="0"/>
              <a:t>Jonathan Puthoff</a:t>
            </a:r>
          </a:p>
          <a:p>
            <a:pPr>
              <a:buNone/>
            </a:pPr>
            <a:r>
              <a:rPr lang="en-US" altLang="en-US" sz="2800" dirty="0" smtClean="0"/>
              <a:t>Chemical and Materials Engineering</a:t>
            </a:r>
          </a:p>
          <a:p>
            <a:pPr>
              <a:buNone/>
            </a:pPr>
            <a:r>
              <a:rPr lang="en-US" altLang="en-US" sz="2800" dirty="0" smtClean="0"/>
              <a:t>Cal Poly Pomona</a:t>
            </a:r>
          </a:p>
        </p:txBody>
      </p:sp>
      <p:sp>
        <p:nvSpPr>
          <p:cNvPr id="717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dirty="0" smtClean="0"/>
              <a:t>10/10/2018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Results of Referenda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94" y="1340526"/>
            <a:ext cx="7834918" cy="363984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2628" y="5172880"/>
            <a:ext cx="7258050" cy="152976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Revised and reformatted versions of Constitution and Bylaws have been published on the Academic Senate website.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2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2628" y="1438183"/>
            <a:ext cx="7258050" cy="4891596"/>
          </a:xfrm>
        </p:spPr>
        <p:txBody>
          <a:bodyPr/>
          <a:lstStyle/>
          <a:p>
            <a:pPr>
              <a:buFont typeface="+mj-lt"/>
              <a:buAutoNum type="alphaUcPeriod"/>
            </a:pPr>
            <a:r>
              <a:rPr lang="en-US" sz="2400" dirty="0" smtClean="0"/>
              <a:t>Top-to-bottom revision of Constitution and Bylaws is underway (a responsibility of the E&amp;P Committee)</a:t>
            </a:r>
            <a:endParaRPr lang="en-US" sz="2400" dirty="0"/>
          </a:p>
          <a:p>
            <a:pPr>
              <a:buFont typeface="+mj-lt"/>
              <a:buAutoNum type="alphaUcPeriod"/>
            </a:pPr>
            <a:r>
              <a:rPr lang="en-US" sz="2400" dirty="0" smtClean="0"/>
              <a:t>Committee membership for PT-lecturer reps. Is currently unrestricted (though cannot chair a committee or serve on the EC.)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Stipend </a:t>
            </a:r>
            <a:r>
              <a:rPr lang="en-US" sz="2400" dirty="0" smtClean="0"/>
              <a:t>based on verifiable time commitment?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First elections for PT-lecturer seats to be held Spring 2019</a:t>
            </a:r>
          </a:p>
          <a:p>
            <a:pPr>
              <a:buFont typeface="+mj-lt"/>
              <a:buAutoNum type="alphaUcPeriod"/>
            </a:pPr>
            <a:r>
              <a:rPr lang="en-US" sz="2400" dirty="0" smtClean="0"/>
              <a:t>Want to formalize election/referendum procedures in appendix to Bylaws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What’s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4700" y="2849733"/>
            <a:ext cx="7973906" cy="106532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  <a:p>
            <a:pPr marL="0" indent="0" algn="ctr">
              <a:buNone/>
            </a:pPr>
            <a:r>
              <a:rPr lang="en-US" dirty="0" smtClean="0"/>
              <a:t>(short, direct)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E 207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TE 406 Template.potx" id="{3C67EA48-D8F5-4243-B88E-EB505262D9AF}" vid="{9443E4D1-725E-4499-8F4A-15BE1C4E99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103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Sans Unicode</vt:lpstr>
      <vt:lpstr>MTE 207 Template</vt:lpstr>
      <vt:lpstr>E&amp;P Report Results of Referenda on Constitutional Changes, &amp;c.</vt:lpstr>
      <vt:lpstr> Results of Referenda</vt:lpstr>
      <vt:lpstr> What’s Next?</vt:lpstr>
      <vt:lpstr> The End</vt:lpstr>
    </vt:vector>
  </TitlesOfParts>
  <Company>California State Polytechnic University, Pomona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Jonathan B. Puthoff</dc:creator>
  <cp:lastModifiedBy>Valerie Otto</cp:lastModifiedBy>
  <cp:revision>134</cp:revision>
  <cp:lastPrinted>2016-12-08T23:40:57Z</cp:lastPrinted>
  <dcterms:created xsi:type="dcterms:W3CDTF">2018-04-05T16:22:48Z</dcterms:created>
  <dcterms:modified xsi:type="dcterms:W3CDTF">2018-10-10T16:10:29Z</dcterms:modified>
</cp:coreProperties>
</file>