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955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0" r:id="rId3"/>
    <p:sldId id="342" r:id="rId4"/>
    <p:sldId id="343" r:id="rId5"/>
    <p:sldId id="344" r:id="rId6"/>
    <p:sldId id="347" r:id="rId7"/>
    <p:sldId id="348" r:id="rId8"/>
    <p:sldId id="346" r:id="rId9"/>
    <p:sldId id="352" r:id="rId10"/>
    <p:sldId id="329" r:id="rId11"/>
  </p:sldIdLst>
  <p:sldSz cx="9144000" cy="6858000" type="screen4x3"/>
  <p:notesSz cx="7315200" cy="96012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9" autoAdjust="0"/>
    <p:restoredTop sz="95282" autoAdjust="0"/>
  </p:normalViewPr>
  <p:slideViewPr>
    <p:cSldViewPr>
      <p:cViewPr varScale="1">
        <p:scale>
          <a:sx n="81" d="100"/>
          <a:sy n="81" d="100"/>
        </p:scale>
        <p:origin x="12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69196" cy="48137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336" y="2"/>
            <a:ext cx="3169196" cy="481370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A5DBD173-845A-4A27-A398-664CF2B374A4}" type="datetimeFigureOut">
              <a:rPr lang="en-US" smtClean="0"/>
              <a:t>12/5/2018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19830"/>
            <a:ext cx="3169196" cy="48137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336" y="9119830"/>
            <a:ext cx="3169196" cy="481370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C0CEAB93-6FF6-4D35-B4B4-EB1E095AE3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249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70583" cy="480388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4" y="0"/>
            <a:ext cx="3170583" cy="480388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pPr>
              <a:defRPr/>
            </a:pPr>
            <a:fld id="{F3B94DA5-1311-459C-81EB-A85D54F42D31}" type="datetimeFigureOut">
              <a:rPr lang="en-US"/>
              <a:pPr>
                <a:defRPr/>
              </a:pPr>
              <a:t>12/5/2018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8"/>
            <a:ext cx="5850835" cy="4320213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19175"/>
            <a:ext cx="3170583" cy="480388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4" y="9119175"/>
            <a:ext cx="3170583" cy="480388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pPr>
              <a:defRPr/>
            </a:pPr>
            <a:fld id="{1067ACC1-10B9-4FAB-90EE-9D7FBA7E1A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73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fld id="{247999B1-134E-414A-9A3D-105C05A1D74D}" type="datetime1">
              <a:rPr lang="en-US" smtClean="0"/>
              <a:pPr>
                <a:defRPr/>
              </a:pPr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F6E506EE-AA69-4882-B6BB-78804D709D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881452535"/>
      </p:ext>
    </p:extLst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8730A2-7A0A-420D-905C-767319374C4D}" type="datetime1">
              <a:rPr lang="en-US" smtClean="0"/>
              <a:pPr>
                <a:defRPr/>
              </a:pPr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EDD73-165C-460D-ABEB-91FA36912A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17622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8730A2-7A0A-420D-905C-767319374C4D}" type="datetime1">
              <a:rPr lang="en-US" smtClean="0"/>
              <a:pPr>
                <a:defRPr/>
              </a:pPr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EDD73-165C-460D-ABEB-91FA36912A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28340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8730A2-7A0A-420D-905C-767319374C4D}" type="datetime1">
              <a:rPr lang="en-US" smtClean="0"/>
              <a:pPr>
                <a:defRPr/>
              </a:pPr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EDD73-165C-460D-ABEB-91FA36912A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46162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8730A2-7A0A-420D-905C-767319374C4D}" type="datetime1">
              <a:rPr lang="en-US" smtClean="0"/>
              <a:pPr>
                <a:defRPr/>
              </a:pPr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EDD73-165C-460D-ABEB-91FA36912A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74334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8730A2-7A0A-420D-905C-767319374C4D}" type="datetime1">
              <a:rPr lang="en-US" smtClean="0"/>
              <a:pPr>
                <a:defRPr/>
              </a:pPr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EDD73-165C-460D-ABEB-91FA36912A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6356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8730A2-7A0A-420D-905C-767319374C4D}" type="datetime1">
              <a:rPr lang="en-US" smtClean="0"/>
              <a:pPr>
                <a:defRPr/>
              </a:pPr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EDD73-165C-460D-ABEB-91FA36912A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15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AFA92B-AC20-4684-9966-039D7F45A5A0}" type="datetime1">
              <a:rPr lang="en-US" smtClean="0"/>
              <a:pPr>
                <a:defRPr/>
              </a:pPr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C69AF7-9091-46FB-ABC7-3069996652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40199"/>
      </p:ext>
    </p:extLst>
  </p:cSld>
  <p:clrMapOvr>
    <a:masterClrMapping/>
  </p:clrMapOvr>
  <p:transition spd="slow">
    <p:diamond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D5696E-B1A5-4690-81DD-F54BFCFED596}" type="datetime1">
              <a:rPr lang="en-US" smtClean="0"/>
              <a:pPr>
                <a:defRPr/>
              </a:pPr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FE2EE-13E4-452F-9310-DCC8FD494F8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92051"/>
      </p:ext>
    </p:extLst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fld id="{ED26EFDC-5695-472B-9ADA-C164A9B5E78E}" type="datetime1">
              <a:rPr lang="en-US" smtClean="0"/>
              <a:pPr>
                <a:defRPr/>
              </a:pPr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A08109CB-F88B-4CB9-BA4B-D60CB2746C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25324"/>
      </p:ext>
    </p:extLst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51579D-3581-4AED-B2D5-348CBC278AF7}" type="datetime1">
              <a:rPr lang="en-US" smtClean="0"/>
              <a:pPr>
                <a:defRPr/>
              </a:pPr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E6B1F8FC-DB4B-4D4E-B6C8-67C9F025E1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4716"/>
      </p:ext>
    </p:extLst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7EC00-8612-4EFE-B113-609392362F17}" type="datetime1">
              <a:rPr lang="en-US" smtClean="0"/>
              <a:pPr>
                <a:defRPr/>
              </a:pPr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0418CB-2F73-49CF-81BE-DE443EBFBB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83044"/>
      </p:ext>
    </p:extLst>
  </p:cSld>
  <p:clrMapOvr>
    <a:masterClrMapping/>
  </p:clrMapOvr>
  <p:transition spd="slow">
    <p:diamond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B310CB-751E-4FA9-9A6D-BE68C3E8220E}" type="datetime1">
              <a:rPr lang="en-US" smtClean="0"/>
              <a:pPr>
                <a:defRPr/>
              </a:pPr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95C68-2134-4D41-AAD1-4E17478807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41782"/>
      </p:ext>
    </p:extLst>
  </p:cSld>
  <p:clrMapOvr>
    <a:masterClrMapping/>
  </p:clrMapOvr>
  <p:transition spd="slow">
    <p:diamond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476A7C-282E-4295-9C94-B6E4ACF74E2B}" type="datetime1">
              <a:rPr lang="en-US" smtClean="0"/>
              <a:pPr>
                <a:defRPr/>
              </a:pPr>
              <a:t>12/5/2018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831B6-6FC4-4849-9DBE-FE0CA75DE5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529021"/>
      </p:ext>
    </p:extLst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9708CC-56C7-4267-B78C-46ED104A35D3}" type="datetime1">
              <a:rPr lang="en-US" smtClean="0"/>
              <a:pPr>
                <a:defRPr/>
              </a:pPr>
              <a:t>12/5/2018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F279E-40AB-4BB0-8BEC-B128A77972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120203"/>
      </p:ext>
    </p:extLst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26B2D3-0159-45EF-BB0A-F532B68DBB94}" type="datetime1">
              <a:rPr lang="en-US" smtClean="0"/>
              <a:pPr>
                <a:defRPr/>
              </a:pPr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06B89-657E-4F1C-91FA-221BE168C0C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260401"/>
      </p:ext>
    </p:extLst>
  </p:cSld>
  <p:clrMapOvr>
    <a:masterClrMapping/>
  </p:clrMapOvr>
  <p:transition spd="slow">
    <p:diamond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02A69-5F4F-4A83-A9FF-8DC15354378E}" type="datetime1">
              <a:rPr lang="en-US" smtClean="0"/>
              <a:pPr>
                <a:defRPr/>
              </a:pPr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67A10-4827-467F-B592-9A2FCB77C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075945"/>
      </p:ext>
    </p:extLst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68730A2-7A0A-420D-905C-767319374C4D}" type="datetime1">
              <a:rPr lang="en-US" smtClean="0"/>
              <a:pPr>
                <a:defRPr/>
              </a:pPr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9FEDD73-165C-460D-ABEB-91FA36912A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26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956" r:id="rId1"/>
    <p:sldLayoutId id="2147486957" r:id="rId2"/>
    <p:sldLayoutId id="2147486958" r:id="rId3"/>
    <p:sldLayoutId id="2147486959" r:id="rId4"/>
    <p:sldLayoutId id="2147486960" r:id="rId5"/>
    <p:sldLayoutId id="2147486961" r:id="rId6"/>
    <p:sldLayoutId id="2147486962" r:id="rId7"/>
    <p:sldLayoutId id="2147486963" r:id="rId8"/>
    <p:sldLayoutId id="2147486964" r:id="rId9"/>
    <p:sldLayoutId id="2147486965" r:id="rId10"/>
    <p:sldLayoutId id="2147486966" r:id="rId11"/>
    <p:sldLayoutId id="2147486967" r:id="rId12"/>
    <p:sldLayoutId id="2147486968" r:id="rId13"/>
    <p:sldLayoutId id="2147486969" r:id="rId14"/>
    <p:sldLayoutId id="2147486970" r:id="rId15"/>
    <p:sldLayoutId id="2147486971" r:id="rId16"/>
    <p:sldLayoutId id="2147486972" r:id="rId17"/>
  </p:sldLayoutIdLst>
  <p:transition spd="slow">
    <p:diamond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llomeli@cpp.edu" TargetMode="External"/><Relationship Id="rId2" Type="http://schemas.openxmlformats.org/officeDocument/2006/relationships/hyperlink" Target="mailto:jsimoneschi@cpp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dcardona@cpp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71600" y="914400"/>
            <a:ext cx="6400800" cy="758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b="1" dirty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CAL POLY POMONA</a:t>
            </a:r>
            <a:r>
              <a:rPr lang="en-US" dirty="0">
                <a:solidFill>
                  <a:srgbClr val="0033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9DBD5-0597-425F-9607-63A7AACE132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4340" name="Subtitle 2"/>
          <p:cNvSpPr>
            <a:spLocks noGrp="1"/>
          </p:cNvSpPr>
          <p:nvPr>
            <p:ph type="subTitle" idx="4294967295"/>
          </p:nvPr>
        </p:nvSpPr>
        <p:spPr>
          <a:xfrm>
            <a:off x="381000" y="2438400"/>
            <a:ext cx="8382000" cy="2133600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TRAVEL REDESIGN INITIATIVE</a:t>
            </a: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en-US" sz="3600" b="1" dirty="0">
              <a:solidFill>
                <a:schemeClr val="bg2">
                  <a:lumMod val="2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FY 2018/2019</a:t>
            </a:r>
            <a:endParaRPr lang="en-US" sz="3600" b="1" dirty="0">
              <a:solidFill>
                <a:schemeClr val="bg2">
                  <a:lumMod val="2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Freeform 4" descr="Design icon of airplane."/>
          <p:cNvSpPr>
            <a:spLocks noEditPoints="1"/>
          </p:cNvSpPr>
          <p:nvPr/>
        </p:nvSpPr>
        <p:spPr bwMode="auto">
          <a:xfrm>
            <a:off x="4004017" y="5012305"/>
            <a:ext cx="1135967" cy="1086870"/>
          </a:xfrm>
          <a:custGeom>
            <a:avLst/>
            <a:gdLst>
              <a:gd name="T0" fmla="*/ 0 w 70"/>
              <a:gd name="T1" fmla="*/ 0 h 70"/>
              <a:gd name="T2" fmla="*/ 0 w 70"/>
              <a:gd name="T3" fmla="*/ 70 h 70"/>
              <a:gd name="T4" fmla="*/ 70 w 70"/>
              <a:gd name="T5" fmla="*/ 70 h 70"/>
              <a:gd name="T6" fmla="*/ 70 w 70"/>
              <a:gd name="T7" fmla="*/ 0 h 70"/>
              <a:gd name="T8" fmla="*/ 0 w 70"/>
              <a:gd name="T9" fmla="*/ 0 h 70"/>
              <a:gd name="T10" fmla="*/ 45 w 70"/>
              <a:gd name="T11" fmla="*/ 58 h 70"/>
              <a:gd name="T12" fmla="*/ 45 w 70"/>
              <a:gd name="T13" fmla="*/ 59 h 70"/>
              <a:gd name="T14" fmla="*/ 37 w 70"/>
              <a:gd name="T15" fmla="*/ 57 h 70"/>
              <a:gd name="T16" fmla="*/ 33 w 70"/>
              <a:gd name="T17" fmla="*/ 57 h 70"/>
              <a:gd name="T18" fmla="*/ 25 w 70"/>
              <a:gd name="T19" fmla="*/ 59 h 70"/>
              <a:gd name="T20" fmla="*/ 25 w 70"/>
              <a:gd name="T21" fmla="*/ 58 h 70"/>
              <a:gd name="T22" fmla="*/ 33 w 70"/>
              <a:gd name="T23" fmla="*/ 52 h 70"/>
              <a:gd name="T24" fmla="*/ 32 w 70"/>
              <a:gd name="T25" fmla="*/ 39 h 70"/>
              <a:gd name="T26" fmla="*/ 28 w 70"/>
              <a:gd name="T27" fmla="*/ 37 h 70"/>
              <a:gd name="T28" fmla="*/ 9 w 70"/>
              <a:gd name="T29" fmla="*/ 44 h 70"/>
              <a:gd name="T30" fmla="*/ 9 w 70"/>
              <a:gd name="T31" fmla="*/ 41 h 70"/>
              <a:gd name="T32" fmla="*/ 15 w 70"/>
              <a:gd name="T33" fmla="*/ 37 h 70"/>
              <a:gd name="T34" fmla="*/ 15 w 70"/>
              <a:gd name="T35" fmla="*/ 32 h 70"/>
              <a:gd name="T36" fmla="*/ 17 w 70"/>
              <a:gd name="T37" fmla="*/ 32 h 70"/>
              <a:gd name="T38" fmla="*/ 17 w 70"/>
              <a:gd name="T39" fmla="*/ 35 h 70"/>
              <a:gd name="T40" fmla="*/ 23 w 70"/>
              <a:gd name="T41" fmla="*/ 32 h 70"/>
              <a:gd name="T42" fmla="*/ 23 w 70"/>
              <a:gd name="T43" fmla="*/ 27 h 70"/>
              <a:gd name="T44" fmla="*/ 24 w 70"/>
              <a:gd name="T45" fmla="*/ 27 h 70"/>
              <a:gd name="T46" fmla="*/ 24 w 70"/>
              <a:gd name="T47" fmla="*/ 31 h 70"/>
              <a:gd name="T48" fmla="*/ 32 w 70"/>
              <a:gd name="T49" fmla="*/ 25 h 70"/>
              <a:gd name="T50" fmla="*/ 33 w 70"/>
              <a:gd name="T51" fmla="*/ 13 h 70"/>
              <a:gd name="T52" fmla="*/ 35 w 70"/>
              <a:gd name="T53" fmla="*/ 10 h 70"/>
              <a:gd name="T54" fmla="*/ 37 w 70"/>
              <a:gd name="T55" fmla="*/ 13 h 70"/>
              <a:gd name="T56" fmla="*/ 38 w 70"/>
              <a:gd name="T57" fmla="*/ 25 h 70"/>
              <a:gd name="T58" fmla="*/ 46 w 70"/>
              <a:gd name="T59" fmla="*/ 31 h 70"/>
              <a:gd name="T60" fmla="*/ 46 w 70"/>
              <a:gd name="T61" fmla="*/ 27 h 70"/>
              <a:gd name="T62" fmla="*/ 48 w 70"/>
              <a:gd name="T63" fmla="*/ 27 h 70"/>
              <a:gd name="T64" fmla="*/ 48 w 70"/>
              <a:gd name="T65" fmla="*/ 32 h 70"/>
              <a:gd name="T66" fmla="*/ 53 w 70"/>
              <a:gd name="T67" fmla="*/ 35 h 70"/>
              <a:gd name="T68" fmla="*/ 53 w 70"/>
              <a:gd name="T69" fmla="*/ 32 h 70"/>
              <a:gd name="T70" fmla="*/ 55 w 70"/>
              <a:gd name="T71" fmla="*/ 32 h 70"/>
              <a:gd name="T72" fmla="*/ 55 w 70"/>
              <a:gd name="T73" fmla="*/ 37 h 70"/>
              <a:gd name="T74" fmla="*/ 61 w 70"/>
              <a:gd name="T75" fmla="*/ 41 h 70"/>
              <a:gd name="T76" fmla="*/ 61 w 70"/>
              <a:gd name="T77" fmla="*/ 44 h 70"/>
              <a:gd name="T78" fmla="*/ 42 w 70"/>
              <a:gd name="T79" fmla="*/ 37 h 70"/>
              <a:gd name="T80" fmla="*/ 38 w 70"/>
              <a:gd name="T81" fmla="*/ 39 h 70"/>
              <a:gd name="T82" fmla="*/ 38 w 70"/>
              <a:gd name="T83" fmla="*/ 52 h 70"/>
              <a:gd name="T84" fmla="*/ 45 w 70"/>
              <a:gd name="T85" fmla="*/ 58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70" h="70">
                <a:moveTo>
                  <a:pt x="0" y="0"/>
                </a:moveTo>
                <a:cubicBezTo>
                  <a:pt x="0" y="70"/>
                  <a:pt x="0" y="70"/>
                  <a:pt x="0" y="70"/>
                </a:cubicBezTo>
                <a:cubicBezTo>
                  <a:pt x="70" y="70"/>
                  <a:pt x="70" y="70"/>
                  <a:pt x="70" y="70"/>
                </a:cubicBezTo>
                <a:cubicBezTo>
                  <a:pt x="70" y="0"/>
                  <a:pt x="70" y="0"/>
                  <a:pt x="70" y="0"/>
                </a:cubicBezTo>
                <a:lnTo>
                  <a:pt x="0" y="0"/>
                </a:lnTo>
                <a:close/>
                <a:moveTo>
                  <a:pt x="45" y="58"/>
                </a:moveTo>
                <a:cubicBezTo>
                  <a:pt x="45" y="59"/>
                  <a:pt x="45" y="59"/>
                  <a:pt x="45" y="59"/>
                </a:cubicBezTo>
                <a:cubicBezTo>
                  <a:pt x="37" y="57"/>
                  <a:pt x="37" y="57"/>
                  <a:pt x="37" y="57"/>
                </a:cubicBezTo>
                <a:cubicBezTo>
                  <a:pt x="33" y="57"/>
                  <a:pt x="33" y="57"/>
                  <a:pt x="33" y="57"/>
                </a:cubicBezTo>
                <a:cubicBezTo>
                  <a:pt x="25" y="59"/>
                  <a:pt x="25" y="59"/>
                  <a:pt x="25" y="59"/>
                </a:cubicBezTo>
                <a:cubicBezTo>
                  <a:pt x="25" y="58"/>
                  <a:pt x="25" y="58"/>
                  <a:pt x="25" y="58"/>
                </a:cubicBezTo>
                <a:cubicBezTo>
                  <a:pt x="33" y="52"/>
                  <a:pt x="33" y="52"/>
                  <a:pt x="33" y="52"/>
                </a:cubicBezTo>
                <a:cubicBezTo>
                  <a:pt x="32" y="39"/>
                  <a:pt x="32" y="39"/>
                  <a:pt x="32" y="39"/>
                </a:cubicBezTo>
                <a:cubicBezTo>
                  <a:pt x="32" y="35"/>
                  <a:pt x="28" y="37"/>
                  <a:pt x="28" y="37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1"/>
                  <a:pt x="9" y="41"/>
                  <a:pt x="9" y="41"/>
                </a:cubicBezTo>
                <a:cubicBezTo>
                  <a:pt x="15" y="37"/>
                  <a:pt x="15" y="37"/>
                  <a:pt x="15" y="37"/>
                </a:cubicBezTo>
                <a:cubicBezTo>
                  <a:pt x="15" y="32"/>
                  <a:pt x="15" y="32"/>
                  <a:pt x="15" y="32"/>
                </a:cubicBezTo>
                <a:cubicBezTo>
                  <a:pt x="17" y="32"/>
                  <a:pt x="17" y="32"/>
                  <a:pt x="17" y="32"/>
                </a:cubicBezTo>
                <a:cubicBezTo>
                  <a:pt x="17" y="35"/>
                  <a:pt x="17" y="35"/>
                  <a:pt x="17" y="35"/>
                </a:cubicBezTo>
                <a:cubicBezTo>
                  <a:pt x="23" y="32"/>
                  <a:pt x="23" y="32"/>
                  <a:pt x="23" y="32"/>
                </a:cubicBezTo>
                <a:cubicBezTo>
                  <a:pt x="23" y="27"/>
                  <a:pt x="23" y="27"/>
                  <a:pt x="23" y="27"/>
                </a:cubicBezTo>
                <a:cubicBezTo>
                  <a:pt x="24" y="27"/>
                  <a:pt x="24" y="27"/>
                  <a:pt x="24" y="27"/>
                </a:cubicBezTo>
                <a:cubicBezTo>
                  <a:pt x="24" y="31"/>
                  <a:pt x="24" y="31"/>
                  <a:pt x="24" y="31"/>
                </a:cubicBezTo>
                <a:cubicBezTo>
                  <a:pt x="32" y="25"/>
                  <a:pt x="32" y="25"/>
                  <a:pt x="32" y="25"/>
                </a:cubicBezTo>
                <a:cubicBezTo>
                  <a:pt x="32" y="25"/>
                  <a:pt x="33" y="14"/>
                  <a:pt x="33" y="13"/>
                </a:cubicBezTo>
                <a:cubicBezTo>
                  <a:pt x="33" y="12"/>
                  <a:pt x="34" y="10"/>
                  <a:pt x="35" y="10"/>
                </a:cubicBezTo>
                <a:cubicBezTo>
                  <a:pt x="36" y="10"/>
                  <a:pt x="37" y="12"/>
                  <a:pt x="37" y="13"/>
                </a:cubicBezTo>
                <a:cubicBezTo>
                  <a:pt x="37" y="14"/>
                  <a:pt x="38" y="25"/>
                  <a:pt x="38" y="25"/>
                </a:cubicBezTo>
                <a:cubicBezTo>
                  <a:pt x="46" y="31"/>
                  <a:pt x="46" y="31"/>
                  <a:pt x="46" y="31"/>
                </a:cubicBezTo>
                <a:cubicBezTo>
                  <a:pt x="46" y="27"/>
                  <a:pt x="46" y="27"/>
                  <a:pt x="4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8" y="32"/>
                  <a:pt x="48" y="32"/>
                  <a:pt x="48" y="32"/>
                </a:cubicBezTo>
                <a:cubicBezTo>
                  <a:pt x="53" y="35"/>
                  <a:pt x="53" y="35"/>
                  <a:pt x="53" y="35"/>
                </a:cubicBezTo>
                <a:cubicBezTo>
                  <a:pt x="53" y="32"/>
                  <a:pt x="53" y="32"/>
                  <a:pt x="53" y="32"/>
                </a:cubicBezTo>
                <a:cubicBezTo>
                  <a:pt x="55" y="32"/>
                  <a:pt x="55" y="32"/>
                  <a:pt x="55" y="32"/>
                </a:cubicBezTo>
                <a:cubicBezTo>
                  <a:pt x="55" y="37"/>
                  <a:pt x="55" y="37"/>
                  <a:pt x="55" y="37"/>
                </a:cubicBezTo>
                <a:cubicBezTo>
                  <a:pt x="61" y="41"/>
                  <a:pt x="61" y="41"/>
                  <a:pt x="61" y="41"/>
                </a:cubicBezTo>
                <a:cubicBezTo>
                  <a:pt x="61" y="44"/>
                  <a:pt x="61" y="44"/>
                  <a:pt x="61" y="44"/>
                </a:cubicBezTo>
                <a:cubicBezTo>
                  <a:pt x="42" y="37"/>
                  <a:pt x="42" y="37"/>
                  <a:pt x="42" y="37"/>
                </a:cubicBezTo>
                <a:cubicBezTo>
                  <a:pt x="42" y="37"/>
                  <a:pt x="38" y="35"/>
                  <a:pt x="38" y="39"/>
                </a:cubicBezTo>
                <a:cubicBezTo>
                  <a:pt x="38" y="52"/>
                  <a:pt x="38" y="52"/>
                  <a:pt x="38" y="52"/>
                </a:cubicBezTo>
                <a:lnTo>
                  <a:pt x="45" y="5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143" y="2768600"/>
            <a:ext cx="6347714" cy="1320800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accent1">
                    <a:lumMod val="75000"/>
                  </a:schemeClr>
                </a:solidFill>
              </a:rPr>
              <a:t>Questions?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831B6-6FC4-4849-9DBE-FE0CA75DE5D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7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52400"/>
            <a:ext cx="7704667" cy="13715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What does the Travel Redesign Initiative Entail?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123" y="2149678"/>
            <a:ext cx="7704667" cy="33328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Travel policy alignment with the CSU Travel Procedures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Options to minimize out of pocket travel costs for Faculty/Staff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Implementation of Automated Clearing House (ACH) payment processing in AP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Implementation of an eTravel system – Concur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109CB-F88B-4CB9-BA4B-D60CB2746CE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3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52400"/>
            <a:ext cx="7704667" cy="13715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Travel Policy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762592"/>
            <a:ext cx="7704667" cy="33328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Align CPP, Foundation and CSU Travel Procedures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Identify and remove restrictive measures that are not valuable to the CPP traveler</a:t>
            </a:r>
          </a:p>
          <a:p>
            <a:pPr marL="914400" lvl="2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Update of campus travel website and related documentation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Summary page/document outlining travel procedure revisions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109CB-F88B-4CB9-BA4B-D60CB2746CE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30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52400"/>
            <a:ext cx="7704667" cy="13715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Options to Minimize Out of Pocket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762592"/>
            <a:ext cx="7704667" cy="333281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Current Option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Individual Liability Credit Card with US Bank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Future Options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Corporate Individual Credit Card with US Bank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Corporate Departmental Credit Card with US Bank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Liability for charges falls under the University/Department, not the traveler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Transition to the new card platform in January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109CB-F88B-4CB9-BA4B-D60CB2746C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6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52400"/>
            <a:ext cx="7704667" cy="13715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Implementation of Automated Clearing House (ACH)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762592"/>
            <a:ext cx="7704667" cy="33328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Convenient, reliable and safe payment option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Eliminates the risk of payments being lost in the mail, misplaced or stolen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Deposit posted within three (3) business days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Option to be available in January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109CB-F88B-4CB9-BA4B-D60CB2746C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74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52400"/>
            <a:ext cx="7704667" cy="13715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Implementation of Concur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762592"/>
            <a:ext cx="7704667" cy="33328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Benefits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Streamline the workflow associated with processing travel related activity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System configuration of checks and balances to ensure completeness and policy enforcement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Faster approval and processing time for travel reimbursements to University personnel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Fully automated and paperless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109CB-F88B-4CB9-BA4B-D60CB2746C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92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52400"/>
            <a:ext cx="7704667" cy="13715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Implementation of Concur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478723"/>
            <a:ext cx="7704667" cy="4617277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Features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Built-in approval workflow for requests and expense reports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Email notifications for pending approvals in queue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Reminder emails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Pending approvals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Unsubmitted expense reports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Past requests with no expense reports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Ability to check the status of your request or expense report in real-time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System calculated mileage via Google Maps for Expense Reporting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Customized audit rules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Identification of travel ban states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Receipt required notification on expense types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Message displayed to provide justification for hotel above the cap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109CB-F88B-4CB9-BA4B-D60CB2746CE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4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52400"/>
            <a:ext cx="7704667" cy="13715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Implementation of Concur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762592"/>
            <a:ext cx="7704667" cy="333281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Training Materials and Resources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Updated campus travel website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Concur training documentation library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How-to user guides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Step-by-step instructions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Concur training videos in coordination with MediaVision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How to create a request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How to create an expense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109CB-F88B-4CB9-BA4B-D60CB2746CE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5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52400"/>
            <a:ext cx="7704667" cy="13715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Implementation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376596"/>
            <a:ext cx="7704667" cy="410480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Joe Simoneschi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Associate Vice President, Finance &amp; Administrative Services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linkClick r:id="rId2"/>
              </a:rPr>
              <a:t>jsimoneschi@cpp.edu</a:t>
            </a: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Jorge Lomeli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Interim Associate Vice President, Project &amp; Process Management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linkClick r:id="rId3"/>
              </a:rPr>
              <a:t>jllomeli@cpp.edu</a:t>
            </a: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Michelle Cardona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Director and Controller, University Accounting Services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linkClick r:id="rId4"/>
              </a:rPr>
              <a:t>mdcardona@cpp.edu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109CB-F88B-4CB9-BA4B-D60CB2746CE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4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CAL POLY POMONA&amp;amp;#x09;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Workshop Agenda&amp;quot;&quot;/&gt;&lt;property id=&quot;20307&quot; value=&quot;299&quot;/&gt;&lt;/object&gt;&lt;object type=&quot;3&quot; unique_id=&quot;10005&quot;&gt;&lt;property id=&quot;20148&quot; value=&quot;5&quot;/&gt;&lt;property id=&quot;20300&quot; value=&quot;Slide 3 - &amp;quot;Workshop Agenda Cont’d&amp;quot;&quot;/&gt;&lt;property id=&quot;20307&quot; value=&quot;305&quot;/&gt;&lt;/object&gt;&lt;object type=&quot;3&quot; unique_id=&quot;10006&quot;&gt;&lt;property id=&quot;20148&quot; value=&quot;5&quot;/&gt;&lt;property id=&quot;20300&quot; value=&quot;Slide 4 - &amp;quot;Workshop Agenda Cont’d&amp;quot;&quot;/&gt;&lt;property id=&quot;20307&quot; value=&quot;306&quot;/&gt;&lt;/object&gt;&lt;object type=&quot;3&quot; unique_id=&quot;10007&quot;&gt;&lt;property id=&quot;20148&quot; value=&quot;5&quot;/&gt;&lt;property id=&quot;20300&quot; value=&quot;Slide 5 - &amp;quot;1. Summary of Changes&amp;quot;&quot;/&gt;&lt;property id=&quot;20307&quot; value=&quot;331&quot;/&gt;&lt;/object&gt;&lt;object type=&quot;3&quot; unique_id=&quot;10008&quot;&gt;&lt;property id=&quot;20148&quot; value=&quot;5&quot;/&gt;&lt;property id=&quot;20300&quot; value=&quot;Slide 6 - &amp;quot;2. American Express Program&amp;quot;&quot;/&gt;&lt;property id=&quot;20307&quot; value=&quot;257&quot;/&gt;&lt;/object&gt;&lt;object type=&quot;3&quot; unique_id=&quot;10009&quot;&gt;&lt;property id=&quot;20148&quot; value=&quot;5&quot;/&gt;&lt;property id=&quot;20300&quot; value=&quot;Slide 7 - &amp;quot;2. American Express Program Cont’d &amp;quot;&quot;/&gt;&lt;property id=&quot;20307&quot; value=&quot;300&quot;/&gt;&lt;/object&gt;&lt;object type=&quot;3&quot; unique_id=&quot;10010&quot;&gt;&lt;property id=&quot;20148&quot; value=&quot;5&quot;/&gt;&lt;property id=&quot;20300&quot; value=&quot;Slide 8 - &amp;quot;2. American Express Program Cont’d &amp;quot;&quot;/&gt;&lt;property id=&quot;20307&quot; value=&quot;259&quot;/&gt;&lt;/object&gt;&lt;object type=&quot;3&quot; unique_id=&quot;10011&quot;&gt;&lt;property id=&quot;20148&quot; value=&quot;5&quot;/&gt;&lt;property id=&quot;20300&quot; value=&quot;Slide 9 - &amp;quot;2. American Express Program Cont’d &amp;quot;&quot;/&gt;&lt;property id=&quot;20307&quot; value=&quot;260&quot;/&gt;&lt;/object&gt;&lt;object type=&quot;3&quot; unique_id=&quot;10012&quot;&gt;&lt;property id=&quot;20148&quot; value=&quot;5&quot;/&gt;&lt;property id=&quot;20300&quot; value=&quot;Slide 10 - &amp;quot;2. American Express Program Cont’d &amp;quot;&quot;/&gt;&lt;property id=&quot;20307&quot; value=&quot;261&quot;/&gt;&lt;/object&gt;&lt;object type=&quot;3&quot; unique_id=&quot;10013&quot;&gt;&lt;property id=&quot;20148&quot; value=&quot;5&quot;/&gt;&lt;property id=&quot;20300&quot; value=&quot;Slide 11 - &amp;quot;3.  Responsibilities&amp;quot;&quot;/&gt;&lt;property id=&quot;20307&quot; value=&quot;311&quot;/&gt;&lt;/object&gt;&lt;object type=&quot;3&quot; unique_id=&quot;10014&quot;&gt;&lt;property id=&quot;20148&quot; value=&quot;5&quot;/&gt;&lt;property id=&quot;20300&quot; value=&quot;Slide 12 - &amp;quot;3.  Responsibilities (cont’d)&amp;quot;&quot;/&gt;&lt;property id=&quot;20307&quot; value=&quot;312&quot;/&gt;&lt;/object&gt;&lt;object type=&quot;3&quot; unique_id=&quot;10015&quot;&gt;&lt;property id=&quot;20148&quot; value=&quot;5&quot;/&gt;&lt;property id=&quot;20300&quot; value=&quot;Slide 13 - &amp;quot;3.  Responsibilities (cont’d)&amp;quot;&quot;/&gt;&lt;property id=&quot;20307&quot; value=&quot;313&quot;/&gt;&lt;/object&gt;&lt;object type=&quot;3&quot; unique_id=&quot;10016&quot;&gt;&lt;property id=&quot;20148&quot; value=&quot;5&quot;/&gt;&lt;property id=&quot;20300&quot; value=&quot;Slide 14 - &amp;quot;4. Travel Claim Procedures&amp;quot;&quot;/&gt;&lt;property id=&quot;20307&quot; value=&quot;262&quot;/&gt;&lt;/object&gt;&lt;object type=&quot;3&quot; unique_id=&quot;10017&quot;&gt;&lt;property id=&quot;20148&quot; value=&quot;5&quot;/&gt;&lt;property id=&quot;20300&quot; value=&quot;Slide 15 - &amp;quot;4. Travel Claim Procedures Cont’d&amp;quot;&quot;/&gt;&lt;property id=&quot;20307&quot; value=&quot;263&quot;/&gt;&lt;/object&gt;&lt;object type=&quot;3&quot; unique_id=&quot;10018&quot;&gt;&lt;property id=&quot;20148&quot; value=&quot;5&quot;/&gt;&lt;property id=&quot;20300&quot; value=&quot;Slide 16 - &amp;quot;Form 1A – Approved Date?&amp;quot;&quot;/&gt;&lt;property id=&quot;20307&quot; value=&quot;315&quot;/&gt;&lt;/object&gt;&lt;object type=&quot;3&quot; unique_id=&quot;10019&quot;&gt;&lt;property id=&quot;20148&quot; value=&quot;5&quot;/&gt;&lt;property id=&quot;20300&quot; value=&quot;Slide 17 - &amp;quot;4. Travel Claim Procedures Cont’d Blanket Travel Request Can be used to authorize department staff for entire fisc&quot;/&gt;&lt;property id=&quot;20307&quot; value=&quot;330&quot;/&gt;&lt;/object&gt;&lt;object type=&quot;3&quot; unique_id=&quot;10020&quot;&gt;&lt;property id=&quot;20148&quot; value=&quot;5&quot;/&gt;&lt;property id=&quot;20300&quot; value=&quot;Slide 18 - &amp;quot;4. Travel Claim Procedures Cont’d&amp;quot;&quot;/&gt;&lt;property id=&quot;20307&quot; value=&quot;265&quot;/&gt;&lt;/object&gt;&lt;object type=&quot;3&quot; unique_id=&quot;10021&quot;&gt;&lt;property id=&quot;20148&quot; value=&quot;5&quot;/&gt;&lt;property id=&quot;20300&quot; value=&quot;Slide 19 - &amp;quot;Sample Travel Expense Claim Report&amp;quot;&quot;/&gt;&lt;property id=&quot;20307&quot; value=&quot;264&quot;/&gt;&lt;/object&gt;&lt;object type=&quot;3&quot; unique_id=&quot;10022&quot;&gt;&lt;property id=&quot;20148&quot; value=&quot;5&quot;/&gt;&lt;property id=&quot;20300&quot; value=&quot;Slide 20 - &amp;quot; Sample Document: Hotel Folio&amp;quot;&quot;/&gt;&lt;property id=&quot;20307&quot; value=&quot;321&quot;/&gt;&lt;/object&gt;&lt;object type=&quot;3&quot; unique_id=&quot;10023&quot;&gt;&lt;property id=&quot;20148&quot; value=&quot;5&quot;/&gt;&lt;property id=&quot;20300&quot; value=&quot;Slide 21 - &amp;quot;4. Travel Claim Procedures Cont’d&amp;quot;&quot;/&gt;&lt;property id=&quot;20307&quot; value=&quot;266&quot;/&gt;&lt;/object&gt;&lt;object type=&quot;3&quot; unique_id=&quot;10024&quot;&gt;&lt;property id=&quot;20148&quot; value=&quot;5&quot;/&gt;&lt;property id=&quot;20300&quot; value=&quot;Slide 22 - &amp;quot;4. Travel Claim Procedures Cont’d&amp;quot;&quot;/&gt;&lt;property id=&quot;20307&quot; value=&quot;279&quot;/&gt;&lt;/object&gt;&lt;object type=&quot;3&quot; unique_id=&quot;10025&quot;&gt;&lt;property id=&quot;20148&quot; value=&quot;5&quot;/&gt;&lt;property id=&quot;20300&quot; value=&quot;Slide 23 - &amp;quot;4. Travel Claim Procedures Cont’d&amp;quot;&quot;/&gt;&lt;property id=&quot;20307&quot; value=&quot;303&quot;/&gt;&lt;/object&gt;&lt;object type=&quot;3&quot; unique_id=&quot;10026&quot;&gt;&lt;property id=&quot;20148&quot; value=&quot;5&quot;/&gt;&lt;property id=&quot;20300&quot; value=&quot;Slide 24 - &amp;quot;4. Travel Claim Procedures Cont’d&amp;quot;&quot;/&gt;&lt;property id=&quot;20307&quot; value=&quot;304&quot;/&gt;&lt;/object&gt;&lt;object type=&quot;3&quot; unique_id=&quot;10027&quot;&gt;&lt;property id=&quot;20148&quot; value=&quot;5&quot;/&gt;&lt;property id=&quot;20300&quot; value=&quot;Slide 25 - &amp;quot;4. Travel Claim Procedures Cont’d&amp;quot;&quot;/&gt;&lt;property id=&quot;20307&quot; value=&quot;277&quot;/&gt;&lt;/object&gt;&lt;object type=&quot;3&quot; unique_id=&quot;10028&quot;&gt;&lt;property id=&quot;20148&quot; value=&quot;5&quot;/&gt;&lt;property id=&quot;20300&quot; value=&quot;Slide 26 - &amp;quot;5. International Travel &amp;quot;&quot;/&gt;&lt;property id=&quot;20307&quot; value=&quot;307&quot;/&gt;&lt;/object&gt;&lt;object type=&quot;3&quot; unique_id=&quot;10029&quot;&gt;&lt;property id=&quot;20148&quot; value=&quot;5&quot;/&gt;&lt;property id=&quot;20300&quot; value=&quot;Slide 27 - &amp;quot;5. International Travel Cont’d&amp;quot;&quot;/&gt;&lt;property id=&quot;20307&quot; value=&quot;308&quot;/&gt;&lt;/object&gt;&lt;object type=&quot;3&quot; unique_id=&quot;10030&quot;&gt;&lt;property id=&quot;20148&quot; value=&quot;5&quot;/&gt;&lt;property id=&quot;20300&quot; value=&quot;Slide 28 - &amp;quot;5. International Travel – Per Diem Breakdown&amp;quot;&quot;/&gt;&lt;property id=&quot;20307&quot; value=&quot;324&quot;/&gt;&lt;/object&gt;&lt;object type=&quot;3&quot; unique_id=&quot;10031&quot;&gt;&lt;property id=&quot;20148&quot; value=&quot;5&quot;/&gt;&lt;property id=&quot;20300&quot; value=&quot;Slide 29 - &amp;quot;5. International Travel - Taxability&amp;quot;&quot;/&gt;&lt;property id=&quot;20307&quot; value=&quot;325&quot;/&gt;&lt;/object&gt;&lt;object type=&quot;3&quot; unique_id=&quot;10032&quot;&gt;&lt;property id=&quot;20148&quot; value=&quot;5&quot;/&gt;&lt;property id=&quot;20300&quot; value=&quot;Slide 30 - &amp;quot;6. Driving&amp;quot;&quot;/&gt;&lt;property id=&quot;20307&quot; value=&quot;309&quot;/&gt;&lt;/object&gt;&lt;object type=&quot;3&quot; unique_id=&quot;10033&quot;&gt;&lt;property id=&quot;20148&quot; value=&quot;5&quot;/&gt;&lt;property id=&quot;20300&quot; value=&quot;Slide 31 - &amp;quot;6. Driving&amp;quot;&quot;/&gt;&lt;property id=&quot;20307&quot; value=&quot;310&quot;/&gt;&lt;/object&gt;&lt;object type=&quot;3&quot; unique_id=&quot;10034&quot;&gt;&lt;property id=&quot;20148&quot; value=&quot;5&quot;/&gt;&lt;property id=&quot;20300&quot; value=&quot;Slide 32 - &amp;quot;6. Driving- Mileage Reimbursement&amp;quot;&quot;/&gt;&lt;property id=&quot;20307&quot; value=&quot;326&quot;/&gt;&lt;/object&gt;&lt;object type=&quot;3&quot; unique_id=&quot;10035&quot;&gt;&lt;property id=&quot;20148&quot; value=&quot;5&quot;/&gt;&lt;property id=&quot;20300&quot; value=&quot;Slide 33 - &amp;quot;7. Car Rental - Enterprise&amp;quot;&quot;/&gt;&lt;property id=&quot;20307&quot; value=&quot;319&quot;/&gt;&lt;/object&gt;&lt;object type=&quot;3&quot; unique_id=&quot;10036&quot;&gt;&lt;property id=&quot;20148&quot; value=&quot;5&quot;/&gt;&lt;property id=&quot;20300&quot; value=&quot;Slide 34 - &amp;quot;7. Car Rental Con’t &amp;quot;&quot;/&gt;&lt;property id=&quot;20307&quot; value=&quot;332&quot;/&gt;&lt;/object&gt;&lt;object type=&quot;3&quot; unique_id=&quot;10037&quot;&gt;&lt;property id=&quot;20148&quot; value=&quot;5&quot;/&gt;&lt;property id=&quot;20300&quot; value=&quot;Slide 35 - &amp;quot;8. FAQ’s&amp;quot;&quot;/&gt;&lt;property id=&quot;20307&quot; value=&quot;327&quot;/&gt;&lt;/object&gt;&lt;object type=&quot;3&quot; unique_id=&quot;10038&quot;&gt;&lt;property id=&quot;20148&quot; value=&quot;5&quot;/&gt;&lt;property id=&quot;20300&quot; value=&quot;Slide 36 - &amp;quot;8. FAQ’s Cont’d&amp;quot;&quot;/&gt;&lt;property id=&quot;20307&quot; value=&quot;328&quot;/&gt;&lt;/object&gt;&lt;object type=&quot;3&quot; unique_id=&quot;10039&quot;&gt;&lt;property id=&quot;20148&quot; value=&quot;5&quot;/&gt;&lt;property id=&quot;20300&quot; value=&quot;Slide 37 - &amp;quot;9.  Contacts&amp;quot;&quot;/&gt;&lt;property id=&quot;20307&quot; value=&quot;301&quot;/&gt;&lt;/object&gt;&lt;object type=&quot;3&quot; unique_id=&quot;10040&quot;&gt;&lt;property id=&quot;20148&quot; value=&quot;5&quot;/&gt;&lt;property id=&quot;20300&quot; value=&quot;Slide 38 - &amp;quot;10.  References&amp;quot;&quot;/&gt;&lt;property id=&quot;20307&quot; value=&quot;293&quot;/&gt;&lt;/object&gt;&lt;object type=&quot;3&quot; unique_id=&quot;10041&quot;&gt;&lt;property id=&quot;20148&quot; value=&quot;5&quot;/&gt;&lt;property id=&quot;20300&quot; value=&quot;Slide 39 - &amp;quot;Questions?&amp;quot;&quot;/&gt;&lt;property id=&quot;20307&quot; value=&quot;329&quot;/&gt;&lt;/object&gt;&lt;/object&gt;&lt;object type=&quot;8&quot; unique_id=&quot;10082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6392</TotalTime>
  <Words>392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Batang</vt:lpstr>
      <vt:lpstr>Calibri</vt:lpstr>
      <vt:lpstr>Corbel</vt:lpstr>
      <vt:lpstr>Wingdings</vt:lpstr>
      <vt:lpstr>Parallax</vt:lpstr>
      <vt:lpstr>CAL POLY POMONA </vt:lpstr>
      <vt:lpstr>What does the Travel Redesign Initiative Entail?</vt:lpstr>
      <vt:lpstr>Travel Policy Alignment</vt:lpstr>
      <vt:lpstr>Options to Minimize Out of Pocket Costs</vt:lpstr>
      <vt:lpstr>Implementation of Automated Clearing House (ACH)</vt:lpstr>
      <vt:lpstr>Implementation of Concur</vt:lpstr>
      <vt:lpstr>Implementation of Concur</vt:lpstr>
      <vt:lpstr>Implementation of Concur</vt:lpstr>
      <vt:lpstr>Implementation Contacts</vt:lpstr>
      <vt:lpstr>Questions?</vt:lpstr>
    </vt:vector>
  </TitlesOfParts>
  <Company>Cal Poly Pomona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 POLY POMONA</dc:title>
  <dc:creator>Helen Lee</dc:creator>
  <cp:lastModifiedBy>Valerie Otto</cp:lastModifiedBy>
  <cp:revision>657</cp:revision>
  <cp:lastPrinted>2018-10-18T23:27:12Z</cp:lastPrinted>
  <dcterms:created xsi:type="dcterms:W3CDTF">2010-01-19T19:02:51Z</dcterms:created>
  <dcterms:modified xsi:type="dcterms:W3CDTF">2018-12-05T21:54:56Z</dcterms:modified>
</cp:coreProperties>
</file>