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modernComment_100_FCF0E057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1E_B744B90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4"/>
  </p:sldMasterIdLst>
  <p:notesMasterIdLst>
    <p:notesMasterId r:id="rId16"/>
  </p:notesMasterIdLst>
  <p:sldIdLst>
    <p:sldId id="256" r:id="rId5"/>
    <p:sldId id="287" r:id="rId6"/>
    <p:sldId id="267" r:id="rId7"/>
    <p:sldId id="263" r:id="rId8"/>
    <p:sldId id="269" r:id="rId9"/>
    <p:sldId id="270" r:id="rId10"/>
    <p:sldId id="272" r:id="rId11"/>
    <p:sldId id="284" r:id="rId12"/>
    <p:sldId id="286" r:id="rId13"/>
    <p:sldId id="283" r:id="rId14"/>
    <p:sldId id="288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602F65-CAB7-7922-A536-7E2BE55D36D7}" name="Suzanne Donnelly" initials="SD" userId="S::smdonnelly@cpp.edu::4405ce1b-a2b6-405f-9ab5-5c342b48d154" providerId="AD"/>
  <p188:author id="{7F45E992-5B9B-2991-C79D-89BA0E3DC905}" name="Thomas G. Sekayan" initials="TS" userId="S::tgsekayan@cpp.edu::36270bc3-b09e-465f-8210-36fbe82ab175" providerId="AD"/>
  <p188:author id="{8D583C9B-C9C5-2980-F86D-50DE4A33A069}" name="Clint R. Aase" initials="CA" userId="S::craase@cpp.edu::7bab9081-77c6-4c18-b656-adcdfb6878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modernComment_100_FCF0E05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608012-91C1-49C6-A141-7D34C7EEA82E}" authorId="{7F45E992-5B9B-2991-C79D-89BA0E3DC905}" created="2023-02-09T17:49:33.314">
    <pc:sldMkLst xmlns:pc="http://schemas.microsoft.com/office/powerpoint/2013/main/command">
      <pc:docMk/>
      <pc:sldMk cId="4243644503" sldId="256"/>
    </pc:sldMkLst>
    <p188:replyLst>
      <p188:reply id="{DE6DBB05-1593-4B26-A890-20CD33A64EF6}" authorId="{8D583C9B-C9C5-2980-F86D-50DE4A33A069}" created="2023-02-14T20:06:40.772">
        <p188:txBody>
          <a:bodyPr/>
          <a:lstStyle/>
          <a:p>
            <a:r>
              <a:rPr lang="en-US"/>
              <a:t>this is an information item</a:t>
            </a:r>
          </a:p>
        </p188:txBody>
      </p188:reply>
    </p188:replyLst>
    <p188:txBody>
      <a:bodyPr/>
      <a:lstStyle/>
      <a:p>
        <a:r>
          <a:rPr lang="en-US"/>
          <a:t>[@Suzanne Donnelly] [@Clint R. Aase] Can you confirm that this is an action item for the academic senate or if it's a discussion?</a:t>
        </a:r>
      </a:p>
    </p188:txBody>
  </p188:cm>
  <p188:cm id="{0B4A7C27-9FF3-4EEA-A6DB-E1D739BE356A}" authorId="{7F45E992-5B9B-2991-C79D-89BA0E3DC905}" status="resolved" created="2023-02-09T17:53:49.976" complete="100000">
    <pc:sldMkLst xmlns:pc="http://schemas.microsoft.com/office/powerpoint/2013/main/command">
      <pc:docMk/>
      <pc:sldMk cId="4243644503" sldId="256"/>
    </pc:sldMkLst>
    <p188:txBody>
      <a:bodyPr/>
      <a:lstStyle/>
      <a:p>
        <a:r>
          <a:rPr lang="en-US"/>
          <a:t>Plugging the hole, Amazon the loser, reinvesting in our shareholders (the students). </a:t>
        </a:r>
      </a:p>
    </p188:txBody>
  </p188:cm>
  <p188:cm id="{6611CD95-F55F-482F-B920-58EAF73564AD}" authorId="{7F45E992-5B9B-2991-C79D-89BA0E3DC905}" status="resolved" created="2023-02-09T17:56:56.543" complete="100000">
    <pc:sldMkLst xmlns:pc="http://schemas.microsoft.com/office/powerpoint/2013/main/command">
      <pc:docMk/>
      <pc:sldMk cId="4243644503" sldId="256"/>
    </pc:sldMkLst>
    <p188:txBody>
      <a:bodyPr/>
      <a:lstStyle/>
      <a:p>
        <a:r>
          <a:rPr lang="en-US"/>
          <a:t>Jared to present, clint and suzanne are present to be subject matter experts. 
Jared to start and finish, suzanne and clint (??) to discuss a few slides. </a:t>
        </a:r>
      </a:p>
    </p188:txBody>
  </p188:cm>
</p188:cmLst>
</file>

<file path=ppt/comments/modernComment_11E_B744B90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F786D6-2841-4468-B673-00714E2B0D2A}" authorId="{13602F65-CAB7-7922-A536-7E2BE55D36D7}" created="2023-02-14T18:25:18.231">
    <pc:sldMkLst xmlns:pc="http://schemas.microsoft.com/office/powerpoint/2013/main/command">
      <pc:docMk/>
      <pc:sldMk cId="3074734349" sldId="286"/>
    </pc:sldMkLst>
    <p188:txBody>
      <a:bodyPr/>
      <a:lstStyle/>
      <a:p>
        <a:r>
          <a:rPr lang="en-US"/>
          <a:t>We probably only need one of these videos, not both.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06DF8-9A28-4F4D-B392-E48D3CEE1DAC}" type="doc">
      <dgm:prSet loTypeId="urn:microsoft.com/office/officeart/2005/8/layout/hProcess11" loCatId="process" qsTypeId="urn:microsoft.com/office/officeart/2005/8/quickstyle/3d1" qsCatId="3D" csTypeId="urn:microsoft.com/office/officeart/2005/8/colors/accent1_2" csCatId="accent1" phldr="1"/>
      <dgm:spPr/>
    </dgm:pt>
    <dgm:pt modelId="{BAF0D37A-E06D-4888-83F2-3C32F40368A5}">
      <dgm:prSet phldrT="[Text]"/>
      <dgm:spPr/>
      <dgm:t>
        <a:bodyPr/>
        <a:lstStyle/>
        <a:p>
          <a:r>
            <a:rPr lang="en-US"/>
            <a:t>2018-19</a:t>
          </a:r>
        </a:p>
      </dgm:t>
    </dgm:pt>
    <dgm:pt modelId="{C3DAB7D0-096B-447F-BE5F-79B060F0EAD8}" type="parTrans" cxnId="{6B6CFE74-7DD5-42AA-AE06-85D0AEADBE1C}">
      <dgm:prSet/>
      <dgm:spPr/>
      <dgm:t>
        <a:bodyPr/>
        <a:lstStyle/>
        <a:p>
          <a:endParaRPr lang="en-US"/>
        </a:p>
      </dgm:t>
    </dgm:pt>
    <dgm:pt modelId="{96291623-7164-4A91-AB26-479888812405}" type="sibTrans" cxnId="{6B6CFE74-7DD5-42AA-AE06-85D0AEADBE1C}">
      <dgm:prSet/>
      <dgm:spPr/>
      <dgm:t>
        <a:bodyPr/>
        <a:lstStyle/>
        <a:p>
          <a:endParaRPr lang="en-US"/>
        </a:p>
      </dgm:t>
    </dgm:pt>
    <dgm:pt modelId="{F84EBBA2-707E-46FB-987A-9A8CFE5FCEA0}">
      <dgm:prSet phldrT="[Text]"/>
      <dgm:spPr/>
      <dgm:t>
        <a:bodyPr/>
        <a:lstStyle/>
        <a:p>
          <a:r>
            <a:rPr lang="en-US"/>
            <a:t>2019-20</a:t>
          </a:r>
        </a:p>
      </dgm:t>
    </dgm:pt>
    <dgm:pt modelId="{06976426-7BBC-4DF5-8E86-8E9C21C8A8D8}" type="parTrans" cxnId="{E84F677C-9C0E-4085-8D2E-CC4F402E5677}">
      <dgm:prSet/>
      <dgm:spPr/>
      <dgm:t>
        <a:bodyPr/>
        <a:lstStyle/>
        <a:p>
          <a:endParaRPr lang="en-US"/>
        </a:p>
      </dgm:t>
    </dgm:pt>
    <dgm:pt modelId="{E7C01FE6-0860-4524-9E59-1166A2FA08CA}" type="sibTrans" cxnId="{E84F677C-9C0E-4085-8D2E-CC4F402E5677}">
      <dgm:prSet/>
      <dgm:spPr/>
      <dgm:t>
        <a:bodyPr/>
        <a:lstStyle/>
        <a:p>
          <a:endParaRPr lang="en-US"/>
        </a:p>
      </dgm:t>
    </dgm:pt>
    <dgm:pt modelId="{EF194869-DA0D-4253-99FB-31BC52B40E9F}">
      <dgm:prSet phldrT="[Text]"/>
      <dgm:spPr/>
      <dgm:t>
        <a:bodyPr/>
        <a:lstStyle/>
        <a:p>
          <a:r>
            <a:rPr lang="en-US"/>
            <a:t>2017-18</a:t>
          </a:r>
        </a:p>
      </dgm:t>
    </dgm:pt>
    <dgm:pt modelId="{FA588987-93DF-40C2-B7FC-EB515D5BDBCB}" type="sibTrans" cxnId="{3402C602-9C28-4438-B75B-861D20938485}">
      <dgm:prSet/>
      <dgm:spPr/>
      <dgm:t>
        <a:bodyPr/>
        <a:lstStyle/>
        <a:p>
          <a:endParaRPr lang="en-US"/>
        </a:p>
      </dgm:t>
    </dgm:pt>
    <dgm:pt modelId="{B372629D-0F55-41F0-A5E3-F1C41B51AB34}" type="parTrans" cxnId="{3402C602-9C28-4438-B75B-861D20938485}">
      <dgm:prSet/>
      <dgm:spPr/>
      <dgm:t>
        <a:bodyPr/>
        <a:lstStyle/>
        <a:p>
          <a:endParaRPr lang="en-US"/>
        </a:p>
      </dgm:t>
    </dgm:pt>
    <dgm:pt modelId="{812E9467-FA90-4554-9398-78122B95185B}">
      <dgm:prSet phldrT="[Text]"/>
      <dgm:spPr/>
      <dgm:t>
        <a:bodyPr/>
        <a:lstStyle/>
        <a:p>
          <a:r>
            <a:rPr lang="en-US"/>
            <a:t>IA pilot still limited to ME dept.</a:t>
          </a:r>
        </a:p>
      </dgm:t>
    </dgm:pt>
    <dgm:pt modelId="{6940D087-40B1-4C20-90AA-C5701C152FD4}" type="parTrans" cxnId="{B9A7920F-16ED-4516-A376-A76C60D666D0}">
      <dgm:prSet/>
      <dgm:spPr/>
      <dgm:t>
        <a:bodyPr/>
        <a:lstStyle/>
        <a:p>
          <a:endParaRPr lang="en-US"/>
        </a:p>
      </dgm:t>
    </dgm:pt>
    <dgm:pt modelId="{46ED849F-C28D-46A0-8947-6D40DB1AF3AD}" type="sibTrans" cxnId="{B9A7920F-16ED-4516-A376-A76C60D666D0}">
      <dgm:prSet/>
      <dgm:spPr/>
      <dgm:t>
        <a:bodyPr/>
        <a:lstStyle/>
        <a:p>
          <a:endParaRPr lang="en-US"/>
        </a:p>
      </dgm:t>
    </dgm:pt>
    <dgm:pt modelId="{9B0DEB67-E4DB-4BFF-9EFA-BE16D8CAC2BC}">
      <dgm:prSet phldrT="[Text]"/>
      <dgm:spPr/>
      <dgm:t>
        <a:bodyPr/>
        <a:lstStyle/>
        <a:p>
          <a:r>
            <a:rPr lang="en-US"/>
            <a:t>Expands to 7 courses</a:t>
          </a:r>
        </a:p>
      </dgm:t>
    </dgm:pt>
    <dgm:pt modelId="{2B59CF41-ACA0-4CF4-8189-75C1B7854EFD}" type="parTrans" cxnId="{9E7CA08E-811A-47D9-90A9-D636E1B0C94F}">
      <dgm:prSet/>
      <dgm:spPr/>
      <dgm:t>
        <a:bodyPr/>
        <a:lstStyle/>
        <a:p>
          <a:endParaRPr lang="en-US"/>
        </a:p>
      </dgm:t>
    </dgm:pt>
    <dgm:pt modelId="{F6B844E1-F034-4D7A-B717-668B0782E632}" type="sibTrans" cxnId="{9E7CA08E-811A-47D9-90A9-D636E1B0C94F}">
      <dgm:prSet/>
      <dgm:spPr/>
      <dgm:t>
        <a:bodyPr/>
        <a:lstStyle/>
        <a:p>
          <a:endParaRPr lang="en-US"/>
        </a:p>
      </dgm:t>
    </dgm:pt>
    <dgm:pt modelId="{F528E043-A7A2-4BF7-A0EA-8BF62925959E}">
      <dgm:prSet phldrT="[Text]"/>
      <dgm:spPr/>
      <dgm:t>
        <a:bodyPr/>
        <a:lstStyle/>
        <a:p>
          <a:r>
            <a:rPr lang="en-US"/>
            <a:t>IA Program opened to all. </a:t>
          </a:r>
        </a:p>
      </dgm:t>
    </dgm:pt>
    <dgm:pt modelId="{57F7EE6B-6012-4397-9A94-D606F9A366C7}" type="parTrans" cxnId="{12D7DB59-7736-4E9E-88CC-16AC781B37B9}">
      <dgm:prSet/>
      <dgm:spPr/>
      <dgm:t>
        <a:bodyPr/>
        <a:lstStyle/>
        <a:p>
          <a:endParaRPr lang="en-US"/>
        </a:p>
      </dgm:t>
    </dgm:pt>
    <dgm:pt modelId="{A03F54AB-3AFA-4F6E-B439-4AEE56B49F63}" type="sibTrans" cxnId="{12D7DB59-7736-4E9E-88CC-16AC781B37B9}">
      <dgm:prSet/>
      <dgm:spPr/>
      <dgm:t>
        <a:bodyPr/>
        <a:lstStyle/>
        <a:p>
          <a:endParaRPr lang="en-US"/>
        </a:p>
      </dgm:t>
    </dgm:pt>
    <dgm:pt modelId="{2F23496E-2ED4-459A-B807-4F975E2ABDA9}">
      <dgm:prSet phldrT="[Text]"/>
      <dgm:spPr/>
      <dgm:t>
        <a:bodyPr/>
        <a:lstStyle/>
        <a:p>
          <a:r>
            <a:rPr lang="en-US"/>
            <a:t>50 courses in Fall</a:t>
          </a:r>
        </a:p>
      </dgm:t>
    </dgm:pt>
    <dgm:pt modelId="{499BA47F-5C0B-4852-B8D4-5E6102DEE9F0}" type="parTrans" cxnId="{E315366F-FC43-4CC5-BF18-E51E831FB1E7}">
      <dgm:prSet/>
      <dgm:spPr/>
      <dgm:t>
        <a:bodyPr/>
        <a:lstStyle/>
        <a:p>
          <a:endParaRPr lang="en-US"/>
        </a:p>
      </dgm:t>
    </dgm:pt>
    <dgm:pt modelId="{1AA23814-F82D-4BB4-9A87-B44B22A458CE}" type="sibTrans" cxnId="{E315366F-FC43-4CC5-BF18-E51E831FB1E7}">
      <dgm:prSet/>
      <dgm:spPr/>
      <dgm:t>
        <a:bodyPr/>
        <a:lstStyle/>
        <a:p>
          <a:endParaRPr lang="en-US"/>
        </a:p>
      </dgm:t>
    </dgm:pt>
    <dgm:pt modelId="{0263137F-E879-473C-9D26-B073632D9458}">
      <dgm:prSet phldrT="[Text]"/>
      <dgm:spPr/>
      <dgm:t>
        <a:bodyPr/>
        <a:lstStyle/>
        <a:p>
          <a:r>
            <a:rPr lang="en-US"/>
            <a:t>100 courses by Spring</a:t>
          </a:r>
        </a:p>
      </dgm:t>
    </dgm:pt>
    <dgm:pt modelId="{CFF52F98-3214-48A6-9159-14AA073A6045}" type="parTrans" cxnId="{881B9ADD-633F-456F-8F19-80AD2DF92381}">
      <dgm:prSet/>
      <dgm:spPr/>
      <dgm:t>
        <a:bodyPr/>
        <a:lstStyle/>
        <a:p>
          <a:endParaRPr lang="en-US"/>
        </a:p>
      </dgm:t>
    </dgm:pt>
    <dgm:pt modelId="{0FDB3CBA-0E51-4A6D-92F4-6544B87F1F3E}" type="sibTrans" cxnId="{881B9ADD-633F-456F-8F19-80AD2DF92381}">
      <dgm:prSet/>
      <dgm:spPr/>
      <dgm:t>
        <a:bodyPr/>
        <a:lstStyle/>
        <a:p>
          <a:endParaRPr lang="en-US"/>
        </a:p>
      </dgm:t>
    </dgm:pt>
    <dgm:pt modelId="{398A8542-F4FF-4425-88C6-C366A3FBFE21}">
      <dgm:prSet phldrT="[Text]"/>
      <dgm:spPr/>
      <dgm:t>
        <a:bodyPr/>
        <a:lstStyle/>
        <a:p>
          <a:r>
            <a:rPr lang="en-US"/>
            <a:t>IA continues to lead in course material savings to students.</a:t>
          </a:r>
        </a:p>
      </dgm:t>
    </dgm:pt>
    <dgm:pt modelId="{44F4BF07-21E7-4063-9872-1C80C7BF6A97}" type="parTrans" cxnId="{A3DFC63A-FF96-4A9C-BC69-0BB487CA23F6}">
      <dgm:prSet/>
      <dgm:spPr/>
      <dgm:t>
        <a:bodyPr/>
        <a:lstStyle/>
        <a:p>
          <a:endParaRPr lang="en-US"/>
        </a:p>
      </dgm:t>
    </dgm:pt>
    <dgm:pt modelId="{21095DF1-6919-4EF9-B200-62B5BCC1F6E9}" type="sibTrans" cxnId="{A3DFC63A-FF96-4A9C-BC69-0BB487CA23F6}">
      <dgm:prSet/>
      <dgm:spPr/>
      <dgm:t>
        <a:bodyPr/>
        <a:lstStyle/>
        <a:p>
          <a:endParaRPr lang="en-US"/>
        </a:p>
      </dgm:t>
    </dgm:pt>
    <dgm:pt modelId="{0A890519-F399-4B18-B50E-3ADD6A299A83}">
      <dgm:prSet phldrT="[Text]"/>
      <dgm:spPr/>
      <dgm:t>
        <a:bodyPr/>
        <a:lstStyle/>
        <a:p>
          <a:r>
            <a:rPr lang="en-US"/>
            <a:t>2020-21</a:t>
          </a:r>
        </a:p>
      </dgm:t>
    </dgm:pt>
    <dgm:pt modelId="{8DEF556D-1E56-40D8-B5A7-E00CD96041D9}" type="parTrans" cxnId="{9107C26F-9903-4A4B-AF66-171284739FA3}">
      <dgm:prSet/>
      <dgm:spPr/>
      <dgm:t>
        <a:bodyPr/>
        <a:lstStyle/>
        <a:p>
          <a:endParaRPr lang="en-US"/>
        </a:p>
      </dgm:t>
    </dgm:pt>
    <dgm:pt modelId="{CC20C52F-F0F7-433B-9252-46EC760EF080}" type="sibTrans" cxnId="{9107C26F-9903-4A4B-AF66-171284739FA3}">
      <dgm:prSet/>
      <dgm:spPr/>
      <dgm:t>
        <a:bodyPr/>
        <a:lstStyle/>
        <a:p>
          <a:endParaRPr lang="en-US"/>
        </a:p>
      </dgm:t>
    </dgm:pt>
    <dgm:pt modelId="{ABA1707B-554D-4BFB-8519-7FDC260EF205}">
      <dgm:prSet phldrT="[Text]"/>
      <dgm:spPr/>
      <dgm:t>
        <a:bodyPr/>
        <a:lstStyle/>
        <a:p>
          <a:r>
            <a:rPr lang="en-US"/>
            <a:t>1500 total sections</a:t>
          </a:r>
        </a:p>
      </dgm:t>
    </dgm:pt>
    <dgm:pt modelId="{62A50DC9-8348-4E19-B2E2-E611E1B3D45C}" type="parTrans" cxnId="{6CF0751C-37E8-44F1-A92B-598CA553DD6E}">
      <dgm:prSet/>
      <dgm:spPr/>
      <dgm:t>
        <a:bodyPr/>
        <a:lstStyle/>
        <a:p>
          <a:endParaRPr lang="en-US"/>
        </a:p>
      </dgm:t>
    </dgm:pt>
    <dgm:pt modelId="{2D038265-9E4D-4F7E-9548-1A70FDCB0EBF}" type="sibTrans" cxnId="{6CF0751C-37E8-44F1-A92B-598CA553DD6E}">
      <dgm:prSet/>
      <dgm:spPr/>
      <dgm:t>
        <a:bodyPr/>
        <a:lstStyle/>
        <a:p>
          <a:endParaRPr lang="en-US"/>
        </a:p>
      </dgm:t>
    </dgm:pt>
    <dgm:pt modelId="{3A04F9A1-51E1-485D-9C06-BCDE777174C5}">
      <dgm:prSet phldrT="[Text]"/>
      <dgm:spPr/>
      <dgm:t>
        <a:bodyPr/>
        <a:lstStyle/>
        <a:p>
          <a:r>
            <a:rPr lang="en-US"/>
            <a:t>2021-22</a:t>
          </a:r>
        </a:p>
      </dgm:t>
    </dgm:pt>
    <dgm:pt modelId="{0EB9EB0B-2F8B-4814-BB6E-4EEEA129E239}" type="parTrans" cxnId="{9AF19602-83CC-48E2-9A67-3ABFF95AC25B}">
      <dgm:prSet/>
      <dgm:spPr/>
      <dgm:t>
        <a:bodyPr/>
        <a:lstStyle/>
        <a:p>
          <a:endParaRPr lang="en-US"/>
        </a:p>
      </dgm:t>
    </dgm:pt>
    <dgm:pt modelId="{7C645731-7AEC-4B13-9134-34F1CB56F627}" type="sibTrans" cxnId="{9AF19602-83CC-48E2-9A67-3ABFF95AC25B}">
      <dgm:prSet/>
      <dgm:spPr/>
      <dgm:t>
        <a:bodyPr/>
        <a:lstStyle/>
        <a:p>
          <a:endParaRPr lang="en-US"/>
        </a:p>
      </dgm:t>
    </dgm:pt>
    <dgm:pt modelId="{C3482813-9197-4054-B1C6-06AA5706D2B5}">
      <dgm:prSet phldrT="[Text]"/>
      <dgm:spPr/>
      <dgm:t>
        <a:bodyPr/>
        <a:lstStyle/>
        <a:p>
          <a:r>
            <a:rPr lang="en-US"/>
            <a:t>2400 sections</a:t>
          </a:r>
        </a:p>
      </dgm:t>
    </dgm:pt>
    <dgm:pt modelId="{D818D609-4227-4191-AFBB-933800A81CE6}" type="parTrans" cxnId="{0DB56C53-D34A-4F2C-9B55-DDF528ABA969}">
      <dgm:prSet/>
      <dgm:spPr/>
      <dgm:t>
        <a:bodyPr/>
        <a:lstStyle/>
        <a:p>
          <a:endParaRPr lang="en-US"/>
        </a:p>
      </dgm:t>
    </dgm:pt>
    <dgm:pt modelId="{64517102-DDFE-4BF8-AC70-A99B678E857B}" type="sibTrans" cxnId="{0DB56C53-D34A-4F2C-9B55-DDF528ABA969}">
      <dgm:prSet/>
      <dgm:spPr/>
      <dgm:t>
        <a:bodyPr/>
        <a:lstStyle/>
        <a:p>
          <a:endParaRPr lang="en-US"/>
        </a:p>
      </dgm:t>
    </dgm:pt>
    <dgm:pt modelId="{6AB7CA39-D6AE-4A83-AA9A-5E92AB12CA5C}">
      <dgm:prSet phldrT="[Text]"/>
      <dgm:spPr/>
      <dgm:t>
        <a:bodyPr/>
        <a:lstStyle/>
        <a:p>
          <a:r>
            <a:rPr lang="en-US"/>
            <a:t>80% of students have at least one IA course material</a:t>
          </a:r>
        </a:p>
      </dgm:t>
    </dgm:pt>
    <dgm:pt modelId="{3A7126F5-5C1E-479F-B3E0-DCEE62CFB9DA}" type="parTrans" cxnId="{F7BE3ACE-EB4B-417D-B1CC-78EB721AF54C}">
      <dgm:prSet/>
      <dgm:spPr/>
      <dgm:t>
        <a:bodyPr/>
        <a:lstStyle/>
        <a:p>
          <a:endParaRPr lang="en-US"/>
        </a:p>
      </dgm:t>
    </dgm:pt>
    <dgm:pt modelId="{8B791BFA-F252-46B4-A9C7-7920D2D97CFE}" type="sibTrans" cxnId="{F7BE3ACE-EB4B-417D-B1CC-78EB721AF54C}">
      <dgm:prSet/>
      <dgm:spPr/>
      <dgm:t>
        <a:bodyPr/>
        <a:lstStyle/>
        <a:p>
          <a:endParaRPr lang="en-US"/>
        </a:p>
      </dgm:t>
    </dgm:pt>
    <dgm:pt modelId="{54238475-DBC6-4DF2-81E4-DA9CA2ED9D4B}">
      <dgm:prSet phldrT="[Text]"/>
      <dgm:spPr/>
      <dgm:t>
        <a:bodyPr/>
        <a:lstStyle/>
        <a:p>
          <a:r>
            <a:rPr lang="en-US"/>
            <a:t>2022-23</a:t>
          </a:r>
        </a:p>
      </dgm:t>
    </dgm:pt>
    <dgm:pt modelId="{9ED5B4CF-17AF-459B-A97B-BC7F662AFEEF}" type="parTrans" cxnId="{B92BC8F0-5DC0-419C-AD7E-C2AEE85DCFB0}">
      <dgm:prSet/>
      <dgm:spPr/>
      <dgm:t>
        <a:bodyPr/>
        <a:lstStyle/>
        <a:p>
          <a:endParaRPr lang="en-US"/>
        </a:p>
      </dgm:t>
    </dgm:pt>
    <dgm:pt modelId="{EF25ACD5-B613-4931-8CA9-E53261A92BE2}" type="sibTrans" cxnId="{B92BC8F0-5DC0-419C-AD7E-C2AEE85DCFB0}">
      <dgm:prSet/>
      <dgm:spPr/>
      <dgm:t>
        <a:bodyPr/>
        <a:lstStyle/>
        <a:p>
          <a:endParaRPr lang="en-US"/>
        </a:p>
      </dgm:t>
    </dgm:pt>
    <dgm:pt modelId="{70224E7B-542D-4FA7-9A0C-7E6C91DDAA45}">
      <dgm:prSet phldrT="[Text]"/>
      <dgm:spPr/>
      <dgm:t>
        <a:bodyPr/>
        <a:lstStyle/>
        <a:p>
          <a:r>
            <a:rPr lang="en-US"/>
            <a:t>2900 sections</a:t>
          </a:r>
        </a:p>
      </dgm:t>
    </dgm:pt>
    <dgm:pt modelId="{F68A3FFB-2352-4200-89EB-C84394DA4323}" type="parTrans" cxnId="{139F8F3B-E323-465F-ACBD-2C296050E302}">
      <dgm:prSet/>
      <dgm:spPr/>
      <dgm:t>
        <a:bodyPr/>
        <a:lstStyle/>
        <a:p>
          <a:endParaRPr lang="en-US"/>
        </a:p>
      </dgm:t>
    </dgm:pt>
    <dgm:pt modelId="{2BE81BB8-B8DB-4826-9336-4576FAB8077B}" type="sibTrans" cxnId="{139F8F3B-E323-465F-ACBD-2C296050E302}">
      <dgm:prSet/>
      <dgm:spPr/>
      <dgm:t>
        <a:bodyPr/>
        <a:lstStyle/>
        <a:p>
          <a:endParaRPr lang="en-US"/>
        </a:p>
      </dgm:t>
    </dgm:pt>
    <dgm:pt modelId="{108DE31C-FED1-4D92-9102-E086342F432C}">
      <dgm:prSet phldrT="[Text]"/>
      <dgm:spPr/>
      <dgm:t>
        <a:bodyPr/>
        <a:lstStyle/>
        <a:p>
          <a:r>
            <a:rPr lang="en-US"/>
            <a:t>Majority of sections are using a materials in IA</a:t>
          </a:r>
        </a:p>
      </dgm:t>
    </dgm:pt>
    <dgm:pt modelId="{BD8FBD6A-D9A3-41DF-B073-AE91C6CB586C}" type="parTrans" cxnId="{12879012-0F5B-40C3-A600-C585CF1AD188}">
      <dgm:prSet/>
      <dgm:spPr/>
      <dgm:t>
        <a:bodyPr/>
        <a:lstStyle/>
        <a:p>
          <a:endParaRPr lang="en-US"/>
        </a:p>
      </dgm:t>
    </dgm:pt>
    <dgm:pt modelId="{9521B90A-4BA9-40B7-9350-65BD3E3D9D8A}" type="sibTrans" cxnId="{12879012-0F5B-40C3-A600-C585CF1AD188}">
      <dgm:prSet/>
      <dgm:spPr/>
      <dgm:t>
        <a:bodyPr/>
        <a:lstStyle/>
        <a:p>
          <a:endParaRPr lang="en-US"/>
        </a:p>
      </dgm:t>
    </dgm:pt>
    <dgm:pt modelId="{0551D0FC-DDF3-4814-A848-448E61673C3B}">
      <dgm:prSet phldrT="[Text]"/>
      <dgm:spPr/>
      <dgm:t>
        <a:bodyPr/>
        <a:lstStyle/>
        <a:p>
          <a:r>
            <a:rPr lang="en-US"/>
            <a:t>IA pilot launched w/ME dept.</a:t>
          </a:r>
        </a:p>
      </dgm:t>
    </dgm:pt>
    <dgm:pt modelId="{671F6949-E41D-427C-B1AC-C572AB2A8146}" type="parTrans" cxnId="{705800F9-EB51-4361-9F51-93502F5B37B5}">
      <dgm:prSet/>
      <dgm:spPr/>
      <dgm:t>
        <a:bodyPr/>
        <a:lstStyle/>
        <a:p>
          <a:endParaRPr lang="en-US"/>
        </a:p>
      </dgm:t>
    </dgm:pt>
    <dgm:pt modelId="{FCD7C44B-852D-470E-B306-331DED2CE626}" type="sibTrans" cxnId="{705800F9-EB51-4361-9F51-93502F5B37B5}">
      <dgm:prSet/>
      <dgm:spPr/>
      <dgm:t>
        <a:bodyPr/>
        <a:lstStyle/>
        <a:p>
          <a:endParaRPr lang="en-US"/>
        </a:p>
      </dgm:t>
    </dgm:pt>
    <dgm:pt modelId="{0B44BBFC-E1C8-402E-A6F9-496412E39935}">
      <dgm:prSet phldrT="[Text]"/>
      <dgm:spPr/>
      <dgm:t>
        <a:bodyPr/>
        <a:lstStyle/>
        <a:p>
          <a:r>
            <a:rPr lang="en-US"/>
            <a:t>4 courses / term</a:t>
          </a:r>
        </a:p>
      </dgm:t>
    </dgm:pt>
    <dgm:pt modelId="{E97256F9-4FAA-40DB-B927-35D51418BC6C}" type="parTrans" cxnId="{DB7E3769-45F1-4A78-9A13-67F5704E1A90}">
      <dgm:prSet/>
      <dgm:spPr/>
      <dgm:t>
        <a:bodyPr/>
        <a:lstStyle/>
        <a:p>
          <a:endParaRPr lang="en-US"/>
        </a:p>
      </dgm:t>
    </dgm:pt>
    <dgm:pt modelId="{1FF81D9B-231B-4852-A066-42F64311B080}" type="sibTrans" cxnId="{DB7E3769-45F1-4A78-9A13-67F5704E1A90}">
      <dgm:prSet/>
      <dgm:spPr/>
      <dgm:t>
        <a:bodyPr/>
        <a:lstStyle/>
        <a:p>
          <a:endParaRPr lang="en-US"/>
        </a:p>
      </dgm:t>
    </dgm:pt>
    <dgm:pt modelId="{E8913B61-E22D-4CAC-AAED-F2EF26A19A5B}" type="pres">
      <dgm:prSet presAssocID="{EDB06DF8-9A28-4F4D-B392-E48D3CEE1DAC}" presName="Name0" presStyleCnt="0">
        <dgm:presLayoutVars>
          <dgm:dir/>
          <dgm:resizeHandles val="exact"/>
        </dgm:presLayoutVars>
      </dgm:prSet>
      <dgm:spPr/>
    </dgm:pt>
    <dgm:pt modelId="{32EF463A-2A73-43FD-BFCF-8CD11343CDE4}" type="pres">
      <dgm:prSet presAssocID="{EDB06DF8-9A28-4F4D-B392-E48D3CEE1DAC}" presName="arrow" presStyleLbl="bgShp" presStyleIdx="0" presStyleCnt="1"/>
      <dgm:spPr/>
    </dgm:pt>
    <dgm:pt modelId="{A5AB33F9-6CAA-4A54-B3E7-D37CA14F4E24}" type="pres">
      <dgm:prSet presAssocID="{EDB06DF8-9A28-4F4D-B392-E48D3CEE1DAC}" presName="points" presStyleCnt="0"/>
      <dgm:spPr/>
    </dgm:pt>
    <dgm:pt modelId="{A80D5FFB-B837-48A7-BDD1-69C8FC2544AA}" type="pres">
      <dgm:prSet presAssocID="{EF194869-DA0D-4253-99FB-31BC52B40E9F}" presName="compositeA" presStyleCnt="0"/>
      <dgm:spPr/>
    </dgm:pt>
    <dgm:pt modelId="{D473E321-9892-482E-942C-B21B479C3E0A}" type="pres">
      <dgm:prSet presAssocID="{EF194869-DA0D-4253-99FB-31BC52B40E9F}" presName="textA" presStyleLbl="revTx" presStyleIdx="0" presStyleCnt="6">
        <dgm:presLayoutVars>
          <dgm:bulletEnabled val="1"/>
        </dgm:presLayoutVars>
      </dgm:prSet>
      <dgm:spPr/>
    </dgm:pt>
    <dgm:pt modelId="{2CA0FD05-778F-4095-A9C6-B686B0172055}" type="pres">
      <dgm:prSet presAssocID="{EF194869-DA0D-4253-99FB-31BC52B40E9F}" presName="circleA" presStyleLbl="node1" presStyleIdx="0" presStyleCnt="6"/>
      <dgm:spPr/>
    </dgm:pt>
    <dgm:pt modelId="{AF4EBEE7-E0F4-48EE-A2AE-668C752960E7}" type="pres">
      <dgm:prSet presAssocID="{EF194869-DA0D-4253-99FB-31BC52B40E9F}" presName="spaceA" presStyleCnt="0"/>
      <dgm:spPr/>
    </dgm:pt>
    <dgm:pt modelId="{8E79677D-1231-4ADE-8D0A-47184BAFB9BD}" type="pres">
      <dgm:prSet presAssocID="{FA588987-93DF-40C2-B7FC-EB515D5BDBCB}" presName="space" presStyleCnt="0"/>
      <dgm:spPr/>
    </dgm:pt>
    <dgm:pt modelId="{C5D61B92-ABAF-46A9-A4C2-E4AD2037CF05}" type="pres">
      <dgm:prSet presAssocID="{BAF0D37A-E06D-4888-83F2-3C32F40368A5}" presName="compositeB" presStyleCnt="0"/>
      <dgm:spPr/>
    </dgm:pt>
    <dgm:pt modelId="{1F93CB39-81E2-434F-AA89-D57C8B2430AD}" type="pres">
      <dgm:prSet presAssocID="{BAF0D37A-E06D-4888-83F2-3C32F40368A5}" presName="textB" presStyleLbl="revTx" presStyleIdx="1" presStyleCnt="6">
        <dgm:presLayoutVars>
          <dgm:bulletEnabled val="1"/>
        </dgm:presLayoutVars>
      </dgm:prSet>
      <dgm:spPr/>
    </dgm:pt>
    <dgm:pt modelId="{AECB4B60-548F-41A1-8C13-C1AB70AF0511}" type="pres">
      <dgm:prSet presAssocID="{BAF0D37A-E06D-4888-83F2-3C32F40368A5}" presName="circleB" presStyleLbl="node1" presStyleIdx="1" presStyleCnt="6"/>
      <dgm:spPr/>
    </dgm:pt>
    <dgm:pt modelId="{FB4D7B80-5D8B-4266-8755-72A509211361}" type="pres">
      <dgm:prSet presAssocID="{BAF0D37A-E06D-4888-83F2-3C32F40368A5}" presName="spaceB" presStyleCnt="0"/>
      <dgm:spPr/>
    </dgm:pt>
    <dgm:pt modelId="{28E601CB-7165-4423-BAF3-B46160D73A93}" type="pres">
      <dgm:prSet presAssocID="{96291623-7164-4A91-AB26-479888812405}" presName="space" presStyleCnt="0"/>
      <dgm:spPr/>
    </dgm:pt>
    <dgm:pt modelId="{6F2F99F1-E5EB-4A0B-A4EF-97E574A40735}" type="pres">
      <dgm:prSet presAssocID="{F84EBBA2-707E-46FB-987A-9A8CFE5FCEA0}" presName="compositeA" presStyleCnt="0"/>
      <dgm:spPr/>
    </dgm:pt>
    <dgm:pt modelId="{51FAC009-1CA5-48F7-B523-81E15F924410}" type="pres">
      <dgm:prSet presAssocID="{F84EBBA2-707E-46FB-987A-9A8CFE5FCEA0}" presName="textA" presStyleLbl="revTx" presStyleIdx="2" presStyleCnt="6">
        <dgm:presLayoutVars>
          <dgm:bulletEnabled val="1"/>
        </dgm:presLayoutVars>
      </dgm:prSet>
      <dgm:spPr/>
    </dgm:pt>
    <dgm:pt modelId="{C442A785-6D6E-407F-812B-8BF479FFB90E}" type="pres">
      <dgm:prSet presAssocID="{F84EBBA2-707E-46FB-987A-9A8CFE5FCEA0}" presName="circleA" presStyleLbl="node1" presStyleIdx="2" presStyleCnt="6"/>
      <dgm:spPr/>
    </dgm:pt>
    <dgm:pt modelId="{EEC61C3D-01F6-4A0B-A7DF-55C043B3F3F2}" type="pres">
      <dgm:prSet presAssocID="{F84EBBA2-707E-46FB-987A-9A8CFE5FCEA0}" presName="spaceA" presStyleCnt="0"/>
      <dgm:spPr/>
    </dgm:pt>
    <dgm:pt modelId="{9F9494BA-5D7C-4C13-AAAF-2098F703D034}" type="pres">
      <dgm:prSet presAssocID="{E7C01FE6-0860-4524-9E59-1166A2FA08CA}" presName="space" presStyleCnt="0"/>
      <dgm:spPr/>
    </dgm:pt>
    <dgm:pt modelId="{46E2791A-CE0C-4408-AB09-B7E65C4EB6D0}" type="pres">
      <dgm:prSet presAssocID="{0A890519-F399-4B18-B50E-3ADD6A299A83}" presName="compositeB" presStyleCnt="0"/>
      <dgm:spPr/>
    </dgm:pt>
    <dgm:pt modelId="{73B10D4A-A8C7-4C18-BE0B-521FCA81BF83}" type="pres">
      <dgm:prSet presAssocID="{0A890519-F399-4B18-B50E-3ADD6A299A83}" presName="textB" presStyleLbl="revTx" presStyleIdx="3" presStyleCnt="6">
        <dgm:presLayoutVars>
          <dgm:bulletEnabled val="1"/>
        </dgm:presLayoutVars>
      </dgm:prSet>
      <dgm:spPr/>
    </dgm:pt>
    <dgm:pt modelId="{500577E2-1540-44CC-8FE8-1710E7E1D4C8}" type="pres">
      <dgm:prSet presAssocID="{0A890519-F399-4B18-B50E-3ADD6A299A83}" presName="circleB" presStyleLbl="node1" presStyleIdx="3" presStyleCnt="6"/>
      <dgm:spPr/>
    </dgm:pt>
    <dgm:pt modelId="{17666440-786D-4420-8493-A95AD5C82B56}" type="pres">
      <dgm:prSet presAssocID="{0A890519-F399-4B18-B50E-3ADD6A299A83}" presName="spaceB" presStyleCnt="0"/>
      <dgm:spPr/>
    </dgm:pt>
    <dgm:pt modelId="{6077232A-F8F8-4427-A7A8-52C76ABBC374}" type="pres">
      <dgm:prSet presAssocID="{CC20C52F-F0F7-433B-9252-46EC760EF080}" presName="space" presStyleCnt="0"/>
      <dgm:spPr/>
    </dgm:pt>
    <dgm:pt modelId="{6F39255A-7900-434A-9E5B-85D14C6B77AF}" type="pres">
      <dgm:prSet presAssocID="{3A04F9A1-51E1-485D-9C06-BCDE777174C5}" presName="compositeA" presStyleCnt="0"/>
      <dgm:spPr/>
    </dgm:pt>
    <dgm:pt modelId="{A06106BD-43BD-4F16-95B1-8267DA391795}" type="pres">
      <dgm:prSet presAssocID="{3A04F9A1-51E1-485D-9C06-BCDE777174C5}" presName="textA" presStyleLbl="revTx" presStyleIdx="4" presStyleCnt="6">
        <dgm:presLayoutVars>
          <dgm:bulletEnabled val="1"/>
        </dgm:presLayoutVars>
      </dgm:prSet>
      <dgm:spPr/>
    </dgm:pt>
    <dgm:pt modelId="{D8286A0E-8362-42F5-9756-B3442ADD1A55}" type="pres">
      <dgm:prSet presAssocID="{3A04F9A1-51E1-485D-9C06-BCDE777174C5}" presName="circleA" presStyleLbl="node1" presStyleIdx="4" presStyleCnt="6"/>
      <dgm:spPr/>
    </dgm:pt>
    <dgm:pt modelId="{BCE0A56A-F48E-4DCD-9CB2-CB6F47CDF6CA}" type="pres">
      <dgm:prSet presAssocID="{3A04F9A1-51E1-485D-9C06-BCDE777174C5}" presName="spaceA" presStyleCnt="0"/>
      <dgm:spPr/>
    </dgm:pt>
    <dgm:pt modelId="{1933B88C-ED18-4D8A-8770-1449ACD7C417}" type="pres">
      <dgm:prSet presAssocID="{7C645731-7AEC-4B13-9134-34F1CB56F627}" presName="space" presStyleCnt="0"/>
      <dgm:spPr/>
    </dgm:pt>
    <dgm:pt modelId="{EF7D7656-E6C4-47E8-8F8B-0870EBBC5DD2}" type="pres">
      <dgm:prSet presAssocID="{54238475-DBC6-4DF2-81E4-DA9CA2ED9D4B}" presName="compositeB" presStyleCnt="0"/>
      <dgm:spPr/>
    </dgm:pt>
    <dgm:pt modelId="{2CE40E56-65A2-4D28-B500-2DCA4B8C6787}" type="pres">
      <dgm:prSet presAssocID="{54238475-DBC6-4DF2-81E4-DA9CA2ED9D4B}" presName="textB" presStyleLbl="revTx" presStyleIdx="5" presStyleCnt="6">
        <dgm:presLayoutVars>
          <dgm:bulletEnabled val="1"/>
        </dgm:presLayoutVars>
      </dgm:prSet>
      <dgm:spPr/>
    </dgm:pt>
    <dgm:pt modelId="{F839CA5E-7E87-4721-8520-62D5879B96FE}" type="pres">
      <dgm:prSet presAssocID="{54238475-DBC6-4DF2-81E4-DA9CA2ED9D4B}" presName="circleB" presStyleLbl="node1" presStyleIdx="5" presStyleCnt="6"/>
      <dgm:spPr/>
    </dgm:pt>
    <dgm:pt modelId="{821DB2D0-F240-46CD-A9AA-808E61B81B74}" type="pres">
      <dgm:prSet presAssocID="{54238475-DBC6-4DF2-81E4-DA9CA2ED9D4B}" presName="spaceB" presStyleCnt="0"/>
      <dgm:spPr/>
    </dgm:pt>
  </dgm:ptLst>
  <dgm:cxnLst>
    <dgm:cxn modelId="{9AF19602-83CC-48E2-9A67-3ABFF95AC25B}" srcId="{EDB06DF8-9A28-4F4D-B392-E48D3CEE1DAC}" destId="{3A04F9A1-51E1-485D-9C06-BCDE777174C5}" srcOrd="4" destOrd="0" parTransId="{0EB9EB0B-2F8B-4814-BB6E-4EEEA129E239}" sibTransId="{7C645731-7AEC-4B13-9134-34F1CB56F627}"/>
    <dgm:cxn modelId="{3402C602-9C28-4438-B75B-861D20938485}" srcId="{EDB06DF8-9A28-4F4D-B392-E48D3CEE1DAC}" destId="{EF194869-DA0D-4253-99FB-31BC52B40E9F}" srcOrd="0" destOrd="0" parTransId="{B372629D-0F55-41F0-A5E3-F1C41B51AB34}" sibTransId="{FA588987-93DF-40C2-B7FC-EB515D5BDBCB}"/>
    <dgm:cxn modelId="{32193506-F1DA-4003-B4C1-032293CA8A85}" type="presOf" srcId="{812E9467-FA90-4554-9398-78122B95185B}" destId="{1F93CB39-81E2-434F-AA89-D57C8B2430AD}" srcOrd="0" destOrd="1" presId="urn:microsoft.com/office/officeart/2005/8/layout/hProcess11"/>
    <dgm:cxn modelId="{B9A7920F-16ED-4516-A376-A76C60D666D0}" srcId="{BAF0D37A-E06D-4888-83F2-3C32F40368A5}" destId="{812E9467-FA90-4554-9398-78122B95185B}" srcOrd="0" destOrd="0" parTransId="{6940D087-40B1-4C20-90AA-C5701C152FD4}" sibTransId="{46ED849F-C28D-46A0-8947-6D40DB1AF3AD}"/>
    <dgm:cxn modelId="{12879012-0F5B-40C3-A600-C585CF1AD188}" srcId="{54238475-DBC6-4DF2-81E4-DA9CA2ED9D4B}" destId="{108DE31C-FED1-4D92-9102-E086342F432C}" srcOrd="1" destOrd="0" parTransId="{BD8FBD6A-D9A3-41DF-B073-AE91C6CB586C}" sibTransId="{9521B90A-4BA9-40B7-9350-65BD3E3D9D8A}"/>
    <dgm:cxn modelId="{6B000716-7F1E-441E-A68B-545743EFA05D}" type="presOf" srcId="{2F23496E-2ED4-459A-B807-4F975E2ABDA9}" destId="{51FAC009-1CA5-48F7-B523-81E15F924410}" srcOrd="0" destOrd="2" presId="urn:microsoft.com/office/officeart/2005/8/layout/hProcess11"/>
    <dgm:cxn modelId="{755BAC1B-7B94-48BB-ABD0-8E43E0E8DE30}" type="presOf" srcId="{BAF0D37A-E06D-4888-83F2-3C32F40368A5}" destId="{1F93CB39-81E2-434F-AA89-D57C8B2430AD}" srcOrd="0" destOrd="0" presId="urn:microsoft.com/office/officeart/2005/8/layout/hProcess11"/>
    <dgm:cxn modelId="{6CF0751C-37E8-44F1-A92B-598CA553DD6E}" srcId="{0A890519-F399-4B18-B50E-3ADD6A299A83}" destId="{ABA1707B-554D-4BFB-8519-7FDC260EF205}" srcOrd="0" destOrd="0" parTransId="{62A50DC9-8348-4E19-B2E2-E611E1B3D45C}" sibTransId="{2D038265-9E4D-4F7E-9548-1A70FDCB0EBF}"/>
    <dgm:cxn modelId="{39D92F20-4564-4406-8821-18FB71663CFE}" type="presOf" srcId="{108DE31C-FED1-4D92-9102-E086342F432C}" destId="{2CE40E56-65A2-4D28-B500-2DCA4B8C6787}" srcOrd="0" destOrd="2" presId="urn:microsoft.com/office/officeart/2005/8/layout/hProcess11"/>
    <dgm:cxn modelId="{A3DFC63A-FF96-4A9C-BC69-0BB487CA23F6}" srcId="{F84EBBA2-707E-46FB-987A-9A8CFE5FCEA0}" destId="{398A8542-F4FF-4425-88C6-C366A3FBFE21}" srcOrd="3" destOrd="0" parTransId="{44F4BF07-21E7-4063-9872-1C80C7BF6A97}" sibTransId="{21095DF1-6919-4EF9-B200-62B5BCC1F6E9}"/>
    <dgm:cxn modelId="{139F8F3B-E323-465F-ACBD-2C296050E302}" srcId="{54238475-DBC6-4DF2-81E4-DA9CA2ED9D4B}" destId="{70224E7B-542D-4FA7-9A0C-7E6C91DDAA45}" srcOrd="0" destOrd="0" parTransId="{F68A3FFB-2352-4200-89EB-C84394DA4323}" sibTransId="{2BE81BB8-B8DB-4826-9336-4576FAB8077B}"/>
    <dgm:cxn modelId="{7849773D-EF38-4286-A49F-A265DDDF8785}" type="presOf" srcId="{F528E043-A7A2-4BF7-A0EA-8BF62925959E}" destId="{51FAC009-1CA5-48F7-B523-81E15F924410}" srcOrd="0" destOrd="1" presId="urn:microsoft.com/office/officeart/2005/8/layout/hProcess11"/>
    <dgm:cxn modelId="{9C2B5144-834B-46FE-B01D-B1B347C75AAD}" type="presOf" srcId="{3A04F9A1-51E1-485D-9C06-BCDE777174C5}" destId="{A06106BD-43BD-4F16-95B1-8267DA391795}" srcOrd="0" destOrd="0" presId="urn:microsoft.com/office/officeart/2005/8/layout/hProcess11"/>
    <dgm:cxn modelId="{76060348-B7A3-405C-BAC3-2128CDC0D2D5}" type="presOf" srcId="{F84EBBA2-707E-46FB-987A-9A8CFE5FCEA0}" destId="{51FAC009-1CA5-48F7-B523-81E15F924410}" srcOrd="0" destOrd="0" presId="urn:microsoft.com/office/officeart/2005/8/layout/hProcess11"/>
    <dgm:cxn modelId="{DB7E3769-45F1-4A78-9A13-67F5704E1A90}" srcId="{EF194869-DA0D-4253-99FB-31BC52B40E9F}" destId="{0B44BBFC-E1C8-402E-A6F9-496412E39935}" srcOrd="1" destOrd="0" parTransId="{E97256F9-4FAA-40DB-B927-35D51418BC6C}" sibTransId="{1FF81D9B-231B-4852-A066-42F64311B080}"/>
    <dgm:cxn modelId="{4BD2A149-3576-4BAA-994A-6020956FD402}" type="presOf" srcId="{398A8542-F4FF-4425-88C6-C366A3FBFE21}" destId="{51FAC009-1CA5-48F7-B523-81E15F924410}" srcOrd="0" destOrd="4" presId="urn:microsoft.com/office/officeart/2005/8/layout/hProcess11"/>
    <dgm:cxn modelId="{E73A444E-A8ED-4E86-BFA8-664DBF568587}" type="presOf" srcId="{0A890519-F399-4B18-B50E-3ADD6A299A83}" destId="{73B10D4A-A8C7-4C18-BE0B-521FCA81BF83}" srcOrd="0" destOrd="0" presId="urn:microsoft.com/office/officeart/2005/8/layout/hProcess11"/>
    <dgm:cxn modelId="{E315366F-FC43-4CC5-BF18-E51E831FB1E7}" srcId="{F84EBBA2-707E-46FB-987A-9A8CFE5FCEA0}" destId="{2F23496E-2ED4-459A-B807-4F975E2ABDA9}" srcOrd="1" destOrd="0" parTransId="{499BA47F-5C0B-4852-B8D4-5E6102DEE9F0}" sibTransId="{1AA23814-F82D-4BB4-9A87-B44B22A458CE}"/>
    <dgm:cxn modelId="{9107C26F-9903-4A4B-AF66-171284739FA3}" srcId="{EDB06DF8-9A28-4F4D-B392-E48D3CEE1DAC}" destId="{0A890519-F399-4B18-B50E-3ADD6A299A83}" srcOrd="3" destOrd="0" parTransId="{8DEF556D-1E56-40D8-B5A7-E00CD96041D9}" sibTransId="{CC20C52F-F0F7-433B-9252-46EC760EF080}"/>
    <dgm:cxn modelId="{0DB56C53-D34A-4F2C-9B55-DDF528ABA969}" srcId="{3A04F9A1-51E1-485D-9C06-BCDE777174C5}" destId="{C3482813-9197-4054-B1C6-06AA5706D2B5}" srcOrd="0" destOrd="0" parTransId="{D818D609-4227-4191-AFBB-933800A81CE6}" sibTransId="{64517102-DDFE-4BF8-AC70-A99B678E857B}"/>
    <dgm:cxn modelId="{6B6CFE74-7DD5-42AA-AE06-85D0AEADBE1C}" srcId="{EDB06DF8-9A28-4F4D-B392-E48D3CEE1DAC}" destId="{BAF0D37A-E06D-4888-83F2-3C32F40368A5}" srcOrd="1" destOrd="0" parTransId="{C3DAB7D0-096B-447F-BE5F-79B060F0EAD8}" sibTransId="{96291623-7164-4A91-AB26-479888812405}"/>
    <dgm:cxn modelId="{E9644257-E00A-4644-8E78-B0653C1DD0A1}" type="presOf" srcId="{54238475-DBC6-4DF2-81E4-DA9CA2ED9D4B}" destId="{2CE40E56-65A2-4D28-B500-2DCA4B8C6787}" srcOrd="0" destOrd="0" presId="urn:microsoft.com/office/officeart/2005/8/layout/hProcess11"/>
    <dgm:cxn modelId="{12D7DB59-7736-4E9E-88CC-16AC781B37B9}" srcId="{F84EBBA2-707E-46FB-987A-9A8CFE5FCEA0}" destId="{F528E043-A7A2-4BF7-A0EA-8BF62925959E}" srcOrd="0" destOrd="0" parTransId="{57F7EE6B-6012-4397-9A94-D606F9A366C7}" sibTransId="{A03F54AB-3AFA-4F6E-B439-4AEE56B49F63}"/>
    <dgm:cxn modelId="{2F9FD57A-E495-4CDD-9DF1-454E3B59589C}" type="presOf" srcId="{EDB06DF8-9A28-4F4D-B392-E48D3CEE1DAC}" destId="{E8913B61-E22D-4CAC-AAED-F2EF26A19A5B}" srcOrd="0" destOrd="0" presId="urn:microsoft.com/office/officeart/2005/8/layout/hProcess11"/>
    <dgm:cxn modelId="{E84F677C-9C0E-4085-8D2E-CC4F402E5677}" srcId="{EDB06DF8-9A28-4F4D-B392-E48D3CEE1DAC}" destId="{F84EBBA2-707E-46FB-987A-9A8CFE5FCEA0}" srcOrd="2" destOrd="0" parTransId="{06976426-7BBC-4DF5-8E86-8E9C21C8A8D8}" sibTransId="{E7C01FE6-0860-4524-9E59-1166A2FA08CA}"/>
    <dgm:cxn modelId="{60FE577E-9091-4F4D-AE72-322BFF110FC9}" type="presOf" srcId="{9B0DEB67-E4DB-4BFF-9EFA-BE16D8CAC2BC}" destId="{1F93CB39-81E2-434F-AA89-D57C8B2430AD}" srcOrd="0" destOrd="2" presId="urn:microsoft.com/office/officeart/2005/8/layout/hProcess11"/>
    <dgm:cxn modelId="{DD0DC380-1DF9-44FF-91C2-F3C4D4081007}" type="presOf" srcId="{70224E7B-542D-4FA7-9A0C-7E6C91DDAA45}" destId="{2CE40E56-65A2-4D28-B500-2DCA4B8C6787}" srcOrd="0" destOrd="1" presId="urn:microsoft.com/office/officeart/2005/8/layout/hProcess11"/>
    <dgm:cxn modelId="{9E7CA08E-811A-47D9-90A9-D636E1B0C94F}" srcId="{BAF0D37A-E06D-4888-83F2-3C32F40368A5}" destId="{9B0DEB67-E4DB-4BFF-9EFA-BE16D8CAC2BC}" srcOrd="1" destOrd="0" parTransId="{2B59CF41-ACA0-4CF4-8189-75C1B7854EFD}" sibTransId="{F6B844E1-F034-4D7A-B717-668B0782E632}"/>
    <dgm:cxn modelId="{A4C08A8F-595C-495D-860C-642FD002F0EB}" type="presOf" srcId="{0551D0FC-DDF3-4814-A848-448E61673C3B}" destId="{D473E321-9892-482E-942C-B21B479C3E0A}" srcOrd="0" destOrd="1" presId="urn:microsoft.com/office/officeart/2005/8/layout/hProcess11"/>
    <dgm:cxn modelId="{7C60DC92-ABC0-4CE2-AD77-12775D071D63}" type="presOf" srcId="{C3482813-9197-4054-B1C6-06AA5706D2B5}" destId="{A06106BD-43BD-4F16-95B1-8267DA391795}" srcOrd="0" destOrd="1" presId="urn:microsoft.com/office/officeart/2005/8/layout/hProcess11"/>
    <dgm:cxn modelId="{8ED2A5A5-E7B2-43AC-9BA2-5AB0C8185DB2}" type="presOf" srcId="{0263137F-E879-473C-9D26-B073632D9458}" destId="{51FAC009-1CA5-48F7-B523-81E15F924410}" srcOrd="0" destOrd="3" presId="urn:microsoft.com/office/officeart/2005/8/layout/hProcess11"/>
    <dgm:cxn modelId="{4406DBB5-3CA8-4164-A561-BF18E7F21C17}" type="presOf" srcId="{6AB7CA39-D6AE-4A83-AA9A-5E92AB12CA5C}" destId="{A06106BD-43BD-4F16-95B1-8267DA391795}" srcOrd="0" destOrd="2" presId="urn:microsoft.com/office/officeart/2005/8/layout/hProcess11"/>
    <dgm:cxn modelId="{8E32A0BC-4F9B-4D1D-B28E-9FE395BF4302}" type="presOf" srcId="{EF194869-DA0D-4253-99FB-31BC52B40E9F}" destId="{D473E321-9892-482E-942C-B21B479C3E0A}" srcOrd="0" destOrd="0" presId="urn:microsoft.com/office/officeart/2005/8/layout/hProcess11"/>
    <dgm:cxn modelId="{F7BE3ACE-EB4B-417D-B1CC-78EB721AF54C}" srcId="{3A04F9A1-51E1-485D-9C06-BCDE777174C5}" destId="{6AB7CA39-D6AE-4A83-AA9A-5E92AB12CA5C}" srcOrd="1" destOrd="0" parTransId="{3A7126F5-5C1E-479F-B3E0-DCEE62CFB9DA}" sibTransId="{8B791BFA-F252-46B4-A9C7-7920D2D97CFE}"/>
    <dgm:cxn modelId="{881B9ADD-633F-456F-8F19-80AD2DF92381}" srcId="{F84EBBA2-707E-46FB-987A-9A8CFE5FCEA0}" destId="{0263137F-E879-473C-9D26-B073632D9458}" srcOrd="2" destOrd="0" parTransId="{CFF52F98-3214-48A6-9159-14AA073A6045}" sibTransId="{0FDB3CBA-0E51-4A6D-92F4-6544B87F1F3E}"/>
    <dgm:cxn modelId="{78365BE8-E3D7-45BE-97A9-103FC4EF9434}" type="presOf" srcId="{ABA1707B-554D-4BFB-8519-7FDC260EF205}" destId="{73B10D4A-A8C7-4C18-BE0B-521FCA81BF83}" srcOrd="0" destOrd="1" presId="urn:microsoft.com/office/officeart/2005/8/layout/hProcess11"/>
    <dgm:cxn modelId="{B92BC8F0-5DC0-419C-AD7E-C2AEE85DCFB0}" srcId="{EDB06DF8-9A28-4F4D-B392-E48D3CEE1DAC}" destId="{54238475-DBC6-4DF2-81E4-DA9CA2ED9D4B}" srcOrd="5" destOrd="0" parTransId="{9ED5B4CF-17AF-459B-A97B-BC7F662AFEEF}" sibTransId="{EF25ACD5-B613-4931-8CA9-E53261A92BE2}"/>
    <dgm:cxn modelId="{705800F9-EB51-4361-9F51-93502F5B37B5}" srcId="{EF194869-DA0D-4253-99FB-31BC52B40E9F}" destId="{0551D0FC-DDF3-4814-A848-448E61673C3B}" srcOrd="0" destOrd="0" parTransId="{671F6949-E41D-427C-B1AC-C572AB2A8146}" sibTransId="{FCD7C44B-852D-470E-B306-331DED2CE626}"/>
    <dgm:cxn modelId="{3A44ADFB-B3EA-4FEF-9222-D4FFC15B1584}" type="presOf" srcId="{0B44BBFC-E1C8-402E-A6F9-496412E39935}" destId="{D473E321-9892-482E-942C-B21B479C3E0A}" srcOrd="0" destOrd="2" presId="urn:microsoft.com/office/officeart/2005/8/layout/hProcess11"/>
    <dgm:cxn modelId="{911C3A7B-65F5-4DA7-AA9E-F1EBCDFB4A96}" type="presParOf" srcId="{E8913B61-E22D-4CAC-AAED-F2EF26A19A5B}" destId="{32EF463A-2A73-43FD-BFCF-8CD11343CDE4}" srcOrd="0" destOrd="0" presId="urn:microsoft.com/office/officeart/2005/8/layout/hProcess11"/>
    <dgm:cxn modelId="{4557890A-8E3E-465C-BB51-CC158A3A7F3A}" type="presParOf" srcId="{E8913B61-E22D-4CAC-AAED-F2EF26A19A5B}" destId="{A5AB33F9-6CAA-4A54-B3E7-D37CA14F4E24}" srcOrd="1" destOrd="0" presId="urn:microsoft.com/office/officeart/2005/8/layout/hProcess11"/>
    <dgm:cxn modelId="{72C0E710-4933-444E-955C-2D1CDCA2FA2D}" type="presParOf" srcId="{A5AB33F9-6CAA-4A54-B3E7-D37CA14F4E24}" destId="{A80D5FFB-B837-48A7-BDD1-69C8FC2544AA}" srcOrd="0" destOrd="0" presId="urn:microsoft.com/office/officeart/2005/8/layout/hProcess11"/>
    <dgm:cxn modelId="{1DC79E2F-BE5F-43A4-B775-3A60311DF938}" type="presParOf" srcId="{A80D5FFB-B837-48A7-BDD1-69C8FC2544AA}" destId="{D473E321-9892-482E-942C-B21B479C3E0A}" srcOrd="0" destOrd="0" presId="urn:microsoft.com/office/officeart/2005/8/layout/hProcess11"/>
    <dgm:cxn modelId="{5979908F-7532-45DC-85D7-DCB37063986E}" type="presParOf" srcId="{A80D5FFB-B837-48A7-BDD1-69C8FC2544AA}" destId="{2CA0FD05-778F-4095-A9C6-B686B0172055}" srcOrd="1" destOrd="0" presId="urn:microsoft.com/office/officeart/2005/8/layout/hProcess11"/>
    <dgm:cxn modelId="{0A46F411-9E8C-4657-851E-705ABC5D2AFA}" type="presParOf" srcId="{A80D5FFB-B837-48A7-BDD1-69C8FC2544AA}" destId="{AF4EBEE7-E0F4-48EE-A2AE-668C752960E7}" srcOrd="2" destOrd="0" presId="urn:microsoft.com/office/officeart/2005/8/layout/hProcess11"/>
    <dgm:cxn modelId="{4E980CC4-C199-4E2A-898E-633BDDF578D6}" type="presParOf" srcId="{A5AB33F9-6CAA-4A54-B3E7-D37CA14F4E24}" destId="{8E79677D-1231-4ADE-8D0A-47184BAFB9BD}" srcOrd="1" destOrd="0" presId="urn:microsoft.com/office/officeart/2005/8/layout/hProcess11"/>
    <dgm:cxn modelId="{F213BC0C-E2C7-4676-A91D-C21B167C8D55}" type="presParOf" srcId="{A5AB33F9-6CAA-4A54-B3E7-D37CA14F4E24}" destId="{C5D61B92-ABAF-46A9-A4C2-E4AD2037CF05}" srcOrd="2" destOrd="0" presId="urn:microsoft.com/office/officeart/2005/8/layout/hProcess11"/>
    <dgm:cxn modelId="{1BE7825B-AA17-4E42-A726-556D6726D371}" type="presParOf" srcId="{C5D61B92-ABAF-46A9-A4C2-E4AD2037CF05}" destId="{1F93CB39-81E2-434F-AA89-D57C8B2430AD}" srcOrd="0" destOrd="0" presId="urn:microsoft.com/office/officeart/2005/8/layout/hProcess11"/>
    <dgm:cxn modelId="{98D20EE4-EC6F-4B80-9642-3D63C5302301}" type="presParOf" srcId="{C5D61B92-ABAF-46A9-A4C2-E4AD2037CF05}" destId="{AECB4B60-548F-41A1-8C13-C1AB70AF0511}" srcOrd="1" destOrd="0" presId="urn:microsoft.com/office/officeart/2005/8/layout/hProcess11"/>
    <dgm:cxn modelId="{A5B50040-4711-4E75-AED2-6368FA3B8C78}" type="presParOf" srcId="{C5D61B92-ABAF-46A9-A4C2-E4AD2037CF05}" destId="{FB4D7B80-5D8B-4266-8755-72A509211361}" srcOrd="2" destOrd="0" presId="urn:microsoft.com/office/officeart/2005/8/layout/hProcess11"/>
    <dgm:cxn modelId="{60593228-8456-4190-8E1A-A2AE760A37C6}" type="presParOf" srcId="{A5AB33F9-6CAA-4A54-B3E7-D37CA14F4E24}" destId="{28E601CB-7165-4423-BAF3-B46160D73A93}" srcOrd="3" destOrd="0" presId="urn:microsoft.com/office/officeart/2005/8/layout/hProcess11"/>
    <dgm:cxn modelId="{6014C76A-04B8-497A-822C-66226F472C7C}" type="presParOf" srcId="{A5AB33F9-6CAA-4A54-B3E7-D37CA14F4E24}" destId="{6F2F99F1-E5EB-4A0B-A4EF-97E574A40735}" srcOrd="4" destOrd="0" presId="urn:microsoft.com/office/officeart/2005/8/layout/hProcess11"/>
    <dgm:cxn modelId="{1FB53202-CFFB-418F-BCEC-9221F38A319E}" type="presParOf" srcId="{6F2F99F1-E5EB-4A0B-A4EF-97E574A40735}" destId="{51FAC009-1CA5-48F7-B523-81E15F924410}" srcOrd="0" destOrd="0" presId="urn:microsoft.com/office/officeart/2005/8/layout/hProcess11"/>
    <dgm:cxn modelId="{B5B195E7-2F7D-44A1-AA97-2B609680D2A0}" type="presParOf" srcId="{6F2F99F1-E5EB-4A0B-A4EF-97E574A40735}" destId="{C442A785-6D6E-407F-812B-8BF479FFB90E}" srcOrd="1" destOrd="0" presId="urn:microsoft.com/office/officeart/2005/8/layout/hProcess11"/>
    <dgm:cxn modelId="{52DD14FC-6AB9-4718-9955-0245E3A7CBF5}" type="presParOf" srcId="{6F2F99F1-E5EB-4A0B-A4EF-97E574A40735}" destId="{EEC61C3D-01F6-4A0B-A7DF-55C043B3F3F2}" srcOrd="2" destOrd="0" presId="urn:microsoft.com/office/officeart/2005/8/layout/hProcess11"/>
    <dgm:cxn modelId="{9AA0BA79-070D-4A70-8200-011CBE738C73}" type="presParOf" srcId="{A5AB33F9-6CAA-4A54-B3E7-D37CA14F4E24}" destId="{9F9494BA-5D7C-4C13-AAAF-2098F703D034}" srcOrd="5" destOrd="0" presId="urn:microsoft.com/office/officeart/2005/8/layout/hProcess11"/>
    <dgm:cxn modelId="{FFB8B3DF-065D-434F-BCBE-CD4654709B28}" type="presParOf" srcId="{A5AB33F9-6CAA-4A54-B3E7-D37CA14F4E24}" destId="{46E2791A-CE0C-4408-AB09-B7E65C4EB6D0}" srcOrd="6" destOrd="0" presId="urn:microsoft.com/office/officeart/2005/8/layout/hProcess11"/>
    <dgm:cxn modelId="{53F79CAD-3125-437D-BBC0-F0D2BD081E72}" type="presParOf" srcId="{46E2791A-CE0C-4408-AB09-B7E65C4EB6D0}" destId="{73B10D4A-A8C7-4C18-BE0B-521FCA81BF83}" srcOrd="0" destOrd="0" presId="urn:microsoft.com/office/officeart/2005/8/layout/hProcess11"/>
    <dgm:cxn modelId="{D13E08C0-6671-464B-9CE6-9871D6A0ABA8}" type="presParOf" srcId="{46E2791A-CE0C-4408-AB09-B7E65C4EB6D0}" destId="{500577E2-1540-44CC-8FE8-1710E7E1D4C8}" srcOrd="1" destOrd="0" presId="urn:microsoft.com/office/officeart/2005/8/layout/hProcess11"/>
    <dgm:cxn modelId="{C6914887-FC44-4AC0-83FF-2A7F47C47FEC}" type="presParOf" srcId="{46E2791A-CE0C-4408-AB09-B7E65C4EB6D0}" destId="{17666440-786D-4420-8493-A95AD5C82B56}" srcOrd="2" destOrd="0" presId="urn:microsoft.com/office/officeart/2005/8/layout/hProcess11"/>
    <dgm:cxn modelId="{7EBDE0EF-CA7E-472A-A2CE-313239773146}" type="presParOf" srcId="{A5AB33F9-6CAA-4A54-B3E7-D37CA14F4E24}" destId="{6077232A-F8F8-4427-A7A8-52C76ABBC374}" srcOrd="7" destOrd="0" presId="urn:microsoft.com/office/officeart/2005/8/layout/hProcess11"/>
    <dgm:cxn modelId="{9695C5EF-6409-4684-AFBA-047809680741}" type="presParOf" srcId="{A5AB33F9-6CAA-4A54-B3E7-D37CA14F4E24}" destId="{6F39255A-7900-434A-9E5B-85D14C6B77AF}" srcOrd="8" destOrd="0" presId="urn:microsoft.com/office/officeart/2005/8/layout/hProcess11"/>
    <dgm:cxn modelId="{A6A66614-01F2-4473-9B1F-A5E48F72F611}" type="presParOf" srcId="{6F39255A-7900-434A-9E5B-85D14C6B77AF}" destId="{A06106BD-43BD-4F16-95B1-8267DA391795}" srcOrd="0" destOrd="0" presId="urn:microsoft.com/office/officeart/2005/8/layout/hProcess11"/>
    <dgm:cxn modelId="{E5849B51-4F15-4F4F-A344-414991C6AB8F}" type="presParOf" srcId="{6F39255A-7900-434A-9E5B-85D14C6B77AF}" destId="{D8286A0E-8362-42F5-9756-B3442ADD1A55}" srcOrd="1" destOrd="0" presId="urn:microsoft.com/office/officeart/2005/8/layout/hProcess11"/>
    <dgm:cxn modelId="{4E85524C-67E1-4F94-8847-B600CCB668AB}" type="presParOf" srcId="{6F39255A-7900-434A-9E5B-85D14C6B77AF}" destId="{BCE0A56A-F48E-4DCD-9CB2-CB6F47CDF6CA}" srcOrd="2" destOrd="0" presId="urn:microsoft.com/office/officeart/2005/8/layout/hProcess11"/>
    <dgm:cxn modelId="{38662C8D-7082-461B-998D-583671CF5D56}" type="presParOf" srcId="{A5AB33F9-6CAA-4A54-B3E7-D37CA14F4E24}" destId="{1933B88C-ED18-4D8A-8770-1449ACD7C417}" srcOrd="9" destOrd="0" presId="urn:microsoft.com/office/officeart/2005/8/layout/hProcess11"/>
    <dgm:cxn modelId="{1622016D-EA40-4248-BFE1-4D6E54BEC426}" type="presParOf" srcId="{A5AB33F9-6CAA-4A54-B3E7-D37CA14F4E24}" destId="{EF7D7656-E6C4-47E8-8F8B-0870EBBC5DD2}" srcOrd="10" destOrd="0" presId="urn:microsoft.com/office/officeart/2005/8/layout/hProcess11"/>
    <dgm:cxn modelId="{980E256E-7FE9-44C3-8F5F-E9A7C41F2094}" type="presParOf" srcId="{EF7D7656-E6C4-47E8-8F8B-0870EBBC5DD2}" destId="{2CE40E56-65A2-4D28-B500-2DCA4B8C6787}" srcOrd="0" destOrd="0" presId="urn:microsoft.com/office/officeart/2005/8/layout/hProcess11"/>
    <dgm:cxn modelId="{648D97CC-0AD3-4BCB-957B-87D6637BCB3B}" type="presParOf" srcId="{EF7D7656-E6C4-47E8-8F8B-0870EBBC5DD2}" destId="{F839CA5E-7E87-4721-8520-62D5879B96FE}" srcOrd="1" destOrd="0" presId="urn:microsoft.com/office/officeart/2005/8/layout/hProcess11"/>
    <dgm:cxn modelId="{8098F9FC-6B2C-44C3-9859-D9DAECE4F39A}" type="presParOf" srcId="{EF7D7656-E6C4-47E8-8F8B-0870EBBC5DD2}" destId="{821DB2D0-F240-46CD-A9AA-808E61B81B7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F463A-2A73-43FD-BFCF-8CD11343CDE4}">
      <dsp:nvSpPr>
        <dsp:cNvPr id="0" name=""/>
        <dsp:cNvSpPr/>
      </dsp:nvSpPr>
      <dsp:spPr>
        <a:xfrm>
          <a:off x="0" y="1681773"/>
          <a:ext cx="11082804" cy="2242364"/>
        </a:xfrm>
        <a:prstGeom prst="notched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473E321-9892-482E-942C-B21B479C3E0A}">
      <dsp:nvSpPr>
        <dsp:cNvPr id="0" name=""/>
        <dsp:cNvSpPr/>
      </dsp:nvSpPr>
      <dsp:spPr>
        <a:xfrm>
          <a:off x="2739" y="0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2017-18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IA pilot launched w/ME dept.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4 courses / term</a:t>
          </a:r>
        </a:p>
      </dsp:txBody>
      <dsp:txXfrm>
        <a:off x="2739" y="0"/>
        <a:ext cx="1595047" cy="2242364"/>
      </dsp:txXfrm>
    </dsp:sp>
    <dsp:sp modelId="{2CA0FD05-778F-4095-A9C6-B686B0172055}">
      <dsp:nvSpPr>
        <dsp:cNvPr id="0" name=""/>
        <dsp:cNvSpPr/>
      </dsp:nvSpPr>
      <dsp:spPr>
        <a:xfrm>
          <a:off x="519967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93CB39-81E2-434F-AA89-D57C8B2430AD}">
      <dsp:nvSpPr>
        <dsp:cNvPr id="0" name=""/>
        <dsp:cNvSpPr/>
      </dsp:nvSpPr>
      <dsp:spPr>
        <a:xfrm>
          <a:off x="1677539" y="3363546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2018-19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IA pilot still limited to ME dept.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Expands to 7 courses</a:t>
          </a:r>
        </a:p>
      </dsp:txBody>
      <dsp:txXfrm>
        <a:off x="1677539" y="3363546"/>
        <a:ext cx="1595047" cy="2242364"/>
      </dsp:txXfrm>
    </dsp:sp>
    <dsp:sp modelId="{AECB4B60-548F-41A1-8C13-C1AB70AF0511}">
      <dsp:nvSpPr>
        <dsp:cNvPr id="0" name=""/>
        <dsp:cNvSpPr/>
      </dsp:nvSpPr>
      <dsp:spPr>
        <a:xfrm>
          <a:off x="2194767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FAC009-1CA5-48F7-B523-81E15F924410}">
      <dsp:nvSpPr>
        <dsp:cNvPr id="0" name=""/>
        <dsp:cNvSpPr/>
      </dsp:nvSpPr>
      <dsp:spPr>
        <a:xfrm>
          <a:off x="3352338" y="0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2019-20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IA Program opened to all.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50 courses in Fall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100 courses by Spring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IA continues to lead in course material savings to students.</a:t>
          </a:r>
        </a:p>
      </dsp:txBody>
      <dsp:txXfrm>
        <a:off x="3352338" y="0"/>
        <a:ext cx="1595047" cy="2242364"/>
      </dsp:txXfrm>
    </dsp:sp>
    <dsp:sp modelId="{C442A785-6D6E-407F-812B-8BF479FFB90E}">
      <dsp:nvSpPr>
        <dsp:cNvPr id="0" name=""/>
        <dsp:cNvSpPr/>
      </dsp:nvSpPr>
      <dsp:spPr>
        <a:xfrm>
          <a:off x="3869566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B10D4A-A8C7-4C18-BE0B-521FCA81BF83}">
      <dsp:nvSpPr>
        <dsp:cNvPr id="0" name=""/>
        <dsp:cNvSpPr/>
      </dsp:nvSpPr>
      <dsp:spPr>
        <a:xfrm>
          <a:off x="5027137" y="3363546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2020-21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1500 total sections</a:t>
          </a:r>
        </a:p>
      </dsp:txBody>
      <dsp:txXfrm>
        <a:off x="5027137" y="3363546"/>
        <a:ext cx="1595047" cy="2242364"/>
      </dsp:txXfrm>
    </dsp:sp>
    <dsp:sp modelId="{500577E2-1540-44CC-8FE8-1710E7E1D4C8}">
      <dsp:nvSpPr>
        <dsp:cNvPr id="0" name=""/>
        <dsp:cNvSpPr/>
      </dsp:nvSpPr>
      <dsp:spPr>
        <a:xfrm>
          <a:off x="5544366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6106BD-43BD-4F16-95B1-8267DA391795}">
      <dsp:nvSpPr>
        <dsp:cNvPr id="0" name=""/>
        <dsp:cNvSpPr/>
      </dsp:nvSpPr>
      <dsp:spPr>
        <a:xfrm>
          <a:off x="6701937" y="0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2021-22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2400 sections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80% of students have at least one IA course material</a:t>
          </a:r>
        </a:p>
      </dsp:txBody>
      <dsp:txXfrm>
        <a:off x="6701937" y="0"/>
        <a:ext cx="1595047" cy="2242364"/>
      </dsp:txXfrm>
    </dsp:sp>
    <dsp:sp modelId="{D8286A0E-8362-42F5-9756-B3442ADD1A55}">
      <dsp:nvSpPr>
        <dsp:cNvPr id="0" name=""/>
        <dsp:cNvSpPr/>
      </dsp:nvSpPr>
      <dsp:spPr>
        <a:xfrm>
          <a:off x="7219165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40E56-65A2-4D28-B500-2DCA4B8C6787}">
      <dsp:nvSpPr>
        <dsp:cNvPr id="0" name=""/>
        <dsp:cNvSpPr/>
      </dsp:nvSpPr>
      <dsp:spPr>
        <a:xfrm>
          <a:off x="8376736" y="3363546"/>
          <a:ext cx="1595047" cy="224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2022-23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2900 sections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Majority of sections are using a materials in IA</a:t>
          </a:r>
        </a:p>
      </dsp:txBody>
      <dsp:txXfrm>
        <a:off x="8376736" y="3363546"/>
        <a:ext cx="1595047" cy="2242364"/>
      </dsp:txXfrm>
    </dsp:sp>
    <dsp:sp modelId="{F839CA5E-7E87-4721-8520-62D5879B96FE}">
      <dsp:nvSpPr>
        <dsp:cNvPr id="0" name=""/>
        <dsp:cNvSpPr/>
      </dsp:nvSpPr>
      <dsp:spPr>
        <a:xfrm>
          <a:off x="8893964" y="2522659"/>
          <a:ext cx="560591" cy="5605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B844C-418F-4751-8DD7-7560736C775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59C2B-1234-4DBC-90A3-672A46EE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949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25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321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4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5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29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8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FCF0E057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question-mark-png/download/3007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1E_B744B90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713" y="-487083"/>
            <a:ext cx="9506988" cy="4182830"/>
          </a:xfrm>
        </p:spPr>
        <p:txBody>
          <a:bodyPr/>
          <a:lstStyle/>
          <a:p>
            <a:pPr algn="l"/>
            <a:r>
              <a:rPr lang="en-US" sz="4000"/>
              <a:t>THE EVOLUTION OF CPP COURSE MATERIALS:</a:t>
            </a:r>
            <a:br>
              <a:rPr lang="en-US" sz="4000"/>
            </a:br>
            <a:br>
              <a:rPr lang="en-US" sz="4000"/>
            </a:br>
            <a:r>
              <a:rPr lang="en-US" sz="4000"/>
              <a:t>INSTANT ACCESS &gt;&gt; EQUITABLE ACCESS  </a:t>
            </a:r>
            <a:br>
              <a:rPr lang="en-US" sz="4000"/>
            </a:br>
            <a:r>
              <a:rPr lang="en-US" sz="4000"/>
              <a:t>FALL 2023 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20D0EC-2657-0A6C-E81F-FE543B56979A}"/>
              </a:ext>
            </a:extLst>
          </p:cNvPr>
          <p:cNvSpPr txBox="1"/>
          <p:nvPr/>
        </p:nvSpPr>
        <p:spPr>
          <a:xfrm>
            <a:off x="776171" y="4016530"/>
            <a:ext cx="436012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+mn-lt"/>
                <a:cs typeface="+mn-lt"/>
              </a:rPr>
              <a:t>Jared Ceja, MBA, CASP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Executive Director &amp; CEO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Cal Poly Pomona Enterprise Foundation</a:t>
            </a:r>
            <a:endParaRPr lang="en-US" sz="1200"/>
          </a:p>
          <a:p>
            <a:pPr algn="l"/>
            <a:endParaRPr 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BF7C4C-FEA9-242B-D82A-68EEBC1E3765}"/>
              </a:ext>
            </a:extLst>
          </p:cNvPr>
          <p:cNvSpPr txBox="1"/>
          <p:nvPr/>
        </p:nvSpPr>
        <p:spPr>
          <a:xfrm>
            <a:off x="4344561" y="4016530"/>
            <a:ext cx="436012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+mn-lt"/>
                <a:cs typeface="+mn-lt"/>
              </a:rPr>
              <a:t>Thomas </a:t>
            </a:r>
            <a:r>
              <a:rPr lang="en-US" sz="1200" b="1" err="1">
                <a:ea typeface="+mn-lt"/>
                <a:cs typeface="+mn-lt"/>
              </a:rPr>
              <a:t>Sekayan</a:t>
            </a:r>
            <a:r>
              <a:rPr lang="en-US" sz="1200" b="1">
                <a:ea typeface="+mn-lt"/>
                <a:cs typeface="+mn-lt"/>
              </a:rPr>
              <a:t>, M.Ed., CASP</a:t>
            </a:r>
            <a:endParaRPr lang="en-US" sz="1200">
              <a:ea typeface="+mn-lt"/>
              <a:cs typeface="+mn-lt"/>
            </a:endParaRPr>
          </a:p>
          <a:p>
            <a:r>
              <a:rPr lang="en-US" sz="1200">
                <a:ea typeface="+mn-lt"/>
                <a:cs typeface="+mn-lt"/>
              </a:rPr>
              <a:t>Associate Executive Director &amp; COO</a:t>
            </a:r>
          </a:p>
          <a:p>
            <a:r>
              <a:rPr lang="en-US" sz="1200">
                <a:ea typeface="+mn-lt"/>
                <a:cs typeface="+mn-lt"/>
              </a:rPr>
              <a:t>Cal Poly Pomona Enterprise Foundation</a:t>
            </a:r>
            <a:endParaRPr lang="en-US" sz="1200"/>
          </a:p>
          <a:p>
            <a:pPr algn="l"/>
            <a:endParaRPr lang="en-US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3856C-40AE-96F2-5559-E710A004C2EE}"/>
              </a:ext>
            </a:extLst>
          </p:cNvPr>
          <p:cNvSpPr txBox="1"/>
          <p:nvPr/>
        </p:nvSpPr>
        <p:spPr>
          <a:xfrm>
            <a:off x="776171" y="5131652"/>
            <a:ext cx="436012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+mn-lt"/>
                <a:cs typeface="+mn-lt"/>
              </a:rPr>
              <a:t>Clint Aase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Director of Bronco Bookstore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Cal Poly Pomona Enterprise Foundation</a:t>
            </a:r>
          </a:p>
          <a:p>
            <a:endParaRPr lang="en-US" sz="12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523E4-B8B2-E103-F0AC-4F77C3E098D8}"/>
              </a:ext>
            </a:extLst>
          </p:cNvPr>
          <p:cNvSpPr txBox="1"/>
          <p:nvPr/>
        </p:nvSpPr>
        <p:spPr>
          <a:xfrm>
            <a:off x="4344561" y="5131652"/>
            <a:ext cx="677622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+mn-lt"/>
                <a:cs typeface="+mn-lt"/>
              </a:rPr>
              <a:t>Suzanne Donnelly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Sr. Associate Director of Bronco Bookstore &amp; ALS Coordinator</a:t>
            </a:r>
            <a:endParaRPr lang="en-US" sz="1200"/>
          </a:p>
          <a:p>
            <a:r>
              <a:rPr lang="en-US" sz="1200">
                <a:ea typeface="+mn-lt"/>
                <a:cs typeface="+mn-lt"/>
              </a:rPr>
              <a:t>Cal Poly Pomona Enterprise Foundation</a:t>
            </a:r>
          </a:p>
          <a:p>
            <a:endParaRPr lang="en-US" sz="1200" b="1">
              <a:ea typeface="+mn-lt"/>
              <a:cs typeface="+mn-lt"/>
            </a:endParaRP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364450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5A10-F8D4-4071-A7F0-89EB25CE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64712"/>
            <a:ext cx="8596668" cy="865688"/>
          </a:xfrm>
        </p:spPr>
        <p:txBody>
          <a:bodyPr>
            <a:normAutofit/>
          </a:bodyPr>
          <a:lstStyle/>
          <a:p>
            <a:r>
              <a:rPr lang="en-US" cap="small"/>
              <a:t>"Complete" change takes teamwork!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D47A-6947-4235-BAF0-FA39782DC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3280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What the program needs to succeed:</a:t>
            </a:r>
          </a:p>
          <a:p>
            <a:endParaRPr lang="en-US"/>
          </a:p>
          <a:p>
            <a:pPr>
              <a:lnSpc>
                <a:spcPct val="150000"/>
              </a:lnSpc>
            </a:pPr>
            <a:r>
              <a:rPr lang="en-US"/>
              <a:t>Support from faculty, administration, academic affairs, student affairs, ASI, et.</a:t>
            </a:r>
          </a:p>
          <a:p>
            <a:pPr>
              <a:lnSpc>
                <a:spcPct val="150000"/>
              </a:lnSpc>
            </a:pPr>
            <a:r>
              <a:rPr lang="en-US"/>
              <a:t>Multi-channel communication campaign from institutional leaders, advisors and faculty as well as the bookstore/Foundation marketing efforts</a:t>
            </a:r>
          </a:p>
          <a:p>
            <a:pPr>
              <a:lnSpc>
                <a:spcPct val="150000"/>
              </a:lnSpc>
            </a:pPr>
            <a:r>
              <a:rPr lang="en-US"/>
              <a:t>Timely adoption information will be crucial to price negotiation process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8EB06-9C70-49A0-BDC1-D016C0E4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1FB80-683F-48D7-BBCE-AD45E6F5E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9120" y="1446260"/>
            <a:ext cx="5858256" cy="348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0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39C1-6686-2F47-D608-27BA56D6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18"/>
          </a:xfrm>
        </p:spPr>
        <p:txBody>
          <a:bodyPr/>
          <a:lstStyle/>
          <a:p>
            <a:r>
              <a:rPr lang="en-US"/>
              <a:t>IA GROWTH TIMELINE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70D9F17-1176-41DE-904A-BE18371EC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356762"/>
              </p:ext>
            </p:extLst>
          </p:nvPr>
        </p:nvGraphicFramePr>
        <p:xfrm>
          <a:off x="316768" y="1127342"/>
          <a:ext cx="11082804" cy="560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52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341975-74BF-473A-A221-42BEE649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84" y="646771"/>
            <a:ext cx="9905998" cy="1096108"/>
          </a:xfrm>
        </p:spPr>
        <p:txBody>
          <a:bodyPr>
            <a:normAutofit fontScale="90000"/>
          </a:bodyPr>
          <a:lstStyle/>
          <a:p>
            <a:r>
              <a:rPr lang="en-US"/>
              <a:t>IA GROWTH cont'd:</a:t>
            </a:r>
            <a:br>
              <a:rPr lang="en-US"/>
            </a:br>
            <a:r>
              <a:rPr lang="en-US" sz="3100"/>
              <a:t>Increased Savings, Decreased Out of Pocket Costs</a:t>
            </a:r>
            <a:br>
              <a:rPr lang="en-US"/>
            </a:br>
            <a:r>
              <a:rPr lang="en-US"/>
              <a:t> 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8DE4065-05A6-4FCF-84B9-F6E570DCC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353" y="1644665"/>
            <a:ext cx="3196899" cy="510988"/>
          </a:xfrm>
        </p:spPr>
        <p:txBody>
          <a:bodyPr/>
          <a:lstStyle/>
          <a:p>
            <a:r>
              <a:rPr lang="en-US"/>
              <a:t>Ay 2019-2020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F21ED0-ECD1-4074-A237-5BC3CB41748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584" y="2266961"/>
            <a:ext cx="3197012" cy="3335965"/>
          </a:xfrm>
        </p:spPr>
        <p:txBody>
          <a:bodyPr>
            <a:normAutofit/>
          </a:bodyPr>
          <a:lstStyle/>
          <a:p>
            <a:r>
              <a:rPr lang="en-US" sz="1600"/>
              <a:t>Total print &amp; digital units:</a:t>
            </a:r>
            <a:endParaRPr lang="en-US"/>
          </a:p>
          <a:p>
            <a:r>
              <a:rPr lang="en-US" sz="1600"/>
              <a:t>63,320</a:t>
            </a:r>
          </a:p>
          <a:p>
            <a:r>
              <a:rPr lang="en-US" sz="1600"/>
              <a:t>IA units provided: </a:t>
            </a:r>
          </a:p>
          <a:p>
            <a:r>
              <a:rPr lang="en-US" sz="1600"/>
              <a:t>11,007 </a:t>
            </a:r>
          </a:p>
          <a:p>
            <a:r>
              <a:rPr lang="en-US" sz="1600"/>
              <a:t>Estimated IA savings:</a:t>
            </a:r>
          </a:p>
          <a:p>
            <a:r>
              <a:rPr lang="en-US" sz="1600"/>
              <a:t>$740K</a:t>
            </a:r>
          </a:p>
          <a:p>
            <a:r>
              <a:rPr lang="en-US" sz="1600" b="1"/>
              <a:t>Average per item cost to students:</a:t>
            </a:r>
          </a:p>
          <a:p>
            <a:r>
              <a:rPr lang="en-US" sz="2000" b="1"/>
              <a:t>$55.20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4139A0A-5546-4831-8A91-3D842088C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92601" y="1714881"/>
            <a:ext cx="3184385" cy="440772"/>
          </a:xfrm>
        </p:spPr>
        <p:txBody>
          <a:bodyPr/>
          <a:lstStyle/>
          <a:p>
            <a:r>
              <a:rPr lang="en-US"/>
              <a:t>Ay 2020-2021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49F464-9F09-4ECC-B839-403505A22DD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81156" y="2263789"/>
            <a:ext cx="2573924" cy="3335965"/>
          </a:xfrm>
        </p:spPr>
        <p:txBody>
          <a:bodyPr>
            <a:normAutofit/>
          </a:bodyPr>
          <a:lstStyle/>
          <a:p>
            <a:r>
              <a:rPr lang="en-US" sz="1600"/>
              <a:t>Total print &amp; digital units:</a:t>
            </a:r>
            <a:endParaRPr lang="en-US"/>
          </a:p>
          <a:p>
            <a:r>
              <a:rPr lang="en-US" sz="1600"/>
              <a:t>72,325</a:t>
            </a:r>
          </a:p>
          <a:p>
            <a:r>
              <a:rPr lang="en-US" sz="1600"/>
              <a:t>IA units provided: </a:t>
            </a:r>
          </a:p>
          <a:p>
            <a:r>
              <a:rPr lang="en-US" sz="1600"/>
              <a:t>48,372</a:t>
            </a:r>
          </a:p>
          <a:p>
            <a:r>
              <a:rPr lang="en-US" sz="1600"/>
              <a:t>Estimated IA savings: </a:t>
            </a:r>
          </a:p>
          <a:p>
            <a:r>
              <a:rPr lang="en-US" sz="1600"/>
              <a:t>$1M</a:t>
            </a:r>
          </a:p>
          <a:p>
            <a:r>
              <a:rPr lang="en-US" sz="1600" b="1"/>
              <a:t>Average per item cost to students:</a:t>
            </a:r>
          </a:p>
          <a:p>
            <a:r>
              <a:rPr lang="en-US" sz="2000" b="1"/>
              <a:t>$51.60</a:t>
            </a:r>
          </a:p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BD9F4A-7C50-4C61-AFE4-95193795AC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9385" y="1533357"/>
            <a:ext cx="3194968" cy="622296"/>
          </a:xfrm>
        </p:spPr>
        <p:txBody>
          <a:bodyPr/>
          <a:lstStyle/>
          <a:p>
            <a:r>
              <a:rPr lang="en-US"/>
              <a:t>Ay 2021-2022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CB7BCED-B4D3-4678-AE14-CB3C13E6740D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9385" y="2263789"/>
            <a:ext cx="3194968" cy="3335964"/>
          </a:xfrm>
        </p:spPr>
        <p:txBody>
          <a:bodyPr>
            <a:normAutofit/>
          </a:bodyPr>
          <a:lstStyle/>
          <a:p>
            <a:r>
              <a:rPr lang="en-US" sz="1600"/>
              <a:t>Total print &amp; digital units:</a:t>
            </a:r>
            <a:endParaRPr lang="en-US"/>
          </a:p>
          <a:p>
            <a:r>
              <a:rPr lang="en-US" sz="1600"/>
              <a:t>105,338</a:t>
            </a:r>
          </a:p>
          <a:p>
            <a:r>
              <a:rPr lang="en-US" sz="1600"/>
              <a:t>IA units provided: </a:t>
            </a:r>
          </a:p>
          <a:p>
            <a:r>
              <a:rPr lang="en-US" sz="1600"/>
              <a:t>72,849 </a:t>
            </a:r>
          </a:p>
          <a:p>
            <a:r>
              <a:rPr lang="en-US" sz="1600"/>
              <a:t>Estimated IA savings: </a:t>
            </a:r>
          </a:p>
          <a:p>
            <a:r>
              <a:rPr lang="en-US" sz="1600"/>
              <a:t>$1.3M</a:t>
            </a:r>
          </a:p>
          <a:p>
            <a:r>
              <a:rPr lang="en-US" sz="1600" b="1"/>
              <a:t>Average per item cost to students:</a:t>
            </a:r>
          </a:p>
          <a:p>
            <a:r>
              <a:rPr lang="en-US" sz="2000" b="1"/>
              <a:t>$46.50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5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Preliminary IA Data for 2022-2023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91" y="1446491"/>
            <a:ext cx="9145257" cy="52368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800" b="1"/>
              <a:t>Fall 2022: </a:t>
            </a:r>
          </a:p>
          <a:p>
            <a:pPr lvl="1">
              <a:lnSpc>
                <a:spcPct val="170000"/>
              </a:lnSpc>
            </a:pPr>
            <a:r>
              <a:rPr lang="en-US" sz="2000"/>
              <a:t>1452 sections</a:t>
            </a:r>
          </a:p>
          <a:p>
            <a:pPr lvl="1">
              <a:lnSpc>
                <a:spcPct val="170000"/>
              </a:lnSpc>
            </a:pPr>
            <a:r>
              <a:rPr lang="en-US" sz="2000"/>
              <a:t>21623 students with at least one IA course.</a:t>
            </a:r>
          </a:p>
          <a:p>
            <a:pPr lvl="1">
              <a:lnSpc>
                <a:spcPct val="170000"/>
              </a:lnSpc>
            </a:pPr>
            <a:r>
              <a:rPr lang="en-US" sz="2000"/>
              <a:t>52% of courses using materials now participate in IA</a:t>
            </a:r>
          </a:p>
          <a:p>
            <a:pPr lvl="1">
              <a:lnSpc>
                <a:spcPct val="170000"/>
              </a:lnSpc>
            </a:pPr>
            <a:r>
              <a:rPr lang="en-US" sz="2000"/>
              <a:t>81.7% of students stay opted in</a:t>
            </a:r>
          </a:p>
          <a:p>
            <a:pPr>
              <a:lnSpc>
                <a:spcPct val="170000"/>
              </a:lnSpc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177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1DAA-1517-46D6-B68A-022DCE7D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17812" cy="1320800"/>
          </a:xfrm>
        </p:spPr>
        <p:txBody>
          <a:bodyPr>
            <a:normAutofit fontScale="90000"/>
          </a:bodyPr>
          <a:lstStyle/>
          <a:p>
            <a:r>
              <a:rPr lang="en-US" cap="small"/>
              <a:t>INSTANT ACCESS EVOLVING&gt;&gt;UC DAVIS CREATES "EQUITABLE ACCESS" PROGRAM </a:t>
            </a:r>
            <a:br>
              <a:rPr lang="en-US" cap="small"/>
            </a:br>
            <a:endParaRPr lang="en-US" sz="3200" cap="smal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BAA4A-B192-4A7A-B1CC-62169DF89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051694"/>
            <a:ext cx="8910442" cy="43491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UC Davis updated their IA program in 2020 to launch a comprehensive subscription model they called "</a:t>
            </a:r>
            <a:r>
              <a:rPr lang="en-US" sz="2000" b="1"/>
              <a:t>Equitable Access</a:t>
            </a:r>
            <a:r>
              <a:rPr lang="en-US" sz="2000"/>
              <a:t>" or "EA":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ALL enrolled students automatically receive access to ALL required materials for ALL classes on day one at one flat subscription charge.</a:t>
            </a:r>
          </a:p>
          <a:p>
            <a:pPr>
              <a:lnSpc>
                <a:spcPct val="150000"/>
              </a:lnSpc>
            </a:pPr>
            <a:r>
              <a:rPr lang="en-US"/>
              <a:t>Students can opt out of the whole program, but not individual classes</a:t>
            </a:r>
          </a:p>
          <a:p>
            <a:pPr>
              <a:lnSpc>
                <a:spcPct val="150000"/>
              </a:lnSpc>
            </a:pPr>
            <a:r>
              <a:rPr lang="en-US"/>
              <a:t>Digital first, provided via LMS whenever possible</a:t>
            </a:r>
          </a:p>
          <a:p>
            <a:pPr>
              <a:lnSpc>
                <a:spcPct val="150000"/>
              </a:lnSpc>
            </a:pPr>
            <a:r>
              <a:rPr lang="en-US"/>
              <a:t>Print copies provided when digital not available</a:t>
            </a:r>
          </a:p>
          <a:p>
            <a:pPr>
              <a:lnSpc>
                <a:spcPct val="150000"/>
              </a:lnSpc>
            </a:pPr>
            <a:r>
              <a:rPr lang="en-US"/>
              <a:t>Factors in OER and library provided materials to compute total costs</a:t>
            </a:r>
          </a:p>
          <a:p>
            <a:pPr>
              <a:lnSpc>
                <a:spcPct val="150000"/>
              </a:lnSpc>
            </a:pPr>
            <a:r>
              <a:rPr lang="en-US"/>
              <a:t>Goal to ensure low fixed costs for students acquiring course materials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1DAA-1517-46D6-B68A-022DCE7D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64712"/>
            <a:ext cx="8596668" cy="865688"/>
          </a:xfrm>
        </p:spPr>
        <p:txBody>
          <a:bodyPr/>
          <a:lstStyle/>
          <a:p>
            <a:r>
              <a:rPr lang="en-US" cap="small"/>
              <a:t>Rationale for Equitable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BAA4A-B192-4A7A-B1CC-62169DF89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867" y="1730622"/>
            <a:ext cx="8995686" cy="4624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The information delivery and consumption landscape has evolved; EA meets today’s generation of student where they’re at and beyond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Course material costs are predictable and stable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A recruitment &amp; retention tool for University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Automates access to course materials on “Day 1” </a:t>
            </a:r>
          </a:p>
          <a:p>
            <a:pPr>
              <a:lnSpc>
                <a:spcPct val="150000"/>
              </a:lnSpc>
            </a:pPr>
            <a:r>
              <a:rPr lang="en-US"/>
              <a:t>All students start out with accessing the same course material in the classroom</a:t>
            </a:r>
          </a:p>
          <a:p>
            <a:pPr lvl="1">
              <a:lnSpc>
                <a:spcPct val="150000"/>
              </a:lnSpc>
            </a:pPr>
            <a:r>
              <a:rPr lang="en-US"/>
              <a:t>(30-35% of students report doing without at least one </a:t>
            </a:r>
            <a:r>
              <a:rPr lang="en-US" b="1" u="sng"/>
              <a:t>required</a:t>
            </a:r>
            <a:r>
              <a:rPr lang="en-US"/>
              <a:t> material last year, according to recent Student Watch surveys from On Campus Research.)</a:t>
            </a:r>
          </a:p>
          <a:p>
            <a:pPr>
              <a:lnSpc>
                <a:spcPct val="150000"/>
              </a:lnSpc>
            </a:pPr>
            <a:r>
              <a:rPr lang="en-US"/>
              <a:t>Faculty continue to have freedom to choose course materials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6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AADB2-8713-4EF3-A6B8-301A501DF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77030"/>
            <a:ext cx="8596668" cy="626687"/>
          </a:xfrm>
        </p:spPr>
        <p:txBody>
          <a:bodyPr>
            <a:normAutofit fontScale="90000"/>
          </a:bodyPr>
          <a:lstStyle/>
          <a:p>
            <a:r>
              <a:rPr lang="en-US" cap="small"/>
              <a:t>EA Model growing in CA: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55450-5A8D-4FA2-A645-D639E1F5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9060747" cy="49605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b="1"/>
              <a:t>UC DAVIS</a:t>
            </a:r>
          </a:p>
          <a:p>
            <a:pPr>
              <a:lnSpc>
                <a:spcPct val="150000"/>
              </a:lnSpc>
            </a:pPr>
            <a:r>
              <a:rPr lang="en-US"/>
              <a:t>Announced program in 2019 and launched in Fall 2020, with EA charge of $199/</a:t>
            </a:r>
            <a:r>
              <a:rPr lang="en-US" u="sng"/>
              <a:t>undergraduate</a:t>
            </a:r>
            <a:r>
              <a:rPr lang="en-US"/>
              <a:t> student for required materials. </a:t>
            </a:r>
          </a:p>
          <a:p>
            <a:pPr>
              <a:lnSpc>
                <a:spcPct val="150000"/>
              </a:lnSpc>
            </a:pPr>
            <a:r>
              <a:rPr lang="en-US"/>
              <a:t>First year results allowed campus to reduce per term cost to $169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/>
              <a:t>SAN DIEGO STATE UNIVERSITY</a:t>
            </a:r>
          </a:p>
          <a:p>
            <a:pPr>
              <a:lnSpc>
                <a:spcPct val="150000"/>
              </a:lnSpc>
            </a:pPr>
            <a:r>
              <a:rPr lang="en-US"/>
              <a:t>Program approved in 2021, Launched Fall 2022  </a:t>
            </a:r>
          </a:p>
          <a:p>
            <a:pPr>
              <a:lnSpc>
                <a:spcPct val="150000"/>
              </a:lnSpc>
            </a:pPr>
            <a:r>
              <a:rPr lang="en-US"/>
              <a:t>Cost is $22/credit hour- for a student taking the recommended 30 units a year, the EA cost will be @ $330/semester $660/year (USED HEERF funds to subsidize $4.75 per unit, students paid $17.25)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/>
              <a:t>Coming in 2023</a:t>
            </a:r>
          </a:p>
          <a:p>
            <a:pPr lvl="1">
              <a:lnSpc>
                <a:spcPct val="150000"/>
              </a:lnSpc>
            </a:pPr>
            <a:r>
              <a:rPr lang="en-US"/>
              <a:t>SONOMA STATE</a:t>
            </a:r>
          </a:p>
          <a:p>
            <a:pPr lvl="1">
              <a:lnSpc>
                <a:spcPct val="150000"/>
              </a:lnSpc>
            </a:pPr>
            <a:r>
              <a:rPr lang="en-US"/>
              <a:t>CAL STATE NORTHRIDGE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0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DE16-A7F7-4C17-B69E-BBC22F6D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3" y="1089764"/>
            <a:ext cx="9346946" cy="1008724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CPP Equitable Access Program: </a:t>
            </a:r>
            <a:br>
              <a:rPr lang="en-US" cap="small" dirty="0"/>
            </a:br>
            <a:r>
              <a:rPr lang="en-US" cap="small" dirty="0"/>
              <a:t>FALL 2023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1AE35-358A-44DF-93C7-84759E66A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/>
              <a:t>We plan to expand current IA program to comprehensive digital first program priced at $250 per CPP undergraduate student per semester.</a:t>
            </a:r>
          </a:p>
          <a:p>
            <a:pPr lvl="1">
              <a:lnSpc>
                <a:spcPct val="150000"/>
              </a:lnSpc>
            </a:pPr>
            <a:r>
              <a:rPr lang="en-US"/>
              <a:t>Pricing based on VitalSource reviewing over 2 years of our adoption history and our IA catalogs for EA viability</a:t>
            </a:r>
          </a:p>
          <a:p>
            <a:pPr lvl="1">
              <a:lnSpc>
                <a:spcPct val="150000"/>
              </a:lnSpc>
            </a:pPr>
            <a:r>
              <a:rPr lang="en-US"/>
              <a:t>Pro-rated rate for Summer under consideration</a:t>
            </a:r>
          </a:p>
          <a:p>
            <a:pPr lvl="1">
              <a:lnSpc>
                <a:spcPct val="150000"/>
              </a:lnSpc>
            </a:pPr>
            <a:r>
              <a:rPr lang="en-US"/>
              <a:t>85% of our adoptions are available in a digital format which can be delivered via Canvas, w/remaining 15% are only available in print</a:t>
            </a:r>
          </a:p>
          <a:p>
            <a:pPr lvl="2">
              <a:lnSpc>
                <a:spcPct val="150000"/>
              </a:lnSpc>
            </a:pPr>
            <a:r>
              <a:rPr lang="en-US"/>
              <a:t>Classes with OER materials or with multi-user Library e-book licenses included</a:t>
            </a:r>
          </a:p>
          <a:p>
            <a:pPr>
              <a:lnSpc>
                <a:spcPct val="150000"/>
              </a:lnSpc>
            </a:pPr>
            <a:r>
              <a:rPr lang="en-US"/>
              <a:t>Charges posted prior to start of term, refunded on opt-out.</a:t>
            </a:r>
          </a:p>
          <a:p>
            <a:pPr>
              <a:lnSpc>
                <a:spcPct val="150000"/>
              </a:lnSpc>
            </a:pPr>
            <a:r>
              <a:rPr lang="en-US"/>
              <a:t>Students may opt out of entire program through the end of drop-add period and acquire materials individually from us or other sources.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DE16-A7F7-4C17-B69E-BBC22F6D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89764"/>
            <a:ext cx="9358668" cy="840636"/>
          </a:xfrm>
        </p:spPr>
        <p:txBody>
          <a:bodyPr>
            <a:normAutofit/>
          </a:bodyPr>
          <a:lstStyle/>
          <a:p>
            <a:r>
              <a:rPr lang="en-US" cap="small" dirty="0">
                <a:ea typeface="+mj-lt"/>
                <a:cs typeface="+mj-lt"/>
              </a:rPr>
              <a:t>CPP INSTANT ACCESS COMPLETE:</a:t>
            </a:r>
            <a:r>
              <a:rPr lang="en-US" cap="small">
                <a:ea typeface="+mj-lt"/>
                <a:cs typeface="+mj-lt"/>
              </a:rPr>
              <a:t>FALL 2023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1AE35-358A-44DF-93C7-84759E66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0282"/>
            <a:ext cx="8596668" cy="50772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What it will look like to students: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All materials displayed in one place, with instructions for accessing content</a:t>
            </a:r>
          </a:p>
          <a:p>
            <a:r>
              <a:rPr lang="en-US"/>
              <a:t>Opting Out is easy, just one click: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54F1A40-B2B4-E1B8-FC1E-D625ED48B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210" y="2065424"/>
            <a:ext cx="8053009" cy="325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3434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786191f-4d46-4198-886e-d33c6ea113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9A9BD94B6C9E4EAAAF88DAC634D401" ma:contentTypeVersion="14" ma:contentTypeDescription="Create a new document." ma:contentTypeScope="" ma:versionID="8bc7e3e58a3f6b93a9c9162de67def77">
  <xsd:schema xmlns:xsd="http://www.w3.org/2001/XMLSchema" xmlns:xs="http://www.w3.org/2001/XMLSchema" xmlns:p="http://schemas.microsoft.com/office/2006/metadata/properties" xmlns:ns3="d9a977c1-b52a-4e56-b0d4-ba3c43a86175" xmlns:ns4="1786191f-4d46-4198-886e-d33c6ea113eb" targetNamespace="http://schemas.microsoft.com/office/2006/metadata/properties" ma:root="true" ma:fieldsID="0bdfd70a2e80550857b5637c62d6d30c" ns3:_="" ns4:_="">
    <xsd:import namespace="d9a977c1-b52a-4e56-b0d4-ba3c43a86175"/>
    <xsd:import namespace="1786191f-4d46-4198-886e-d33c6ea113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a977c1-b52a-4e56-b0d4-ba3c43a861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6191f-4d46-4198-886e-d33c6ea113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8F53F4-11DD-4634-9A9F-78D2DA173E83}">
  <ds:schemaRefs>
    <ds:schemaRef ds:uri="http://purl.org/dc/dcmitype/"/>
    <ds:schemaRef ds:uri="http://purl.org/dc/terms/"/>
    <ds:schemaRef ds:uri="http://schemas.openxmlformats.org/package/2006/metadata/core-properties"/>
    <ds:schemaRef ds:uri="1786191f-4d46-4198-886e-d33c6ea113e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9a977c1-b52a-4e56-b0d4-ba3c43a8617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374C37-DB0E-4643-A6A8-E45C47C44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438853-6989-41D6-9B1E-D7C774A18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a977c1-b52a-4e56-b0d4-ba3c43a86175"/>
    <ds:schemaRef ds:uri="1786191f-4d46-4198-886e-d33c6ea113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847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THE EVOLUTION OF CPP COURSE MATERIALS:  INSTANT ACCESS &gt;&gt; EQUITABLE ACCESS   FALL 2023 </vt:lpstr>
      <vt:lpstr>IA GROWTH TIMELINE</vt:lpstr>
      <vt:lpstr>IA GROWTH cont'd: Increased Savings, Decreased Out of Pocket Costs  </vt:lpstr>
      <vt:lpstr>Preliminary IA Data for 2022-2023 </vt:lpstr>
      <vt:lpstr>INSTANT ACCESS EVOLVING&gt;&gt;UC DAVIS CREATES "EQUITABLE ACCESS" PROGRAM  </vt:lpstr>
      <vt:lpstr>Rationale for Equitable access</vt:lpstr>
      <vt:lpstr>EA Model growing in CA:</vt:lpstr>
      <vt:lpstr>CPP Equitable Access Program:  FALL 2023  </vt:lpstr>
      <vt:lpstr>CPP INSTANT ACCESS COMPLETE:FALL 2023</vt:lpstr>
      <vt:lpstr>"Complete" change takes teamwork!</vt:lpstr>
      <vt:lpstr>Questions?</vt:lpstr>
    </vt:vector>
  </TitlesOfParts>
  <Company>Cal Poly Pomona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BRONCO BOOKSTORE INSTANT ACCESS PROGRAM</dc:title>
  <dc:creator>Suzanne Donnelly</dc:creator>
  <cp:lastModifiedBy>Valerie Otto</cp:lastModifiedBy>
  <cp:revision>4</cp:revision>
  <dcterms:created xsi:type="dcterms:W3CDTF">2020-04-23T23:06:18Z</dcterms:created>
  <dcterms:modified xsi:type="dcterms:W3CDTF">2023-02-15T20:41:30Z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0x010100F29A9BD94B6C9E4EAAAF88DAC634D401</vt:lpwstr>
  </property>
</Properties>
</file>