
<file path=[Content_Types].xml><?xml version="1.0" encoding="utf-8"?>
<Types xmlns="http://schemas.openxmlformats.org/package/2006/content-types">
  <Default Extension="1"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4"/>
  </p:sldMasterIdLst>
  <p:notesMasterIdLst>
    <p:notesMasterId r:id="rId24"/>
  </p:notesMasterIdLst>
  <p:sldIdLst>
    <p:sldId id="256" r:id="rId5"/>
    <p:sldId id="284" r:id="rId6"/>
    <p:sldId id="270" r:id="rId7"/>
    <p:sldId id="263" r:id="rId8"/>
    <p:sldId id="302" r:id="rId9"/>
    <p:sldId id="304" r:id="rId10"/>
    <p:sldId id="294" r:id="rId11"/>
    <p:sldId id="296" r:id="rId12"/>
    <p:sldId id="295" r:id="rId13"/>
    <p:sldId id="298" r:id="rId14"/>
    <p:sldId id="297" r:id="rId15"/>
    <p:sldId id="299" r:id="rId16"/>
    <p:sldId id="300" r:id="rId17"/>
    <p:sldId id="301" r:id="rId18"/>
    <p:sldId id="307" r:id="rId19"/>
    <p:sldId id="286" r:id="rId20"/>
    <p:sldId id="305" r:id="rId21"/>
    <p:sldId id="306" r:id="rId22"/>
    <p:sldId id="288"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602F65-CAB7-7922-A536-7E2BE55D36D7}" name="Suzanne Donnelly" initials="SD" userId="S::smdonnelly@cpp.edu::4405ce1b-a2b6-405f-9ab5-5c342b48d154" providerId="AD"/>
  <p188:author id="{7F45E992-5B9B-2991-C79D-89BA0E3DC905}" name="Thomas G. Sekayan" initials="TS" userId="S::tgsekayan@cpp.edu::36270bc3-b09e-465f-8210-36fbe82ab175" providerId="AD"/>
  <p188:author id="{8D583C9B-C9C5-2980-F86D-50DE4A33A069}" name="Clint R. Aase" initials="CA" userId="S::craase@cpp.edu::7bab9081-77c6-4c18-b656-adcdfb6878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78" autoAdjust="0"/>
  </p:normalViewPr>
  <p:slideViewPr>
    <p:cSldViewPr snapToGrid="0">
      <p:cViewPr varScale="1">
        <p:scale>
          <a:sx n="122" d="100"/>
          <a:sy n="122" d="100"/>
        </p:scale>
        <p:origin x="114" y="270"/>
      </p:cViewPr>
      <p:guideLst/>
    </p:cSldViewPr>
  </p:slideViewPr>
  <p:notesTextViewPr>
    <p:cViewPr>
      <p:scale>
        <a:sx n="1" d="1"/>
        <a:sy n="1" d="1"/>
      </p:scale>
      <p:origin x="0" y="0"/>
    </p:cViewPr>
  </p:notesTextViewPr>
  <p:notesViewPr>
    <p:cSldViewPr snapToGrid="0">
      <p:cViewPr varScale="1">
        <p:scale>
          <a:sx n="90" d="100"/>
          <a:sy n="90" d="100"/>
        </p:scale>
        <p:origin x="26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0B844C-418F-4751-8DD7-7560736C7753}" type="datetimeFigureOut">
              <a:rPr lang="en-US" smtClean="0"/>
              <a:t>3/13/2024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59C2B-1234-4DBC-90A3-672A46EEC767}" type="slidenum">
              <a:rPr lang="en-US" smtClean="0"/>
              <a:t>‹#›</a:t>
            </a:fld>
            <a:endParaRPr lang="en-US"/>
          </a:p>
        </p:txBody>
      </p:sp>
    </p:spTree>
    <p:extLst>
      <p:ext uri="{BB962C8B-B14F-4D97-AF65-F5344CB8AC3E}">
        <p14:creationId xmlns:p14="http://schemas.microsoft.com/office/powerpoint/2010/main" val="170828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59C2B-1234-4DBC-90A3-672A46EEC767}" type="slidenum">
              <a:rPr lang="en-US" smtClean="0"/>
              <a:t>1</a:t>
            </a:fld>
            <a:endParaRPr lang="en-US"/>
          </a:p>
        </p:txBody>
      </p:sp>
    </p:spTree>
    <p:extLst>
      <p:ext uri="{BB962C8B-B14F-4D97-AF65-F5344CB8AC3E}">
        <p14:creationId xmlns:p14="http://schemas.microsoft.com/office/powerpoint/2010/main" val="74673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C695A-C170-17E5-AEF2-64BF6098E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74192-3FCA-7B7E-FBDF-186E7EBAB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82BB9-9443-A4FE-63B1-C79EBE5565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366320-674C-D7A4-8B67-09C46A57D726}"/>
              </a:ext>
            </a:extLst>
          </p:cNvPr>
          <p:cNvSpPr>
            <a:spLocks noGrp="1"/>
          </p:cNvSpPr>
          <p:nvPr>
            <p:ph type="sldNum" sz="quarter" idx="5"/>
          </p:nvPr>
        </p:nvSpPr>
        <p:spPr/>
        <p:txBody>
          <a:bodyPr/>
          <a:lstStyle/>
          <a:p>
            <a:fld id="{D3459C2B-1234-4DBC-90A3-672A46EEC767}" type="slidenum">
              <a:rPr lang="en-US" smtClean="0"/>
              <a:t>10</a:t>
            </a:fld>
            <a:endParaRPr lang="en-US"/>
          </a:p>
        </p:txBody>
      </p:sp>
    </p:spTree>
    <p:extLst>
      <p:ext uri="{BB962C8B-B14F-4D97-AF65-F5344CB8AC3E}">
        <p14:creationId xmlns:p14="http://schemas.microsoft.com/office/powerpoint/2010/main" val="47357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DF4F3-A6A7-B415-EB78-845419B15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0D29B-CEEB-3CA6-339D-EC2669ABE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EC570-104F-90CA-8242-D70FF562D9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C9F99C-A4ED-BA6B-5883-D675DC631E73}"/>
              </a:ext>
            </a:extLst>
          </p:cNvPr>
          <p:cNvSpPr>
            <a:spLocks noGrp="1"/>
          </p:cNvSpPr>
          <p:nvPr>
            <p:ph type="sldNum" sz="quarter" idx="5"/>
          </p:nvPr>
        </p:nvSpPr>
        <p:spPr/>
        <p:txBody>
          <a:bodyPr/>
          <a:lstStyle/>
          <a:p>
            <a:fld id="{D3459C2B-1234-4DBC-90A3-672A46EEC767}" type="slidenum">
              <a:rPr lang="en-US" smtClean="0"/>
              <a:t>11</a:t>
            </a:fld>
            <a:endParaRPr lang="en-US"/>
          </a:p>
        </p:txBody>
      </p:sp>
    </p:spTree>
    <p:extLst>
      <p:ext uri="{BB962C8B-B14F-4D97-AF65-F5344CB8AC3E}">
        <p14:creationId xmlns:p14="http://schemas.microsoft.com/office/powerpoint/2010/main" val="3513196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F9726-1C28-F8F7-FC2C-81D159FE3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9AF22-80F6-0CD6-7938-A1B7A8314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02597-ACC8-02E6-A8CF-92CB997BAB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348F82-F0F4-6965-186B-9AD64D685EA4}"/>
              </a:ext>
            </a:extLst>
          </p:cNvPr>
          <p:cNvSpPr>
            <a:spLocks noGrp="1"/>
          </p:cNvSpPr>
          <p:nvPr>
            <p:ph type="sldNum" sz="quarter" idx="5"/>
          </p:nvPr>
        </p:nvSpPr>
        <p:spPr/>
        <p:txBody>
          <a:bodyPr/>
          <a:lstStyle/>
          <a:p>
            <a:fld id="{D3459C2B-1234-4DBC-90A3-672A46EEC767}" type="slidenum">
              <a:rPr lang="en-US" smtClean="0"/>
              <a:t>12</a:t>
            </a:fld>
            <a:endParaRPr lang="en-US"/>
          </a:p>
        </p:txBody>
      </p:sp>
    </p:spTree>
    <p:extLst>
      <p:ext uri="{BB962C8B-B14F-4D97-AF65-F5344CB8AC3E}">
        <p14:creationId xmlns:p14="http://schemas.microsoft.com/office/powerpoint/2010/main" val="648403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19B56-5628-9D33-1625-161366735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CCE60-CC00-57D0-610B-574C5AE58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0C35F-830D-05B2-AF9D-728BE50C97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9AA279-37F1-205A-49C8-03EFC907E056}"/>
              </a:ext>
            </a:extLst>
          </p:cNvPr>
          <p:cNvSpPr>
            <a:spLocks noGrp="1"/>
          </p:cNvSpPr>
          <p:nvPr>
            <p:ph type="sldNum" sz="quarter" idx="5"/>
          </p:nvPr>
        </p:nvSpPr>
        <p:spPr/>
        <p:txBody>
          <a:bodyPr/>
          <a:lstStyle/>
          <a:p>
            <a:fld id="{D3459C2B-1234-4DBC-90A3-672A46EEC767}" type="slidenum">
              <a:rPr lang="en-US" smtClean="0"/>
              <a:t>13</a:t>
            </a:fld>
            <a:endParaRPr lang="en-US"/>
          </a:p>
        </p:txBody>
      </p:sp>
    </p:spTree>
    <p:extLst>
      <p:ext uri="{BB962C8B-B14F-4D97-AF65-F5344CB8AC3E}">
        <p14:creationId xmlns:p14="http://schemas.microsoft.com/office/powerpoint/2010/main" val="3329875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13294-5774-0B8F-542A-1AFD438DD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2EB77-FF0B-592A-E4D0-3F574B135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8263B-94ED-0F1F-F253-68A02884F2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B36BBA-BA43-F64F-6345-26DDB1F6EFE8}"/>
              </a:ext>
            </a:extLst>
          </p:cNvPr>
          <p:cNvSpPr>
            <a:spLocks noGrp="1"/>
          </p:cNvSpPr>
          <p:nvPr>
            <p:ph type="sldNum" sz="quarter" idx="5"/>
          </p:nvPr>
        </p:nvSpPr>
        <p:spPr/>
        <p:txBody>
          <a:bodyPr/>
          <a:lstStyle/>
          <a:p>
            <a:fld id="{D3459C2B-1234-4DBC-90A3-672A46EEC767}" type="slidenum">
              <a:rPr lang="en-US" smtClean="0"/>
              <a:t>14</a:t>
            </a:fld>
            <a:endParaRPr lang="en-US"/>
          </a:p>
        </p:txBody>
      </p:sp>
    </p:spTree>
    <p:extLst>
      <p:ext uri="{BB962C8B-B14F-4D97-AF65-F5344CB8AC3E}">
        <p14:creationId xmlns:p14="http://schemas.microsoft.com/office/powerpoint/2010/main" val="3957444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59C2B-1234-4DBC-90A3-672A46EEC767}" type="slidenum">
              <a:rPr lang="en-US" smtClean="0"/>
              <a:t>16</a:t>
            </a:fld>
            <a:endParaRPr lang="en-US"/>
          </a:p>
        </p:txBody>
      </p:sp>
    </p:spTree>
    <p:extLst>
      <p:ext uri="{BB962C8B-B14F-4D97-AF65-F5344CB8AC3E}">
        <p14:creationId xmlns:p14="http://schemas.microsoft.com/office/powerpoint/2010/main" val="96110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30FD-5286-2BAC-A7C2-583578179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2FA72-3FBD-8A18-A80A-0C54D10DB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22BE3-6843-B6C2-F0FF-09F3816909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D7A262-F48C-A747-0735-9F95DD899B5A}"/>
              </a:ext>
            </a:extLst>
          </p:cNvPr>
          <p:cNvSpPr>
            <a:spLocks noGrp="1"/>
          </p:cNvSpPr>
          <p:nvPr>
            <p:ph type="sldNum" sz="quarter" idx="5"/>
          </p:nvPr>
        </p:nvSpPr>
        <p:spPr/>
        <p:txBody>
          <a:bodyPr/>
          <a:lstStyle/>
          <a:p>
            <a:fld id="{D3459C2B-1234-4DBC-90A3-672A46EEC767}" type="slidenum">
              <a:rPr lang="en-US" smtClean="0"/>
              <a:t>17</a:t>
            </a:fld>
            <a:endParaRPr lang="en-US"/>
          </a:p>
        </p:txBody>
      </p:sp>
    </p:spTree>
    <p:extLst>
      <p:ext uri="{BB962C8B-B14F-4D97-AF65-F5344CB8AC3E}">
        <p14:creationId xmlns:p14="http://schemas.microsoft.com/office/powerpoint/2010/main" val="770946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7D340-C491-2729-FE4D-CEFE98B42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3956D-DF28-F000-86EE-43998C75A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8F00C-A98F-E254-B47E-925B2D1060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1B680D-F345-6840-D8F9-9CA143DFFF65}"/>
              </a:ext>
            </a:extLst>
          </p:cNvPr>
          <p:cNvSpPr>
            <a:spLocks noGrp="1"/>
          </p:cNvSpPr>
          <p:nvPr>
            <p:ph type="sldNum" sz="quarter" idx="5"/>
          </p:nvPr>
        </p:nvSpPr>
        <p:spPr/>
        <p:txBody>
          <a:bodyPr/>
          <a:lstStyle/>
          <a:p>
            <a:fld id="{D3459C2B-1234-4DBC-90A3-672A46EEC767}" type="slidenum">
              <a:rPr lang="en-US" smtClean="0"/>
              <a:t>18</a:t>
            </a:fld>
            <a:endParaRPr lang="en-US"/>
          </a:p>
        </p:txBody>
      </p:sp>
    </p:spTree>
    <p:extLst>
      <p:ext uri="{BB962C8B-B14F-4D97-AF65-F5344CB8AC3E}">
        <p14:creationId xmlns:p14="http://schemas.microsoft.com/office/powerpoint/2010/main" val="115469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59C2B-1234-4DBC-90A3-672A46EEC767}" type="slidenum">
              <a:rPr lang="en-US" smtClean="0"/>
              <a:t>19</a:t>
            </a:fld>
            <a:endParaRPr lang="en-US"/>
          </a:p>
        </p:txBody>
      </p:sp>
    </p:spTree>
    <p:extLst>
      <p:ext uri="{BB962C8B-B14F-4D97-AF65-F5344CB8AC3E}">
        <p14:creationId xmlns:p14="http://schemas.microsoft.com/office/powerpoint/2010/main" val="291072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59C2B-1234-4DBC-90A3-672A46EEC767}" type="slidenum">
              <a:rPr lang="en-US" smtClean="0"/>
              <a:t>2</a:t>
            </a:fld>
            <a:endParaRPr lang="en-US"/>
          </a:p>
        </p:txBody>
      </p:sp>
    </p:spTree>
    <p:extLst>
      <p:ext uri="{BB962C8B-B14F-4D97-AF65-F5344CB8AC3E}">
        <p14:creationId xmlns:p14="http://schemas.microsoft.com/office/powerpoint/2010/main" val="40785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59C2B-1234-4DBC-90A3-672A46EEC767}" type="slidenum">
              <a:rPr lang="en-US" smtClean="0"/>
              <a:t>3</a:t>
            </a:fld>
            <a:endParaRPr lang="en-US"/>
          </a:p>
        </p:txBody>
      </p:sp>
    </p:spTree>
    <p:extLst>
      <p:ext uri="{BB962C8B-B14F-4D97-AF65-F5344CB8AC3E}">
        <p14:creationId xmlns:p14="http://schemas.microsoft.com/office/powerpoint/2010/main" val="299149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59C2B-1234-4DBC-90A3-672A46EEC767}" type="slidenum">
              <a:rPr lang="en-US" smtClean="0"/>
              <a:t>4</a:t>
            </a:fld>
            <a:endParaRPr lang="en-US"/>
          </a:p>
        </p:txBody>
      </p:sp>
    </p:spTree>
    <p:extLst>
      <p:ext uri="{BB962C8B-B14F-4D97-AF65-F5344CB8AC3E}">
        <p14:creationId xmlns:p14="http://schemas.microsoft.com/office/powerpoint/2010/main" val="358957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EE5B8-7D83-2EB4-EF5C-5446DC1EB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43930-AFBB-DCCB-874A-3596ED72D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534BF-BC7B-0145-761A-C039BED4DF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CE22CF-9D3F-42F2-333C-6F835012FB70}"/>
              </a:ext>
            </a:extLst>
          </p:cNvPr>
          <p:cNvSpPr>
            <a:spLocks noGrp="1"/>
          </p:cNvSpPr>
          <p:nvPr>
            <p:ph type="sldNum" sz="quarter" idx="5"/>
          </p:nvPr>
        </p:nvSpPr>
        <p:spPr/>
        <p:txBody>
          <a:bodyPr/>
          <a:lstStyle/>
          <a:p>
            <a:fld id="{D3459C2B-1234-4DBC-90A3-672A46EEC767}" type="slidenum">
              <a:rPr lang="en-US" smtClean="0"/>
              <a:t>5</a:t>
            </a:fld>
            <a:endParaRPr lang="en-US"/>
          </a:p>
        </p:txBody>
      </p:sp>
    </p:spTree>
    <p:extLst>
      <p:ext uri="{BB962C8B-B14F-4D97-AF65-F5344CB8AC3E}">
        <p14:creationId xmlns:p14="http://schemas.microsoft.com/office/powerpoint/2010/main" val="385757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July 1 – Dec 31 2023, providing materials digitally removed 351 tons of CO2 emissions </a:t>
            </a:r>
          </a:p>
        </p:txBody>
      </p:sp>
      <p:sp>
        <p:nvSpPr>
          <p:cNvPr id="4" name="Slide Number Placeholder 3"/>
          <p:cNvSpPr>
            <a:spLocks noGrp="1"/>
          </p:cNvSpPr>
          <p:nvPr>
            <p:ph type="sldNum" sz="quarter" idx="5"/>
          </p:nvPr>
        </p:nvSpPr>
        <p:spPr/>
        <p:txBody>
          <a:bodyPr/>
          <a:lstStyle/>
          <a:p>
            <a:fld id="{D3459C2B-1234-4DBC-90A3-672A46EEC767}" type="slidenum">
              <a:rPr lang="en-US" smtClean="0"/>
              <a:t>6</a:t>
            </a:fld>
            <a:endParaRPr lang="en-US"/>
          </a:p>
        </p:txBody>
      </p:sp>
    </p:spTree>
    <p:extLst>
      <p:ext uri="{BB962C8B-B14F-4D97-AF65-F5344CB8AC3E}">
        <p14:creationId xmlns:p14="http://schemas.microsoft.com/office/powerpoint/2010/main" val="89975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3A197-02F5-DC35-0EE2-B1E9C7FA6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19EFB-59A1-3FA9-2A92-6962C320A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B5323-F8DF-1BC5-CE50-5AB24A1700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EC62EA-B7A3-4902-6CA4-304222D1D0F2}"/>
              </a:ext>
            </a:extLst>
          </p:cNvPr>
          <p:cNvSpPr>
            <a:spLocks noGrp="1"/>
          </p:cNvSpPr>
          <p:nvPr>
            <p:ph type="sldNum" sz="quarter" idx="5"/>
          </p:nvPr>
        </p:nvSpPr>
        <p:spPr/>
        <p:txBody>
          <a:bodyPr/>
          <a:lstStyle/>
          <a:p>
            <a:fld id="{D3459C2B-1234-4DBC-90A3-672A46EEC767}" type="slidenum">
              <a:rPr lang="en-US" smtClean="0"/>
              <a:t>7</a:t>
            </a:fld>
            <a:endParaRPr lang="en-US"/>
          </a:p>
        </p:txBody>
      </p:sp>
    </p:spTree>
    <p:extLst>
      <p:ext uri="{BB962C8B-B14F-4D97-AF65-F5344CB8AC3E}">
        <p14:creationId xmlns:p14="http://schemas.microsoft.com/office/powerpoint/2010/main" val="226108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6A8DF-2E2B-33B8-BCE3-81C28A663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1BB63-5E1D-C8CB-1F7B-112FCDF08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B7CC8-39B0-C0A1-F8EC-3E956BC210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E8FDD2-27D1-3092-3CE8-591ABCF0CEF4}"/>
              </a:ext>
            </a:extLst>
          </p:cNvPr>
          <p:cNvSpPr>
            <a:spLocks noGrp="1"/>
          </p:cNvSpPr>
          <p:nvPr>
            <p:ph type="sldNum" sz="quarter" idx="5"/>
          </p:nvPr>
        </p:nvSpPr>
        <p:spPr/>
        <p:txBody>
          <a:bodyPr/>
          <a:lstStyle/>
          <a:p>
            <a:fld id="{D3459C2B-1234-4DBC-90A3-672A46EEC767}" type="slidenum">
              <a:rPr lang="en-US" smtClean="0"/>
              <a:t>8</a:t>
            </a:fld>
            <a:endParaRPr lang="en-US"/>
          </a:p>
        </p:txBody>
      </p:sp>
    </p:spTree>
    <p:extLst>
      <p:ext uri="{BB962C8B-B14F-4D97-AF65-F5344CB8AC3E}">
        <p14:creationId xmlns:p14="http://schemas.microsoft.com/office/powerpoint/2010/main" val="3689209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674C5-69C3-7D60-FAEE-56A99690E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D0D77-2A3E-1E51-C78F-36DF9C9B2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38068-A60D-E7CC-9576-36E59AA0A3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6E41A7-A19F-F760-EBD4-C27B53540B90}"/>
              </a:ext>
            </a:extLst>
          </p:cNvPr>
          <p:cNvSpPr>
            <a:spLocks noGrp="1"/>
          </p:cNvSpPr>
          <p:nvPr>
            <p:ph type="sldNum" sz="quarter" idx="5"/>
          </p:nvPr>
        </p:nvSpPr>
        <p:spPr/>
        <p:txBody>
          <a:bodyPr/>
          <a:lstStyle/>
          <a:p>
            <a:fld id="{D3459C2B-1234-4DBC-90A3-672A46EEC767}" type="slidenum">
              <a:rPr lang="en-US" smtClean="0"/>
              <a:t>9</a:t>
            </a:fld>
            <a:endParaRPr lang="en-US"/>
          </a:p>
        </p:txBody>
      </p:sp>
    </p:spTree>
    <p:extLst>
      <p:ext uri="{BB962C8B-B14F-4D97-AF65-F5344CB8AC3E}">
        <p14:creationId xmlns:p14="http://schemas.microsoft.com/office/powerpoint/2010/main" val="62025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86863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55539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06949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39222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2321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7974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33165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0822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1779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3017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4870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1210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7104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8194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0033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7032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3/13/2024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09298732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ddit.com/user/smashmonster126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pngall.com/reddit-png/"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pp.edu/class/communication/how-to-get-involved/the-poly-post.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ecampusontario.pressbooks.pub/growthandgoalscourse/chapter/course-wrap-u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pngall.com/question-mark-png/download/3007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rendmemepic.blogspot.com/2019/11/we-did-it-meme.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vsptechnologies.com/about-us/customer-productivity-gains/" TargetMode="External"/><Relationship Id="rId3" Type="http://schemas.openxmlformats.org/officeDocument/2006/relationships/image" Target="../media/image2.1"/><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flickr.com/photos/68751915@N05/6869772267" TargetMode="External"/><Relationship Id="rId5" Type="http://schemas.openxmlformats.org/officeDocument/2006/relationships/image" Target="../media/image3.jpg"/><Relationship Id="rId4" Type="http://schemas.openxmlformats.org/officeDocument/2006/relationships/hyperlink" Target="https://www.rawpixel.com/image/457518/free-illustration-image-bill-dollar-ban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linkedin.com/pulse/how-easy-capture-lessons-learned-project-umesh-metar-pmp" TargetMode="Externa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713" y="-487083"/>
            <a:ext cx="9506988" cy="4182830"/>
          </a:xfrm>
        </p:spPr>
        <p:txBody>
          <a:bodyPr/>
          <a:lstStyle/>
          <a:p>
            <a:pPr algn="l"/>
            <a:r>
              <a:rPr lang="en-US" sz="4000" dirty="0"/>
              <a:t>INSTANT ACCESS COMPLETE AY 23-24</a:t>
            </a:r>
            <a:br>
              <a:rPr lang="en-US" sz="4000" dirty="0"/>
            </a:br>
            <a:br>
              <a:rPr lang="en-US" sz="4000" dirty="0"/>
            </a:br>
            <a:r>
              <a:rPr lang="en-US" sz="4000" dirty="0"/>
              <a:t>PROGRAM RESULTS &amp; UPDATES</a:t>
            </a:r>
            <a:endParaRPr lang="en-US" dirty="0"/>
          </a:p>
        </p:txBody>
      </p:sp>
      <p:sp>
        <p:nvSpPr>
          <p:cNvPr id="3" name="TextBox 2">
            <a:extLst>
              <a:ext uri="{FF2B5EF4-FFF2-40B4-BE49-F238E27FC236}">
                <a16:creationId xmlns:a16="http://schemas.microsoft.com/office/drawing/2014/main" id="{3C20D0EC-2657-0A6C-E81F-FE543B56979A}"/>
              </a:ext>
            </a:extLst>
          </p:cNvPr>
          <p:cNvSpPr txBox="1"/>
          <p:nvPr/>
        </p:nvSpPr>
        <p:spPr>
          <a:xfrm>
            <a:off x="776171" y="4016530"/>
            <a:ext cx="43601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Jared Ceja, MBA, CASP</a:t>
            </a:r>
            <a:endParaRPr lang="en-US" sz="1200"/>
          </a:p>
          <a:p>
            <a:r>
              <a:rPr lang="en-US" sz="1200">
                <a:ea typeface="+mn-lt"/>
                <a:cs typeface="+mn-lt"/>
              </a:rPr>
              <a:t>Executive Director &amp; CEO</a:t>
            </a:r>
            <a:endParaRPr lang="en-US" sz="1200"/>
          </a:p>
          <a:p>
            <a:r>
              <a:rPr lang="en-US" sz="1200">
                <a:ea typeface="+mn-lt"/>
                <a:cs typeface="+mn-lt"/>
              </a:rPr>
              <a:t>Cal Poly Pomona Enterprise Foundation</a:t>
            </a:r>
            <a:endParaRPr lang="en-US" sz="1200"/>
          </a:p>
          <a:p>
            <a:pPr algn="l"/>
            <a:endParaRPr lang="en-US" sz="1200"/>
          </a:p>
        </p:txBody>
      </p:sp>
      <p:sp>
        <p:nvSpPr>
          <p:cNvPr id="7" name="TextBox 6">
            <a:extLst>
              <a:ext uri="{FF2B5EF4-FFF2-40B4-BE49-F238E27FC236}">
                <a16:creationId xmlns:a16="http://schemas.microsoft.com/office/drawing/2014/main" id="{8EE523E4-B8B2-E103-F0AC-4F77C3E098D8}"/>
              </a:ext>
            </a:extLst>
          </p:cNvPr>
          <p:cNvSpPr txBox="1"/>
          <p:nvPr/>
        </p:nvSpPr>
        <p:spPr>
          <a:xfrm>
            <a:off x="776171" y="4960202"/>
            <a:ext cx="677622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ea typeface="+mn-lt"/>
                <a:cs typeface="+mn-lt"/>
              </a:rPr>
              <a:t>Suzanne Donnelly</a:t>
            </a:r>
            <a:endParaRPr lang="en-US" sz="1200" dirty="0"/>
          </a:p>
          <a:p>
            <a:r>
              <a:rPr lang="en-US" sz="1200" dirty="0">
                <a:ea typeface="+mn-lt"/>
                <a:cs typeface="+mn-lt"/>
              </a:rPr>
              <a:t>Sr. Associate Director of Bronco Bookstore &amp; ALS Coordinator</a:t>
            </a:r>
            <a:endParaRPr lang="en-US" sz="1200" dirty="0"/>
          </a:p>
          <a:p>
            <a:r>
              <a:rPr lang="en-US" sz="1200" dirty="0">
                <a:ea typeface="+mn-lt"/>
                <a:cs typeface="+mn-lt"/>
              </a:rPr>
              <a:t>Cal Poly Pomona Enterprise Foundation</a:t>
            </a:r>
          </a:p>
          <a:p>
            <a:endParaRPr lang="en-US" sz="1200" b="1" dirty="0">
              <a:ea typeface="+mn-lt"/>
              <a:cs typeface="+mn-lt"/>
            </a:endParaRPr>
          </a:p>
          <a:p>
            <a:endParaRPr lang="en-US" sz="1200" dirty="0"/>
          </a:p>
        </p:txBody>
      </p:sp>
    </p:spTree>
    <p:extLst>
      <p:ext uri="{BB962C8B-B14F-4D97-AF65-F5344CB8AC3E}">
        <p14:creationId xmlns:p14="http://schemas.microsoft.com/office/powerpoint/2010/main" val="4243644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555CF-003F-2D70-75CC-FE2992905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D7F7C-26D1-86FF-3C55-7B939B06EF13}"/>
              </a:ext>
            </a:extLst>
          </p:cNvPr>
          <p:cNvSpPr>
            <a:spLocks noGrp="1"/>
          </p:cNvSpPr>
          <p:nvPr>
            <p:ph type="title"/>
          </p:nvPr>
        </p:nvSpPr>
        <p:spPr>
          <a:xfrm>
            <a:off x="210609" y="304800"/>
            <a:ext cx="9145256" cy="1008185"/>
          </a:xfrm>
        </p:spPr>
        <p:txBody>
          <a:bodyPr>
            <a:normAutofit fontScale="90000"/>
          </a:bodyPr>
          <a:lstStyle/>
          <a:p>
            <a:r>
              <a:rPr lang="en-US" dirty="0"/>
              <a:t>FALL STUDENT EXPERIENCE SURVEY RESULTS: OPTED IN STUDENTS</a:t>
            </a:r>
            <a:br>
              <a:rPr lang="en-US" dirty="0"/>
            </a:br>
            <a:endParaRPr lang="en-US" dirty="0"/>
          </a:p>
        </p:txBody>
      </p:sp>
      <p:sp>
        <p:nvSpPr>
          <p:cNvPr id="3" name="Content Placeholder 2">
            <a:extLst>
              <a:ext uri="{FF2B5EF4-FFF2-40B4-BE49-F238E27FC236}">
                <a16:creationId xmlns:a16="http://schemas.microsoft.com/office/drawing/2014/main" id="{EBCB3C90-9AF7-E67E-E343-CAD9ACE123FE}"/>
              </a:ext>
            </a:extLst>
          </p:cNvPr>
          <p:cNvSpPr>
            <a:spLocks noGrp="1"/>
          </p:cNvSpPr>
          <p:nvPr>
            <p:ph idx="1"/>
          </p:nvPr>
        </p:nvSpPr>
        <p:spPr>
          <a:xfrm>
            <a:off x="788291" y="1446491"/>
            <a:ext cx="9145257" cy="5236806"/>
          </a:xfrm>
        </p:spPr>
        <p:txBody>
          <a:bodyPr vert="horz" lIns="91440" tIns="45720" rIns="91440" bIns="45720" rtlCol="0" anchor="t">
            <a:normAutofit/>
          </a:bodyPr>
          <a:lstStyle/>
          <a:p>
            <a:pPr>
              <a:lnSpc>
                <a:spcPct val="170000"/>
              </a:lnSpc>
            </a:pPr>
            <a:endParaRPr lang="en-US" sz="2400" dirty="0"/>
          </a:p>
          <a:p>
            <a:endParaRPr lang="en-US" sz="2400" dirty="0"/>
          </a:p>
          <a:p>
            <a:endParaRPr lang="en-US" sz="2400" dirty="0"/>
          </a:p>
          <a:p>
            <a:endParaRPr lang="en-US" sz="2400" dirty="0"/>
          </a:p>
          <a:p>
            <a:endParaRPr lang="en-US" sz="2400" dirty="0"/>
          </a:p>
        </p:txBody>
      </p:sp>
      <p:graphicFrame>
        <p:nvGraphicFramePr>
          <p:cNvPr id="7" name="Object 6">
            <a:extLst>
              <a:ext uri="{FF2B5EF4-FFF2-40B4-BE49-F238E27FC236}">
                <a16:creationId xmlns:a16="http://schemas.microsoft.com/office/drawing/2014/main" id="{C5ABF460-3492-1893-4E31-516E83AB5C3B}"/>
              </a:ext>
            </a:extLst>
          </p:cNvPr>
          <p:cNvGraphicFramePr>
            <a:graphicFrameLocks noChangeAspect="1"/>
          </p:cNvGraphicFramePr>
          <p:nvPr>
            <p:extLst>
              <p:ext uri="{D42A27DB-BD31-4B8C-83A1-F6EECF244321}">
                <p14:modId xmlns:p14="http://schemas.microsoft.com/office/powerpoint/2010/main" val="2350355774"/>
              </p:ext>
            </p:extLst>
          </p:nvPr>
        </p:nvGraphicFramePr>
        <p:xfrm>
          <a:off x="492369" y="1927274"/>
          <a:ext cx="9330221" cy="3953021"/>
        </p:xfrm>
        <a:graphic>
          <a:graphicData uri="http://schemas.openxmlformats.org/presentationml/2006/ole">
            <mc:AlternateContent xmlns:mc="http://schemas.openxmlformats.org/markup-compatibility/2006">
              <mc:Choice xmlns:v="urn:schemas-microsoft-com:vml" Requires="v">
                <p:oleObj name="Worksheet" r:id="rId3" imgW="4962651" imgH="2409723" progId="Excel.Sheet.12">
                  <p:embed/>
                </p:oleObj>
              </mc:Choice>
              <mc:Fallback>
                <p:oleObj name="Worksheet" r:id="rId3" imgW="4962651" imgH="2409723" progId="Excel.Sheet.12">
                  <p:embed/>
                  <p:pic>
                    <p:nvPicPr>
                      <p:cNvPr id="7" name="Object 6">
                        <a:extLst>
                          <a:ext uri="{FF2B5EF4-FFF2-40B4-BE49-F238E27FC236}">
                            <a16:creationId xmlns:a16="http://schemas.microsoft.com/office/drawing/2014/main" id="{C5ABF460-3492-1893-4E31-516E83AB5C3B}"/>
                          </a:ext>
                        </a:extLst>
                      </p:cNvPr>
                      <p:cNvPicPr/>
                      <p:nvPr/>
                    </p:nvPicPr>
                    <p:blipFill>
                      <a:blip r:embed="rId4"/>
                      <a:stretch>
                        <a:fillRect/>
                      </a:stretch>
                    </p:blipFill>
                    <p:spPr>
                      <a:xfrm>
                        <a:off x="492369" y="1927274"/>
                        <a:ext cx="9330221" cy="3953021"/>
                      </a:xfrm>
                      <a:prstGeom prst="rect">
                        <a:avLst/>
                      </a:prstGeom>
                    </p:spPr>
                  </p:pic>
                </p:oleObj>
              </mc:Fallback>
            </mc:AlternateContent>
          </a:graphicData>
        </a:graphic>
      </p:graphicFrame>
    </p:spTree>
    <p:extLst>
      <p:ext uri="{BB962C8B-B14F-4D97-AF65-F5344CB8AC3E}">
        <p14:creationId xmlns:p14="http://schemas.microsoft.com/office/powerpoint/2010/main" val="84247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C57CE-AFBB-86F8-88C9-A39119FE2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6F44F-5141-E6AE-5131-2F7637C45E1A}"/>
              </a:ext>
            </a:extLst>
          </p:cNvPr>
          <p:cNvSpPr>
            <a:spLocks noGrp="1"/>
          </p:cNvSpPr>
          <p:nvPr>
            <p:ph type="title"/>
          </p:nvPr>
        </p:nvSpPr>
        <p:spPr>
          <a:xfrm>
            <a:off x="210609" y="350411"/>
            <a:ext cx="9145256" cy="1008185"/>
          </a:xfrm>
        </p:spPr>
        <p:txBody>
          <a:bodyPr>
            <a:normAutofit fontScale="90000"/>
          </a:bodyPr>
          <a:lstStyle/>
          <a:p>
            <a:r>
              <a:rPr lang="en-US" dirty="0"/>
              <a:t>FALL STUDENT EXPERIENCE SURVEY RESULTS: OPTED </a:t>
            </a:r>
            <a:r>
              <a:rPr lang="en-US" b="1" u="sng" dirty="0"/>
              <a:t>OUT</a:t>
            </a:r>
            <a:r>
              <a:rPr lang="en-US" dirty="0"/>
              <a:t> STUDENTS</a:t>
            </a:r>
            <a:br>
              <a:rPr lang="en-US" dirty="0"/>
            </a:br>
            <a:endParaRPr lang="en-US" dirty="0"/>
          </a:p>
        </p:txBody>
      </p:sp>
      <p:sp>
        <p:nvSpPr>
          <p:cNvPr id="3" name="Content Placeholder 2">
            <a:extLst>
              <a:ext uri="{FF2B5EF4-FFF2-40B4-BE49-F238E27FC236}">
                <a16:creationId xmlns:a16="http://schemas.microsoft.com/office/drawing/2014/main" id="{1E5B6787-9C48-A1B4-817E-81D6C80B6708}"/>
              </a:ext>
            </a:extLst>
          </p:cNvPr>
          <p:cNvSpPr>
            <a:spLocks noGrp="1"/>
          </p:cNvSpPr>
          <p:nvPr>
            <p:ph idx="1"/>
          </p:nvPr>
        </p:nvSpPr>
        <p:spPr>
          <a:xfrm>
            <a:off x="788291" y="1446491"/>
            <a:ext cx="9145257" cy="5236806"/>
          </a:xfrm>
        </p:spPr>
        <p:txBody>
          <a:bodyPr vert="horz" lIns="91440" tIns="45720" rIns="91440" bIns="45720" rtlCol="0" anchor="t">
            <a:normAutofit/>
          </a:bodyPr>
          <a:lstStyle/>
          <a:p>
            <a:pPr>
              <a:lnSpc>
                <a:spcPct val="170000"/>
              </a:lnSpc>
            </a:pPr>
            <a:endParaRPr lang="en-US" sz="2400" dirty="0"/>
          </a:p>
          <a:p>
            <a:endParaRPr lang="en-US" sz="2400" dirty="0"/>
          </a:p>
          <a:p>
            <a:endParaRPr lang="en-US" sz="2400" dirty="0"/>
          </a:p>
          <a:p>
            <a:endParaRPr lang="en-US" sz="2400" dirty="0"/>
          </a:p>
          <a:p>
            <a:endParaRPr lang="en-US" sz="2400" dirty="0"/>
          </a:p>
        </p:txBody>
      </p:sp>
      <p:graphicFrame>
        <p:nvGraphicFramePr>
          <p:cNvPr id="8" name="Object 7">
            <a:extLst>
              <a:ext uri="{FF2B5EF4-FFF2-40B4-BE49-F238E27FC236}">
                <a16:creationId xmlns:a16="http://schemas.microsoft.com/office/drawing/2014/main" id="{F7317A3C-194D-BD2F-E91C-6F6CE1EFA150}"/>
              </a:ext>
            </a:extLst>
          </p:cNvPr>
          <p:cNvGraphicFramePr>
            <a:graphicFrameLocks noChangeAspect="1"/>
          </p:cNvGraphicFramePr>
          <p:nvPr>
            <p:extLst>
              <p:ext uri="{D42A27DB-BD31-4B8C-83A1-F6EECF244321}">
                <p14:modId xmlns:p14="http://schemas.microsoft.com/office/powerpoint/2010/main" val="4007451968"/>
              </p:ext>
            </p:extLst>
          </p:nvPr>
        </p:nvGraphicFramePr>
        <p:xfrm>
          <a:off x="576775" y="1871003"/>
          <a:ext cx="9145256" cy="4220307"/>
        </p:xfrm>
        <a:graphic>
          <a:graphicData uri="http://schemas.openxmlformats.org/presentationml/2006/ole">
            <mc:AlternateContent xmlns:mc="http://schemas.openxmlformats.org/markup-compatibility/2006">
              <mc:Choice xmlns:v="urn:schemas-microsoft-com:vml" Requires="v">
                <p:oleObj name="Worksheet" r:id="rId3" imgW="5962726" imgH="2638498" progId="Excel.Sheet.12">
                  <p:embed/>
                </p:oleObj>
              </mc:Choice>
              <mc:Fallback>
                <p:oleObj name="Worksheet" r:id="rId3" imgW="5962726" imgH="2638498" progId="Excel.Sheet.12">
                  <p:embed/>
                  <p:pic>
                    <p:nvPicPr>
                      <p:cNvPr id="8" name="Object 7">
                        <a:extLst>
                          <a:ext uri="{FF2B5EF4-FFF2-40B4-BE49-F238E27FC236}">
                            <a16:creationId xmlns:a16="http://schemas.microsoft.com/office/drawing/2014/main" id="{F7317A3C-194D-BD2F-E91C-6F6CE1EFA150}"/>
                          </a:ext>
                        </a:extLst>
                      </p:cNvPr>
                      <p:cNvPicPr/>
                      <p:nvPr/>
                    </p:nvPicPr>
                    <p:blipFill>
                      <a:blip r:embed="rId4"/>
                      <a:stretch>
                        <a:fillRect/>
                      </a:stretch>
                    </p:blipFill>
                    <p:spPr>
                      <a:xfrm>
                        <a:off x="576775" y="1871003"/>
                        <a:ext cx="9145256" cy="4220307"/>
                      </a:xfrm>
                      <a:prstGeom prst="rect">
                        <a:avLst/>
                      </a:prstGeom>
                    </p:spPr>
                  </p:pic>
                </p:oleObj>
              </mc:Fallback>
            </mc:AlternateContent>
          </a:graphicData>
        </a:graphic>
      </p:graphicFrame>
    </p:spTree>
    <p:extLst>
      <p:ext uri="{BB962C8B-B14F-4D97-AF65-F5344CB8AC3E}">
        <p14:creationId xmlns:p14="http://schemas.microsoft.com/office/powerpoint/2010/main" val="10834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AD1F6-009F-CC89-FFF1-8CBA12651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9B5E4-4545-E553-57E5-BFEFAEAA3FFD}"/>
              </a:ext>
            </a:extLst>
          </p:cNvPr>
          <p:cNvSpPr>
            <a:spLocks noGrp="1"/>
          </p:cNvSpPr>
          <p:nvPr>
            <p:ph type="title"/>
          </p:nvPr>
        </p:nvSpPr>
        <p:spPr>
          <a:xfrm>
            <a:off x="220134" y="322218"/>
            <a:ext cx="9145256" cy="1008185"/>
          </a:xfrm>
        </p:spPr>
        <p:txBody>
          <a:bodyPr>
            <a:normAutofit fontScale="90000"/>
          </a:bodyPr>
          <a:lstStyle/>
          <a:p>
            <a:r>
              <a:rPr lang="en-US" dirty="0"/>
              <a:t>FALL STUDENT EXPERIENCE SURVEY RESULTS: OPTED </a:t>
            </a:r>
            <a:r>
              <a:rPr lang="en-US" b="1" u="sng" dirty="0"/>
              <a:t>OUT</a:t>
            </a:r>
            <a:r>
              <a:rPr lang="en-US" dirty="0"/>
              <a:t> STUDENTS</a:t>
            </a:r>
            <a:br>
              <a:rPr lang="en-US" dirty="0"/>
            </a:br>
            <a:endParaRPr lang="en-US" dirty="0"/>
          </a:p>
        </p:txBody>
      </p:sp>
      <p:sp>
        <p:nvSpPr>
          <p:cNvPr id="3" name="Content Placeholder 2">
            <a:extLst>
              <a:ext uri="{FF2B5EF4-FFF2-40B4-BE49-F238E27FC236}">
                <a16:creationId xmlns:a16="http://schemas.microsoft.com/office/drawing/2014/main" id="{6765DF2F-2B17-25C4-84E9-38C0034FC20F}"/>
              </a:ext>
            </a:extLst>
          </p:cNvPr>
          <p:cNvSpPr>
            <a:spLocks noGrp="1"/>
          </p:cNvSpPr>
          <p:nvPr>
            <p:ph idx="1"/>
          </p:nvPr>
        </p:nvSpPr>
        <p:spPr>
          <a:xfrm>
            <a:off x="788291" y="1446491"/>
            <a:ext cx="9145257" cy="5236806"/>
          </a:xfrm>
        </p:spPr>
        <p:txBody>
          <a:bodyPr vert="horz" lIns="91440" tIns="45720" rIns="91440" bIns="45720" rtlCol="0" anchor="t">
            <a:normAutofit/>
          </a:bodyPr>
          <a:lstStyle/>
          <a:p>
            <a:pPr>
              <a:lnSpc>
                <a:spcPct val="170000"/>
              </a:lnSpc>
            </a:pPr>
            <a:endParaRPr lang="en-US" sz="2400" dirty="0"/>
          </a:p>
          <a:p>
            <a:endParaRPr lang="en-US" sz="2400" dirty="0"/>
          </a:p>
          <a:p>
            <a:endParaRPr lang="en-US" sz="2400" dirty="0"/>
          </a:p>
          <a:p>
            <a:endParaRPr lang="en-US" sz="2400" dirty="0"/>
          </a:p>
          <a:p>
            <a:endParaRPr lang="en-US" sz="2400" dirty="0"/>
          </a:p>
        </p:txBody>
      </p:sp>
      <p:graphicFrame>
        <p:nvGraphicFramePr>
          <p:cNvPr id="4" name="Object 3">
            <a:extLst>
              <a:ext uri="{FF2B5EF4-FFF2-40B4-BE49-F238E27FC236}">
                <a16:creationId xmlns:a16="http://schemas.microsoft.com/office/drawing/2014/main" id="{56CD6049-6F71-A4ED-483B-ADF2B36767E8}"/>
              </a:ext>
            </a:extLst>
          </p:cNvPr>
          <p:cNvGraphicFramePr>
            <a:graphicFrameLocks noChangeAspect="1"/>
          </p:cNvGraphicFramePr>
          <p:nvPr>
            <p:extLst>
              <p:ext uri="{D42A27DB-BD31-4B8C-83A1-F6EECF244321}">
                <p14:modId xmlns:p14="http://schemas.microsoft.com/office/powerpoint/2010/main" val="4139949792"/>
              </p:ext>
            </p:extLst>
          </p:nvPr>
        </p:nvGraphicFramePr>
        <p:xfrm>
          <a:off x="677334" y="2108200"/>
          <a:ext cx="9029374" cy="4140200"/>
        </p:xfrm>
        <a:graphic>
          <a:graphicData uri="http://schemas.openxmlformats.org/presentationml/2006/ole">
            <mc:AlternateContent xmlns:mc="http://schemas.openxmlformats.org/markup-compatibility/2006">
              <mc:Choice xmlns:v="urn:schemas-microsoft-com:vml" Requires="v">
                <p:oleObj name="Worksheet" r:id="rId3" imgW="4657676" imgH="2638498" progId="Excel.Sheet.12">
                  <p:embed/>
                </p:oleObj>
              </mc:Choice>
              <mc:Fallback>
                <p:oleObj name="Worksheet" r:id="rId3" imgW="4657676" imgH="2638498" progId="Excel.Sheet.12">
                  <p:embed/>
                  <p:pic>
                    <p:nvPicPr>
                      <p:cNvPr id="4" name="Object 3">
                        <a:extLst>
                          <a:ext uri="{FF2B5EF4-FFF2-40B4-BE49-F238E27FC236}">
                            <a16:creationId xmlns:a16="http://schemas.microsoft.com/office/drawing/2014/main" id="{56CD6049-6F71-A4ED-483B-ADF2B36767E8}"/>
                          </a:ext>
                        </a:extLst>
                      </p:cNvPr>
                      <p:cNvPicPr/>
                      <p:nvPr/>
                    </p:nvPicPr>
                    <p:blipFill>
                      <a:blip r:embed="rId4"/>
                      <a:stretch>
                        <a:fillRect/>
                      </a:stretch>
                    </p:blipFill>
                    <p:spPr>
                      <a:xfrm>
                        <a:off x="677334" y="2108200"/>
                        <a:ext cx="9029374" cy="4140200"/>
                      </a:xfrm>
                      <a:prstGeom prst="rect">
                        <a:avLst/>
                      </a:prstGeom>
                    </p:spPr>
                  </p:pic>
                </p:oleObj>
              </mc:Fallback>
            </mc:AlternateContent>
          </a:graphicData>
        </a:graphic>
      </p:graphicFrame>
    </p:spTree>
    <p:extLst>
      <p:ext uri="{BB962C8B-B14F-4D97-AF65-F5344CB8AC3E}">
        <p14:creationId xmlns:p14="http://schemas.microsoft.com/office/powerpoint/2010/main" val="135314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3F37C-2939-9CBD-C51D-411D93998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C2D985-9D99-E527-109A-7A2692EE9241}"/>
              </a:ext>
            </a:extLst>
          </p:cNvPr>
          <p:cNvSpPr>
            <a:spLocks noGrp="1"/>
          </p:cNvSpPr>
          <p:nvPr>
            <p:ph type="title"/>
          </p:nvPr>
        </p:nvSpPr>
        <p:spPr>
          <a:xfrm>
            <a:off x="201084" y="276225"/>
            <a:ext cx="9145256" cy="1008185"/>
          </a:xfrm>
        </p:spPr>
        <p:txBody>
          <a:bodyPr>
            <a:normAutofit fontScale="90000"/>
          </a:bodyPr>
          <a:lstStyle/>
          <a:p>
            <a:r>
              <a:rPr lang="en-US" dirty="0"/>
              <a:t>FALL STUDENT EXPERIENCE SURVEY RESULTS: OPTED </a:t>
            </a:r>
            <a:r>
              <a:rPr lang="en-US" b="1" u="sng" dirty="0"/>
              <a:t>OUT</a:t>
            </a:r>
            <a:r>
              <a:rPr lang="en-US" dirty="0"/>
              <a:t> STUDENTS</a:t>
            </a:r>
            <a:br>
              <a:rPr lang="en-US" dirty="0"/>
            </a:br>
            <a:endParaRPr lang="en-US" dirty="0"/>
          </a:p>
        </p:txBody>
      </p:sp>
      <p:sp>
        <p:nvSpPr>
          <p:cNvPr id="3" name="Content Placeholder 2">
            <a:extLst>
              <a:ext uri="{FF2B5EF4-FFF2-40B4-BE49-F238E27FC236}">
                <a16:creationId xmlns:a16="http://schemas.microsoft.com/office/drawing/2014/main" id="{6A62C8E6-C04E-F0E0-14D3-862122E88A13}"/>
              </a:ext>
            </a:extLst>
          </p:cNvPr>
          <p:cNvSpPr>
            <a:spLocks noGrp="1"/>
          </p:cNvSpPr>
          <p:nvPr>
            <p:ph idx="1"/>
          </p:nvPr>
        </p:nvSpPr>
        <p:spPr>
          <a:xfrm>
            <a:off x="788291" y="1446491"/>
            <a:ext cx="9145257" cy="5236806"/>
          </a:xfrm>
        </p:spPr>
        <p:txBody>
          <a:bodyPr vert="horz" lIns="91440" tIns="45720" rIns="91440" bIns="45720" rtlCol="0" anchor="t">
            <a:normAutofit/>
          </a:bodyPr>
          <a:lstStyle/>
          <a:p>
            <a:pPr>
              <a:lnSpc>
                <a:spcPct val="170000"/>
              </a:lnSpc>
            </a:pPr>
            <a:endParaRPr lang="en-US" sz="2400" dirty="0"/>
          </a:p>
          <a:p>
            <a:endParaRPr lang="en-US" sz="2400" dirty="0"/>
          </a:p>
          <a:p>
            <a:endParaRPr lang="en-US" sz="2400" dirty="0"/>
          </a:p>
          <a:p>
            <a:endParaRPr lang="en-US" sz="2400" dirty="0"/>
          </a:p>
          <a:p>
            <a:endParaRPr lang="en-US" sz="2400" dirty="0"/>
          </a:p>
        </p:txBody>
      </p:sp>
      <p:graphicFrame>
        <p:nvGraphicFramePr>
          <p:cNvPr id="5" name="Object 4">
            <a:extLst>
              <a:ext uri="{FF2B5EF4-FFF2-40B4-BE49-F238E27FC236}">
                <a16:creationId xmlns:a16="http://schemas.microsoft.com/office/drawing/2014/main" id="{35CE5116-9719-40D4-5C24-05EA86401253}"/>
              </a:ext>
            </a:extLst>
          </p:cNvPr>
          <p:cNvGraphicFramePr>
            <a:graphicFrameLocks noChangeAspect="1"/>
          </p:cNvGraphicFramePr>
          <p:nvPr>
            <p:extLst>
              <p:ext uri="{D42A27DB-BD31-4B8C-83A1-F6EECF244321}">
                <p14:modId xmlns:p14="http://schemas.microsoft.com/office/powerpoint/2010/main" val="4138118852"/>
              </p:ext>
            </p:extLst>
          </p:nvPr>
        </p:nvGraphicFramePr>
        <p:xfrm>
          <a:off x="788291" y="1922462"/>
          <a:ext cx="8763671" cy="4325937"/>
        </p:xfrm>
        <a:graphic>
          <a:graphicData uri="http://schemas.openxmlformats.org/presentationml/2006/ole">
            <mc:AlternateContent xmlns:mc="http://schemas.openxmlformats.org/markup-compatibility/2006">
              <mc:Choice xmlns:v="urn:schemas-microsoft-com:vml" Requires="v">
                <p:oleObj name="Worksheet" r:id="rId3" imgW="4962651" imgH="3009929" progId="Excel.Sheet.12">
                  <p:embed/>
                </p:oleObj>
              </mc:Choice>
              <mc:Fallback>
                <p:oleObj name="Worksheet" r:id="rId3" imgW="4962651" imgH="3009929" progId="Excel.Sheet.12">
                  <p:embed/>
                  <p:pic>
                    <p:nvPicPr>
                      <p:cNvPr id="5" name="Object 4">
                        <a:extLst>
                          <a:ext uri="{FF2B5EF4-FFF2-40B4-BE49-F238E27FC236}">
                            <a16:creationId xmlns:a16="http://schemas.microsoft.com/office/drawing/2014/main" id="{35CE5116-9719-40D4-5C24-05EA86401253}"/>
                          </a:ext>
                        </a:extLst>
                      </p:cNvPr>
                      <p:cNvPicPr/>
                      <p:nvPr/>
                    </p:nvPicPr>
                    <p:blipFill>
                      <a:blip r:embed="rId4"/>
                      <a:stretch>
                        <a:fillRect/>
                      </a:stretch>
                    </p:blipFill>
                    <p:spPr>
                      <a:xfrm>
                        <a:off x="788291" y="1922462"/>
                        <a:ext cx="8763671" cy="4325937"/>
                      </a:xfrm>
                      <a:prstGeom prst="rect">
                        <a:avLst/>
                      </a:prstGeom>
                    </p:spPr>
                  </p:pic>
                </p:oleObj>
              </mc:Fallback>
            </mc:AlternateContent>
          </a:graphicData>
        </a:graphic>
      </p:graphicFrame>
    </p:spTree>
    <p:extLst>
      <p:ext uri="{BB962C8B-B14F-4D97-AF65-F5344CB8AC3E}">
        <p14:creationId xmlns:p14="http://schemas.microsoft.com/office/powerpoint/2010/main" val="108499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AC654-8230-EB92-9BD6-BD6013F04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2F06C-6E18-18F9-3102-10A36433F8E4}"/>
              </a:ext>
            </a:extLst>
          </p:cNvPr>
          <p:cNvSpPr>
            <a:spLocks noGrp="1"/>
          </p:cNvSpPr>
          <p:nvPr>
            <p:ph type="title"/>
          </p:nvPr>
        </p:nvSpPr>
        <p:spPr>
          <a:xfrm>
            <a:off x="210609" y="237870"/>
            <a:ext cx="9145256" cy="1008185"/>
          </a:xfrm>
        </p:spPr>
        <p:txBody>
          <a:bodyPr>
            <a:normAutofit fontScale="90000"/>
          </a:bodyPr>
          <a:lstStyle/>
          <a:p>
            <a:r>
              <a:rPr lang="en-US" dirty="0"/>
              <a:t>FALL STUDENT EXPERIENCE SURVEY RESULTS: OPTED </a:t>
            </a:r>
            <a:r>
              <a:rPr lang="en-US" b="1" u="sng" dirty="0"/>
              <a:t>OUT</a:t>
            </a:r>
            <a:r>
              <a:rPr lang="en-US" dirty="0"/>
              <a:t> STUDENTS</a:t>
            </a:r>
            <a:br>
              <a:rPr lang="en-US" dirty="0"/>
            </a:br>
            <a:endParaRPr lang="en-US" dirty="0"/>
          </a:p>
        </p:txBody>
      </p:sp>
      <p:sp>
        <p:nvSpPr>
          <p:cNvPr id="3" name="Content Placeholder 2">
            <a:extLst>
              <a:ext uri="{FF2B5EF4-FFF2-40B4-BE49-F238E27FC236}">
                <a16:creationId xmlns:a16="http://schemas.microsoft.com/office/drawing/2014/main" id="{714FEB6C-FDC5-DDE4-4238-381B79CF1360}"/>
              </a:ext>
            </a:extLst>
          </p:cNvPr>
          <p:cNvSpPr>
            <a:spLocks noGrp="1"/>
          </p:cNvSpPr>
          <p:nvPr>
            <p:ph idx="1"/>
          </p:nvPr>
        </p:nvSpPr>
        <p:spPr>
          <a:xfrm>
            <a:off x="788291" y="1446491"/>
            <a:ext cx="9145257" cy="5236806"/>
          </a:xfrm>
        </p:spPr>
        <p:txBody>
          <a:bodyPr vert="horz" lIns="91440" tIns="45720" rIns="91440" bIns="45720" rtlCol="0" anchor="t">
            <a:normAutofit/>
          </a:bodyPr>
          <a:lstStyle/>
          <a:p>
            <a:pPr>
              <a:lnSpc>
                <a:spcPct val="170000"/>
              </a:lnSpc>
            </a:pPr>
            <a:endParaRPr lang="en-US" sz="2400" dirty="0"/>
          </a:p>
          <a:p>
            <a:endParaRPr lang="en-US" sz="2400" dirty="0"/>
          </a:p>
          <a:p>
            <a:endParaRPr lang="en-US" sz="2400" dirty="0"/>
          </a:p>
          <a:p>
            <a:endParaRPr lang="en-US" sz="2400" dirty="0"/>
          </a:p>
          <a:p>
            <a:endParaRPr lang="en-US" sz="2400" dirty="0"/>
          </a:p>
        </p:txBody>
      </p:sp>
      <p:graphicFrame>
        <p:nvGraphicFramePr>
          <p:cNvPr id="6" name="Object 5">
            <a:extLst>
              <a:ext uri="{FF2B5EF4-FFF2-40B4-BE49-F238E27FC236}">
                <a16:creationId xmlns:a16="http://schemas.microsoft.com/office/drawing/2014/main" id="{5582104B-C729-615B-714A-21DF508D40F3}"/>
              </a:ext>
            </a:extLst>
          </p:cNvPr>
          <p:cNvGraphicFramePr>
            <a:graphicFrameLocks noChangeAspect="1"/>
          </p:cNvGraphicFramePr>
          <p:nvPr>
            <p:extLst>
              <p:ext uri="{D42A27DB-BD31-4B8C-83A1-F6EECF244321}">
                <p14:modId xmlns:p14="http://schemas.microsoft.com/office/powerpoint/2010/main" val="2129923258"/>
              </p:ext>
            </p:extLst>
          </p:nvPr>
        </p:nvGraphicFramePr>
        <p:xfrm>
          <a:off x="788291" y="1899138"/>
          <a:ext cx="8890281" cy="4079631"/>
        </p:xfrm>
        <a:graphic>
          <a:graphicData uri="http://schemas.openxmlformats.org/presentationml/2006/ole">
            <mc:AlternateContent xmlns:mc="http://schemas.openxmlformats.org/markup-compatibility/2006">
              <mc:Choice xmlns:v="urn:schemas-microsoft-com:vml" Requires="v">
                <p:oleObj name="Worksheet" r:id="rId3" imgW="4181349" imgH="2638498" progId="Excel.Sheet.12">
                  <p:embed/>
                </p:oleObj>
              </mc:Choice>
              <mc:Fallback>
                <p:oleObj name="Worksheet" r:id="rId3" imgW="4181349" imgH="2638498" progId="Excel.Sheet.12">
                  <p:embed/>
                  <p:pic>
                    <p:nvPicPr>
                      <p:cNvPr id="6" name="Object 5">
                        <a:extLst>
                          <a:ext uri="{FF2B5EF4-FFF2-40B4-BE49-F238E27FC236}">
                            <a16:creationId xmlns:a16="http://schemas.microsoft.com/office/drawing/2014/main" id="{5582104B-C729-615B-714A-21DF508D40F3}"/>
                          </a:ext>
                        </a:extLst>
                      </p:cNvPr>
                      <p:cNvPicPr/>
                      <p:nvPr/>
                    </p:nvPicPr>
                    <p:blipFill>
                      <a:blip r:embed="rId4"/>
                      <a:stretch>
                        <a:fillRect/>
                      </a:stretch>
                    </p:blipFill>
                    <p:spPr>
                      <a:xfrm>
                        <a:off x="788291" y="1899138"/>
                        <a:ext cx="8890281" cy="4079631"/>
                      </a:xfrm>
                      <a:prstGeom prst="rect">
                        <a:avLst/>
                      </a:prstGeom>
                    </p:spPr>
                  </p:pic>
                </p:oleObj>
              </mc:Fallback>
            </mc:AlternateContent>
          </a:graphicData>
        </a:graphic>
      </p:graphicFrame>
    </p:spTree>
    <p:extLst>
      <p:ext uri="{BB962C8B-B14F-4D97-AF65-F5344CB8AC3E}">
        <p14:creationId xmlns:p14="http://schemas.microsoft.com/office/powerpoint/2010/main" val="7461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84336-70A1-4F72-8E39-3C4F2AD8EE67}"/>
              </a:ext>
            </a:extLst>
          </p:cNvPr>
          <p:cNvSpPr>
            <a:spLocks noGrp="1"/>
          </p:cNvSpPr>
          <p:nvPr>
            <p:ph type="title"/>
          </p:nvPr>
        </p:nvSpPr>
        <p:spPr/>
        <p:txBody>
          <a:bodyPr>
            <a:normAutofit fontScale="90000"/>
          </a:bodyPr>
          <a:lstStyle/>
          <a:p>
            <a:r>
              <a:rPr lang="en-US" dirty="0"/>
              <a:t>Highlights from the Student Watch Survey by the National Association of College Stores</a:t>
            </a:r>
          </a:p>
        </p:txBody>
      </p:sp>
      <p:sp>
        <p:nvSpPr>
          <p:cNvPr id="3" name="Content Placeholder 2">
            <a:extLst>
              <a:ext uri="{FF2B5EF4-FFF2-40B4-BE49-F238E27FC236}">
                <a16:creationId xmlns:a16="http://schemas.microsoft.com/office/drawing/2014/main" id="{EF308360-63B1-4129-9485-EAC93220B275}"/>
              </a:ext>
            </a:extLst>
          </p:cNvPr>
          <p:cNvSpPr>
            <a:spLocks noGrp="1"/>
          </p:cNvSpPr>
          <p:nvPr>
            <p:ph idx="1"/>
          </p:nvPr>
        </p:nvSpPr>
        <p:spPr/>
        <p:txBody>
          <a:bodyPr/>
          <a:lstStyle/>
          <a:p>
            <a:r>
              <a:rPr lang="en-US" dirty="0">
                <a:highlight>
                  <a:srgbClr val="FFFF00"/>
                </a:highlight>
              </a:rPr>
              <a:t>Of the 2,071 responses to the survey conducted by NACS, only 9.3% exclusively preferred print only materials.</a:t>
            </a:r>
            <a:r>
              <a:rPr lang="en-US" dirty="0"/>
              <a:t> </a:t>
            </a:r>
          </a:p>
          <a:p>
            <a:r>
              <a:rPr lang="en-US" dirty="0"/>
              <a:t>Other NACS Survey Results: </a:t>
            </a:r>
          </a:p>
          <a:p>
            <a:pPr lvl="1"/>
            <a:r>
              <a:rPr lang="en-US" dirty="0"/>
              <a:t>39.6% of students indicated digital format was preferred; 30% said their preference varied by course; 4% had no preference; 16% preferred print with digital component.</a:t>
            </a:r>
          </a:p>
          <a:p>
            <a:pPr lvl="1"/>
            <a:r>
              <a:rPr lang="en-US" dirty="0"/>
              <a:t>% of students who did without at least 1 required material decreased from 33% to 23% compared to 2022-23</a:t>
            </a:r>
          </a:p>
        </p:txBody>
      </p:sp>
    </p:spTree>
    <p:extLst>
      <p:ext uri="{BB962C8B-B14F-4D97-AF65-F5344CB8AC3E}">
        <p14:creationId xmlns:p14="http://schemas.microsoft.com/office/powerpoint/2010/main" val="295214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DE16-A7F7-4C17-B69E-BBC22F6DA09C}"/>
              </a:ext>
            </a:extLst>
          </p:cNvPr>
          <p:cNvSpPr>
            <a:spLocks noGrp="1"/>
          </p:cNvSpPr>
          <p:nvPr>
            <p:ph type="title"/>
          </p:nvPr>
        </p:nvSpPr>
        <p:spPr>
          <a:xfrm>
            <a:off x="140417" y="365864"/>
            <a:ext cx="9358668" cy="840636"/>
          </a:xfrm>
        </p:spPr>
        <p:txBody>
          <a:bodyPr>
            <a:normAutofit fontScale="90000"/>
          </a:bodyPr>
          <a:lstStyle/>
          <a:p>
            <a:r>
              <a:rPr lang="en-US" cap="small" dirty="0">
                <a:ea typeface="+mj-lt"/>
                <a:cs typeface="+mj-lt"/>
              </a:rPr>
              <a:t>CPP INSTANT ACCESS COMPLETE:FALL 2023 – OTHER FEEDBACK</a:t>
            </a:r>
            <a:endParaRPr lang="en-US" dirty="0">
              <a:ea typeface="+mj-lt"/>
              <a:cs typeface="+mj-lt"/>
            </a:endParaRPr>
          </a:p>
        </p:txBody>
      </p:sp>
      <p:sp>
        <p:nvSpPr>
          <p:cNvPr id="3" name="Content Placeholder 2">
            <a:extLst>
              <a:ext uri="{FF2B5EF4-FFF2-40B4-BE49-F238E27FC236}">
                <a16:creationId xmlns:a16="http://schemas.microsoft.com/office/drawing/2014/main" id="{1971AE35-358A-44DF-93C7-84759E66A9FA}"/>
              </a:ext>
            </a:extLst>
          </p:cNvPr>
          <p:cNvSpPr>
            <a:spLocks noGrp="1"/>
          </p:cNvSpPr>
          <p:nvPr>
            <p:ph idx="1"/>
          </p:nvPr>
        </p:nvSpPr>
        <p:spPr>
          <a:xfrm>
            <a:off x="445217" y="1569574"/>
            <a:ext cx="8596668" cy="4703330"/>
          </a:xfrm>
        </p:spPr>
        <p:txBody>
          <a:bodyPr vert="horz" lIns="91440" tIns="45720" rIns="91440" bIns="45720" rtlCol="0" anchor="t">
            <a:normAutofit fontScale="25000" lnSpcReduction="20000"/>
          </a:bodyPr>
          <a:lstStyle/>
          <a:p>
            <a:pPr algn="l" fontAlgn="base"/>
            <a:r>
              <a:rPr lang="en-US" sz="7200" b="0" i="0" dirty="0">
                <a:solidFill>
                  <a:srgbClr val="000000"/>
                </a:solidFill>
                <a:effectLst/>
                <a:latin typeface="Noto Sans" panose="020B0502040504020204" pitchFamily="34" charset="0"/>
              </a:rPr>
              <a:t>Lots of discussion on Social Media – some positive, some negative, most pragmatic.</a:t>
            </a:r>
            <a:br>
              <a:rPr lang="en-US" sz="7200" b="0" i="0" dirty="0">
                <a:solidFill>
                  <a:srgbClr val="000000"/>
                </a:solidFill>
                <a:effectLst/>
                <a:latin typeface="Noto Sans" panose="020B0502040504020204" pitchFamily="34" charset="0"/>
              </a:rPr>
            </a:br>
            <a:endParaRPr lang="en-US" sz="7200" b="0" i="0" dirty="0">
              <a:solidFill>
                <a:srgbClr val="000000"/>
              </a:solidFill>
              <a:effectLst/>
              <a:latin typeface="Noto Sans" panose="020B0502040504020204" pitchFamily="34" charset="0"/>
            </a:endParaRPr>
          </a:p>
          <a:p>
            <a:pPr lvl="1" fontAlgn="base"/>
            <a:r>
              <a:rPr lang="en-US" sz="7000" dirty="0">
                <a:solidFill>
                  <a:srgbClr val="000000"/>
                </a:solidFill>
                <a:latin typeface="Noto Sans" panose="020B0502040504020204" pitchFamily="34" charset="0"/>
              </a:rPr>
              <a:t>Typical Reddit post, which was very reasonable: </a:t>
            </a:r>
            <a:br>
              <a:rPr lang="en-US" sz="7000" dirty="0">
                <a:solidFill>
                  <a:srgbClr val="000000"/>
                </a:solidFill>
                <a:latin typeface="Noto Sans" panose="020B0502040504020204" pitchFamily="34" charset="0"/>
              </a:rPr>
            </a:br>
            <a:br>
              <a:rPr lang="en-US" sz="7000" dirty="0">
                <a:solidFill>
                  <a:srgbClr val="000000"/>
                </a:solidFill>
                <a:latin typeface="Noto Sans" panose="020B0502040504020204" pitchFamily="34" charset="0"/>
              </a:rPr>
            </a:br>
            <a:r>
              <a:rPr lang="en-US" sz="6400" b="0" i="0" dirty="0">
                <a:solidFill>
                  <a:srgbClr val="000000"/>
                </a:solidFill>
                <a:effectLst/>
                <a:latin typeface="inherit"/>
                <a:hlinkClick r:id="rId3"/>
              </a:rPr>
              <a:t>smashmonster1268</a:t>
            </a:r>
            <a:r>
              <a:rPr lang="en-US" sz="6400" b="0" i="0" dirty="0">
                <a:solidFill>
                  <a:srgbClr val="FFFFFF"/>
                </a:solidFill>
                <a:effectLst/>
                <a:latin typeface="inherit"/>
              </a:rPr>
              <a:t>Materials Engineering</a:t>
            </a:r>
          </a:p>
          <a:p>
            <a:pPr lvl="1" fontAlgn="base"/>
            <a:r>
              <a:rPr lang="en-US" sz="5400" b="0" i="0" dirty="0">
                <a:solidFill>
                  <a:srgbClr val="000000"/>
                </a:solidFill>
                <a:effectLst/>
                <a:latin typeface="Noto Sans" panose="020B0502040504020204" pitchFamily="34" charset="0"/>
              </a:rPr>
              <a:t>“My opinion on this is mixed. I much prefer the old system where you can opt out by class, but I understand that Instant Access Complete can be useful for some students. Ultimately, you’re </a:t>
            </a:r>
            <a:r>
              <a:rPr lang="en-US" sz="5400" b="0" i="0" dirty="0" err="1">
                <a:solidFill>
                  <a:srgbClr val="000000"/>
                </a:solidFill>
                <a:effectLst/>
                <a:latin typeface="Noto Sans" panose="020B0502040504020204" pitchFamily="34" charset="0"/>
              </a:rPr>
              <a:t>gonna</a:t>
            </a:r>
            <a:r>
              <a:rPr lang="en-US" sz="5400" b="0" i="0" dirty="0">
                <a:solidFill>
                  <a:srgbClr val="000000"/>
                </a:solidFill>
                <a:effectLst/>
                <a:latin typeface="Noto Sans" panose="020B0502040504020204" pitchFamily="34" charset="0"/>
              </a:rPr>
              <a:t> have to do the math and decide if purchasing IAC is better than getting course materials from other sources. If you find that IAC is cheaper than buying or sourcing everything manually, then go for it. If you find that getting your course materials </a:t>
            </a:r>
            <a:r>
              <a:rPr lang="en-US" sz="5400" b="0" i="0" dirty="0" err="1">
                <a:solidFill>
                  <a:srgbClr val="000000"/>
                </a:solidFill>
                <a:effectLst/>
                <a:latin typeface="Noto Sans" panose="020B0502040504020204" pitchFamily="34" charset="0"/>
              </a:rPr>
              <a:t>alacarte</a:t>
            </a:r>
            <a:r>
              <a:rPr lang="en-US" sz="5400" b="0" i="0" dirty="0">
                <a:solidFill>
                  <a:srgbClr val="000000"/>
                </a:solidFill>
                <a:effectLst/>
                <a:latin typeface="Noto Sans" panose="020B0502040504020204" pitchFamily="34" charset="0"/>
              </a:rPr>
              <a:t> is cheaper, then by all means opt out of IAC. It also depends on your use case and what the professor will require. Online homework access can probably be bought manually at a cheaper price. if you actually need a physical textbook then you can get it used from Amazon/eBay/another student who took the class. In the end, you will be the one to make that decision.”</a:t>
            </a:r>
          </a:p>
          <a:p>
            <a:pPr algn="l" fontAlgn="base"/>
            <a:endParaRPr lang="en-US" b="0" i="0" dirty="0">
              <a:solidFill>
                <a:srgbClr val="000000"/>
              </a:solidFill>
              <a:effectLst/>
              <a:latin typeface="Noto Sans" panose="020B0502040504020204" pitchFamily="34" charset="0"/>
            </a:endParaRPr>
          </a:p>
          <a:p>
            <a:pPr marL="0" indent="0" algn="l" fontAlgn="base">
              <a:buNone/>
            </a:pPr>
            <a:endParaRPr lang="en-US" b="0" i="0" dirty="0">
              <a:solidFill>
                <a:srgbClr val="000000"/>
              </a:solidFill>
              <a:effectLst/>
              <a:latin typeface="Noto Sans" panose="020B0502040504020204" pitchFamily="34" charset="0"/>
            </a:endParaRPr>
          </a:p>
          <a:p>
            <a:pPr lvl="1"/>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a:p>
            <a:endParaRPr lang="en-US" dirty="0"/>
          </a:p>
        </p:txBody>
      </p:sp>
      <p:pic>
        <p:nvPicPr>
          <p:cNvPr id="5" name="Picture 4">
            <a:extLst>
              <a:ext uri="{FF2B5EF4-FFF2-40B4-BE49-F238E27FC236}">
                <a16:creationId xmlns:a16="http://schemas.microsoft.com/office/drawing/2014/main" id="{84A48930-3625-423B-8025-45FA9C83DB8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38225" y="4351607"/>
            <a:ext cx="3143250" cy="1291955"/>
          </a:xfrm>
          <a:prstGeom prst="rect">
            <a:avLst/>
          </a:prstGeom>
        </p:spPr>
      </p:pic>
    </p:spTree>
    <p:extLst>
      <p:ext uri="{BB962C8B-B14F-4D97-AF65-F5344CB8AC3E}">
        <p14:creationId xmlns:p14="http://schemas.microsoft.com/office/powerpoint/2010/main" val="307473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B4277-3539-E79F-CCB5-25265B146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BCEB9-648E-AC56-6515-DFCBE9A1350E}"/>
              </a:ext>
            </a:extLst>
          </p:cNvPr>
          <p:cNvSpPr>
            <a:spLocks noGrp="1"/>
          </p:cNvSpPr>
          <p:nvPr>
            <p:ph type="title"/>
          </p:nvPr>
        </p:nvSpPr>
        <p:spPr>
          <a:xfrm>
            <a:off x="305859" y="308714"/>
            <a:ext cx="9358668" cy="840636"/>
          </a:xfrm>
        </p:spPr>
        <p:txBody>
          <a:bodyPr>
            <a:normAutofit fontScale="90000"/>
          </a:bodyPr>
          <a:lstStyle/>
          <a:p>
            <a:r>
              <a:rPr lang="en-US" cap="small" dirty="0">
                <a:ea typeface="+mj-lt"/>
                <a:cs typeface="+mj-lt"/>
              </a:rPr>
              <a:t>CPP INSTANT ACCESS COMPLETE:FALL 2023 – OTHER FEEDBACK</a:t>
            </a:r>
            <a:endParaRPr lang="en-US" dirty="0">
              <a:ea typeface="+mj-lt"/>
              <a:cs typeface="+mj-lt"/>
            </a:endParaRPr>
          </a:p>
        </p:txBody>
      </p:sp>
      <p:sp>
        <p:nvSpPr>
          <p:cNvPr id="3" name="Content Placeholder 2">
            <a:extLst>
              <a:ext uri="{FF2B5EF4-FFF2-40B4-BE49-F238E27FC236}">
                <a16:creationId xmlns:a16="http://schemas.microsoft.com/office/drawing/2014/main" id="{328C1C11-EF08-1124-CE27-F9B1A0D2F456}"/>
              </a:ext>
            </a:extLst>
          </p:cNvPr>
          <p:cNvSpPr>
            <a:spLocks noGrp="1"/>
          </p:cNvSpPr>
          <p:nvPr>
            <p:ph idx="1"/>
          </p:nvPr>
        </p:nvSpPr>
        <p:spPr>
          <a:xfrm>
            <a:off x="686859" y="1779124"/>
            <a:ext cx="8596668" cy="4703330"/>
          </a:xfrm>
        </p:spPr>
        <p:txBody>
          <a:bodyPr vert="horz" lIns="91440" tIns="45720" rIns="91440" bIns="45720" rtlCol="0" anchor="t">
            <a:normAutofit fontScale="25000" lnSpcReduction="20000"/>
          </a:bodyPr>
          <a:lstStyle/>
          <a:p>
            <a:pPr algn="l" fontAlgn="base"/>
            <a:r>
              <a:rPr lang="en-US" sz="8000" b="0" i="0" dirty="0">
                <a:solidFill>
                  <a:srgbClr val="000000"/>
                </a:solidFill>
                <a:effectLst/>
                <a:latin typeface="Noto Sans" panose="020B0502040504020204" pitchFamily="34" charset="0"/>
              </a:rPr>
              <a:t>Poly Post coverage Article 2/13/24- Student experiences</a:t>
            </a:r>
          </a:p>
          <a:p>
            <a:pPr algn="l" fontAlgn="base"/>
            <a:endParaRPr lang="en-US" sz="8000" dirty="0">
              <a:solidFill>
                <a:srgbClr val="000000"/>
              </a:solidFill>
              <a:latin typeface="Noto Sans" panose="020B0502040504020204" pitchFamily="34" charset="0"/>
            </a:endParaRPr>
          </a:p>
          <a:p>
            <a:pPr lvl="1" fontAlgn="base"/>
            <a:r>
              <a:rPr lang="en-US" sz="7000" b="0" i="0" dirty="0">
                <a:solidFill>
                  <a:schemeClr val="tx1"/>
                </a:solidFill>
                <a:effectLst/>
                <a:latin typeface="Open Sans" panose="020B0606030504020204" pitchFamily="34" charset="0"/>
              </a:rPr>
              <a:t>“Freshman starting in fall 2023 had the opportunity to begin their college experience with the program available.”</a:t>
            </a:r>
            <a:br>
              <a:rPr lang="en-US" sz="7000" b="0" i="0" dirty="0">
                <a:solidFill>
                  <a:schemeClr val="tx1"/>
                </a:solidFill>
                <a:effectLst/>
                <a:latin typeface="Open Sans" panose="020B0606030504020204" pitchFamily="34" charset="0"/>
              </a:rPr>
            </a:br>
            <a:endParaRPr lang="en-US" sz="7000" b="0" i="0" dirty="0">
              <a:solidFill>
                <a:schemeClr val="tx1"/>
              </a:solidFill>
              <a:effectLst/>
              <a:latin typeface="Open Sans" panose="020B0606030504020204" pitchFamily="34" charset="0"/>
            </a:endParaRPr>
          </a:p>
          <a:p>
            <a:pPr lvl="1" fontAlgn="base"/>
            <a:r>
              <a:rPr lang="en-US" sz="7000" b="0" i="0" dirty="0">
                <a:solidFill>
                  <a:schemeClr val="tx1"/>
                </a:solidFill>
                <a:effectLst/>
                <a:latin typeface="Open Sans" panose="020B0606030504020204" pitchFamily="34" charset="0"/>
              </a:rPr>
              <a:t>“Axel </a:t>
            </a:r>
            <a:r>
              <a:rPr lang="en-US" sz="7000" b="0" i="0" dirty="0" err="1">
                <a:solidFill>
                  <a:schemeClr val="tx1"/>
                </a:solidFill>
                <a:effectLst/>
                <a:latin typeface="Open Sans" panose="020B0606030504020204" pitchFamily="34" charset="0"/>
              </a:rPr>
              <a:t>Sernas</a:t>
            </a:r>
            <a:r>
              <a:rPr lang="en-US" sz="7000" b="0" i="0" dirty="0">
                <a:solidFill>
                  <a:schemeClr val="tx1"/>
                </a:solidFill>
                <a:effectLst/>
                <a:latin typeface="Open Sans" panose="020B0606030504020204" pitchFamily="34" charset="0"/>
              </a:rPr>
              <a:t>, a business student, shared how Instant Access made his semester easier by allowing him to find all his course materials in one place.”</a:t>
            </a:r>
            <a:br>
              <a:rPr lang="en-US" sz="7000" b="0" i="0" dirty="0">
                <a:solidFill>
                  <a:schemeClr val="tx1"/>
                </a:solidFill>
                <a:effectLst/>
                <a:latin typeface="Open Sans" panose="020B0606030504020204" pitchFamily="34" charset="0"/>
              </a:rPr>
            </a:br>
            <a:endParaRPr lang="en-US" sz="7000" b="0" i="0" dirty="0">
              <a:solidFill>
                <a:schemeClr val="tx1"/>
              </a:solidFill>
              <a:effectLst/>
              <a:latin typeface="Open Sans" panose="020B0606030504020204" pitchFamily="34" charset="0"/>
            </a:endParaRPr>
          </a:p>
          <a:p>
            <a:pPr lvl="1" fontAlgn="base"/>
            <a:r>
              <a:rPr lang="en-US" sz="7000" b="0" i="0" dirty="0">
                <a:solidFill>
                  <a:schemeClr val="tx1"/>
                </a:solidFill>
                <a:effectLst/>
                <a:latin typeface="Open Sans" panose="020B0606030504020204" pitchFamily="34" charset="0"/>
              </a:rPr>
              <a:t>“Isabel </a:t>
            </a:r>
            <a:r>
              <a:rPr lang="en-US" sz="7000" b="0" i="0" dirty="0" err="1">
                <a:solidFill>
                  <a:schemeClr val="tx1"/>
                </a:solidFill>
                <a:effectLst/>
                <a:latin typeface="Open Sans" panose="020B0606030504020204" pitchFamily="34" charset="0"/>
              </a:rPr>
              <a:t>Recinos</a:t>
            </a:r>
            <a:r>
              <a:rPr lang="en-US" sz="7000" b="0" i="0" dirty="0">
                <a:solidFill>
                  <a:schemeClr val="tx1"/>
                </a:solidFill>
                <a:effectLst/>
                <a:latin typeface="Open Sans" panose="020B0606030504020204" pitchFamily="34" charset="0"/>
              </a:rPr>
              <a:t>, a child development student, echoed how it was better she didn’t have to go scavenging for textbooks or buy each one individually</a:t>
            </a:r>
            <a:r>
              <a:rPr lang="en-US" sz="7000" dirty="0">
                <a:solidFill>
                  <a:schemeClr val="tx1"/>
                </a:solidFill>
                <a:latin typeface="Open Sans" panose="020B0606030504020204" pitchFamily="34" charset="0"/>
              </a:rPr>
              <a:t>.”</a:t>
            </a:r>
            <a:br>
              <a:rPr lang="en-US" sz="7000" dirty="0">
                <a:solidFill>
                  <a:schemeClr val="tx1"/>
                </a:solidFill>
                <a:latin typeface="Open Sans" panose="020B0606030504020204" pitchFamily="34" charset="0"/>
              </a:rPr>
            </a:br>
            <a:endParaRPr lang="en-US" sz="7000" dirty="0">
              <a:solidFill>
                <a:schemeClr val="tx1"/>
              </a:solidFill>
              <a:latin typeface="Open Sans" panose="020B0606030504020204" pitchFamily="34" charset="0"/>
            </a:endParaRPr>
          </a:p>
          <a:p>
            <a:pPr lvl="1" fontAlgn="base"/>
            <a:r>
              <a:rPr lang="en-US" sz="7000" b="0" i="0" dirty="0">
                <a:solidFill>
                  <a:schemeClr val="tx1"/>
                </a:solidFill>
                <a:effectLst/>
                <a:latin typeface="Open Sans" panose="020B0606030504020204" pitchFamily="34" charset="0"/>
              </a:rPr>
              <a:t>“Stephanie Sanchez, a graduate student in education, said the program has been vital to her current educational career.”</a:t>
            </a:r>
          </a:p>
          <a:p>
            <a:pPr algn="l" fontAlgn="base"/>
            <a:endParaRPr lang="en-US" b="0" i="0" dirty="0">
              <a:solidFill>
                <a:srgbClr val="000000"/>
              </a:solidFill>
              <a:effectLst/>
              <a:latin typeface="Noto Sans" panose="020B0502040504020204" pitchFamily="34" charset="0"/>
            </a:endParaRPr>
          </a:p>
          <a:p>
            <a:pPr lvl="1"/>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a:p>
            <a:endParaRPr lang="en-US" dirty="0"/>
          </a:p>
        </p:txBody>
      </p:sp>
      <p:pic>
        <p:nvPicPr>
          <p:cNvPr id="5" name="Picture 4">
            <a:extLst>
              <a:ext uri="{FF2B5EF4-FFF2-40B4-BE49-F238E27FC236}">
                <a16:creationId xmlns:a16="http://schemas.microsoft.com/office/drawing/2014/main" id="{99BD6CC3-6846-48ED-9634-4001E2013F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90043" y="810305"/>
            <a:ext cx="4201139" cy="1301635"/>
          </a:xfrm>
          <a:prstGeom prst="rect">
            <a:avLst/>
          </a:prstGeom>
        </p:spPr>
      </p:pic>
    </p:spTree>
    <p:extLst>
      <p:ext uri="{BB962C8B-B14F-4D97-AF65-F5344CB8AC3E}">
        <p14:creationId xmlns:p14="http://schemas.microsoft.com/office/powerpoint/2010/main" val="7830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5" end="15"/>
                                            </p:txEl>
                                          </p:spTgt>
                                        </p:tgtEl>
                                        <p:attrNameLst>
                                          <p:attrName>style.visibility</p:attrName>
                                        </p:attrNameLst>
                                      </p:cBhvr>
                                      <p:to>
                                        <p:strVal val="visible"/>
                                      </p:to>
                                    </p:set>
                                    <p:animEffect transition="in" filter="fade">
                                      <p:cBhvr>
                                        <p:cTn id="3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A4F4E-C456-5728-C8F9-CA0EF9C87A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3B8FA36-DE01-4ECA-B166-B2B00AB64BA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28516" y="1276497"/>
            <a:ext cx="4010025" cy="2600251"/>
          </a:xfrm>
          <a:prstGeom prst="rect">
            <a:avLst/>
          </a:prstGeom>
        </p:spPr>
      </p:pic>
      <p:sp>
        <p:nvSpPr>
          <p:cNvPr id="2" name="Title 1">
            <a:extLst>
              <a:ext uri="{FF2B5EF4-FFF2-40B4-BE49-F238E27FC236}">
                <a16:creationId xmlns:a16="http://schemas.microsoft.com/office/drawing/2014/main" id="{90FEC304-584D-1FC4-4417-363A8DB596DE}"/>
              </a:ext>
            </a:extLst>
          </p:cNvPr>
          <p:cNvSpPr>
            <a:spLocks noGrp="1"/>
          </p:cNvSpPr>
          <p:nvPr>
            <p:ph type="title"/>
          </p:nvPr>
        </p:nvSpPr>
        <p:spPr>
          <a:xfrm>
            <a:off x="296334" y="318239"/>
            <a:ext cx="9358668" cy="1034458"/>
          </a:xfrm>
        </p:spPr>
        <p:txBody>
          <a:bodyPr>
            <a:normAutofit fontScale="90000"/>
          </a:bodyPr>
          <a:lstStyle/>
          <a:p>
            <a:r>
              <a:rPr lang="en-US" cap="small" dirty="0">
                <a:ea typeface="+mj-lt"/>
                <a:cs typeface="+mj-lt"/>
              </a:rPr>
              <a:t>CPP INSTANT ACCESS COMPLETE:</a:t>
            </a:r>
            <a:br>
              <a:rPr lang="en-US" cap="small" dirty="0">
                <a:ea typeface="+mj-lt"/>
                <a:cs typeface="+mj-lt"/>
              </a:rPr>
            </a:br>
            <a:r>
              <a:rPr lang="en-US" cap="small" dirty="0">
                <a:ea typeface="+mj-lt"/>
                <a:cs typeface="+mj-lt"/>
              </a:rPr>
              <a:t>What’s Next?</a:t>
            </a:r>
            <a:endParaRPr lang="en-US" dirty="0">
              <a:ea typeface="+mj-lt"/>
              <a:cs typeface="+mj-lt"/>
            </a:endParaRPr>
          </a:p>
        </p:txBody>
      </p:sp>
      <p:sp>
        <p:nvSpPr>
          <p:cNvPr id="3" name="Content Placeholder 2">
            <a:extLst>
              <a:ext uri="{FF2B5EF4-FFF2-40B4-BE49-F238E27FC236}">
                <a16:creationId xmlns:a16="http://schemas.microsoft.com/office/drawing/2014/main" id="{867853F7-1A89-AD31-85C8-81C76F972A35}"/>
              </a:ext>
            </a:extLst>
          </p:cNvPr>
          <p:cNvSpPr>
            <a:spLocks noGrp="1"/>
          </p:cNvSpPr>
          <p:nvPr>
            <p:ph idx="1"/>
          </p:nvPr>
        </p:nvSpPr>
        <p:spPr>
          <a:xfrm>
            <a:off x="388067" y="1712448"/>
            <a:ext cx="8596668" cy="5145551"/>
          </a:xfrm>
        </p:spPr>
        <p:txBody>
          <a:bodyPr vert="horz" lIns="91440" tIns="45720" rIns="91440" bIns="45720" rtlCol="0" anchor="t">
            <a:normAutofit fontScale="77500" lnSpcReduction="20000"/>
          </a:bodyPr>
          <a:lstStyle/>
          <a:p>
            <a:pPr algn="l" fontAlgn="base"/>
            <a:r>
              <a:rPr lang="en-US" sz="2600" b="0" i="0" dirty="0">
                <a:solidFill>
                  <a:srgbClr val="000000"/>
                </a:solidFill>
                <a:effectLst/>
                <a:latin typeface="Noto Sans" panose="020B0502040504020204" pitchFamily="34" charset="0"/>
              </a:rPr>
              <a:t>Expand partnership with library and promote OER adoption to keep program costs down, receive faculty feedback, and continue building IAC’s future TOGETHER.</a:t>
            </a:r>
            <a:br>
              <a:rPr lang="en-US" sz="2600" b="0" i="0" dirty="0">
                <a:solidFill>
                  <a:srgbClr val="000000"/>
                </a:solidFill>
                <a:effectLst/>
                <a:latin typeface="Noto Sans" panose="020B0502040504020204" pitchFamily="34" charset="0"/>
              </a:rPr>
            </a:br>
            <a:endParaRPr lang="en-US" sz="2600" b="0" i="0" dirty="0">
              <a:solidFill>
                <a:srgbClr val="000000"/>
              </a:solidFill>
              <a:effectLst/>
              <a:latin typeface="Noto Sans" panose="020B0502040504020204" pitchFamily="34" charset="0"/>
            </a:endParaRPr>
          </a:p>
          <a:p>
            <a:pPr algn="l" fontAlgn="base"/>
            <a:r>
              <a:rPr lang="en-US" sz="2600" dirty="0">
                <a:solidFill>
                  <a:srgbClr val="000000"/>
                </a:solidFill>
                <a:latin typeface="Noto Sans" panose="020B0502040504020204" pitchFamily="34" charset="0"/>
              </a:rPr>
              <a:t>Improve print pick-up rates! We need your help!</a:t>
            </a:r>
            <a:br>
              <a:rPr lang="en-US" sz="2600" dirty="0">
                <a:solidFill>
                  <a:srgbClr val="000000"/>
                </a:solidFill>
                <a:latin typeface="Noto Sans" panose="020B0502040504020204" pitchFamily="34" charset="0"/>
              </a:rPr>
            </a:br>
            <a:endParaRPr lang="en-US" sz="2600" dirty="0">
              <a:solidFill>
                <a:srgbClr val="000000"/>
              </a:solidFill>
              <a:latin typeface="Noto Sans" panose="020B0502040504020204" pitchFamily="34" charset="0"/>
            </a:endParaRPr>
          </a:p>
          <a:p>
            <a:pPr algn="l" fontAlgn="base"/>
            <a:r>
              <a:rPr lang="en-US" sz="2600" dirty="0">
                <a:solidFill>
                  <a:srgbClr val="000000"/>
                </a:solidFill>
                <a:latin typeface="Noto Sans" panose="020B0502040504020204" pitchFamily="34" charset="0"/>
              </a:rPr>
              <a:t>Be EVEN MORE transparent:</a:t>
            </a:r>
          </a:p>
          <a:p>
            <a:pPr lvl="1" fontAlgn="base"/>
            <a:r>
              <a:rPr lang="en-US" sz="2400" dirty="0">
                <a:solidFill>
                  <a:srgbClr val="000000"/>
                </a:solidFill>
                <a:latin typeface="Noto Sans" panose="020B0502040504020204" pitchFamily="34" charset="0"/>
              </a:rPr>
              <a:t>Hold in-person “How to </a:t>
            </a:r>
            <a:r>
              <a:rPr lang="en-US" sz="2400" dirty="0" err="1">
                <a:solidFill>
                  <a:srgbClr val="000000"/>
                </a:solidFill>
                <a:latin typeface="Noto Sans" panose="020B0502040504020204" pitchFamily="34" charset="0"/>
              </a:rPr>
              <a:t>Opt</a:t>
            </a:r>
            <a:r>
              <a:rPr lang="en-US" sz="2400" dirty="0">
                <a:solidFill>
                  <a:srgbClr val="000000"/>
                </a:solidFill>
                <a:latin typeface="Noto Sans" panose="020B0502040504020204" pitchFamily="34" charset="0"/>
              </a:rPr>
              <a:t> Out of IAC/How to Access Materials” workshops during Welcome Week. </a:t>
            </a:r>
            <a:br>
              <a:rPr lang="en-US" sz="2400" dirty="0">
                <a:solidFill>
                  <a:srgbClr val="000000"/>
                </a:solidFill>
                <a:latin typeface="Noto Sans" panose="020B0502040504020204" pitchFamily="34" charset="0"/>
              </a:rPr>
            </a:br>
            <a:endParaRPr lang="en-US" sz="2400" dirty="0">
              <a:solidFill>
                <a:srgbClr val="000000"/>
              </a:solidFill>
              <a:latin typeface="Noto Sans" panose="020B0502040504020204" pitchFamily="34" charset="0"/>
            </a:endParaRPr>
          </a:p>
          <a:p>
            <a:pPr algn="l" fontAlgn="base"/>
            <a:r>
              <a:rPr lang="en-US" sz="2600" dirty="0">
                <a:solidFill>
                  <a:srgbClr val="000000"/>
                </a:solidFill>
                <a:latin typeface="Noto Sans" panose="020B0502040504020204" pitchFamily="34" charset="0"/>
              </a:rPr>
              <a:t>Explore feasibility of adding “flexible access” option that would allow opted out students to still get IA discounting on the items they do need (a la carte). </a:t>
            </a:r>
          </a:p>
          <a:p>
            <a:pPr lvl="1" fontAlgn="base"/>
            <a:r>
              <a:rPr lang="en-US" sz="2400" dirty="0">
                <a:solidFill>
                  <a:srgbClr val="000000"/>
                </a:solidFill>
                <a:latin typeface="Noto Sans" panose="020B0502040504020204" pitchFamily="34" charset="0"/>
              </a:rPr>
              <a:t>Ex.: perfect for a student who only has one class with a textbook or course material to avoid paying the full IAC price, and only pay the discounted IA rate!</a:t>
            </a:r>
            <a:br>
              <a:rPr lang="en-US" sz="2400" dirty="0">
                <a:solidFill>
                  <a:srgbClr val="000000"/>
                </a:solidFill>
                <a:latin typeface="Noto Sans" panose="020B0502040504020204" pitchFamily="34" charset="0"/>
              </a:rPr>
            </a:br>
            <a:endParaRPr lang="en-US" sz="2400" dirty="0">
              <a:solidFill>
                <a:srgbClr val="000000"/>
              </a:solidFill>
              <a:latin typeface="Noto Sans" panose="020B0502040504020204" pitchFamily="34" charset="0"/>
            </a:endParaRPr>
          </a:p>
          <a:p>
            <a:pPr fontAlgn="base"/>
            <a:r>
              <a:rPr lang="en-US" sz="2600" dirty="0">
                <a:solidFill>
                  <a:srgbClr val="000000"/>
                </a:solidFill>
                <a:latin typeface="Noto Sans" panose="020B0502040504020204" pitchFamily="34" charset="0"/>
              </a:rPr>
              <a:t>Other ideas? We’re open to your feedback.</a:t>
            </a:r>
          </a:p>
          <a:p>
            <a:pPr algn="l" fontAlgn="base"/>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9019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EB06-9C70-49A0-BDC1-D016C0E490C2}"/>
              </a:ext>
            </a:extLst>
          </p:cNvPr>
          <p:cNvSpPr>
            <a:spLocks noGrp="1"/>
          </p:cNvSpPr>
          <p:nvPr>
            <p:ph type="title"/>
          </p:nvPr>
        </p:nvSpPr>
        <p:spPr/>
        <p:txBody>
          <a:bodyPr/>
          <a:lstStyle/>
          <a:p>
            <a:r>
              <a:rPr lang="en-US"/>
              <a:t>Questions?</a:t>
            </a:r>
          </a:p>
        </p:txBody>
      </p:sp>
      <p:pic>
        <p:nvPicPr>
          <p:cNvPr id="5" name="Picture 4">
            <a:extLst>
              <a:ext uri="{FF2B5EF4-FFF2-40B4-BE49-F238E27FC236}">
                <a16:creationId xmlns:a16="http://schemas.microsoft.com/office/drawing/2014/main" id="{AAE1FB80-683F-48D7-BBCE-AD45E6F5E88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9120" y="1446260"/>
            <a:ext cx="5858256" cy="3481341"/>
          </a:xfrm>
          <a:prstGeom prst="rect">
            <a:avLst/>
          </a:prstGeom>
        </p:spPr>
      </p:pic>
    </p:spTree>
    <p:extLst>
      <p:ext uri="{BB962C8B-B14F-4D97-AF65-F5344CB8AC3E}">
        <p14:creationId xmlns:p14="http://schemas.microsoft.com/office/powerpoint/2010/main" val="121340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DE16-A7F7-4C17-B69E-BBC22F6DA09C}"/>
              </a:ext>
            </a:extLst>
          </p:cNvPr>
          <p:cNvSpPr>
            <a:spLocks noGrp="1"/>
          </p:cNvSpPr>
          <p:nvPr>
            <p:ph type="title"/>
          </p:nvPr>
        </p:nvSpPr>
        <p:spPr>
          <a:xfrm>
            <a:off x="223798" y="308714"/>
            <a:ext cx="9346946" cy="1008724"/>
          </a:xfrm>
        </p:spPr>
        <p:txBody>
          <a:bodyPr>
            <a:normAutofit fontScale="90000"/>
          </a:bodyPr>
          <a:lstStyle/>
          <a:p>
            <a:r>
              <a:rPr lang="en-US" cap="small" dirty="0"/>
              <a:t>CPP Instant Access Complete Program: </a:t>
            </a:r>
            <a:br>
              <a:rPr lang="en-US" cap="small" dirty="0"/>
            </a:br>
            <a:r>
              <a:rPr lang="en-US" cap="small" dirty="0"/>
              <a:t>Launched FALL 2023  </a:t>
            </a:r>
          </a:p>
        </p:txBody>
      </p:sp>
      <p:sp>
        <p:nvSpPr>
          <p:cNvPr id="3" name="Content Placeholder 2">
            <a:extLst>
              <a:ext uri="{FF2B5EF4-FFF2-40B4-BE49-F238E27FC236}">
                <a16:creationId xmlns:a16="http://schemas.microsoft.com/office/drawing/2014/main" id="{1971AE35-358A-44DF-93C7-84759E66A9FA}"/>
              </a:ext>
            </a:extLst>
          </p:cNvPr>
          <p:cNvSpPr>
            <a:spLocks noGrp="1"/>
          </p:cNvSpPr>
          <p:nvPr>
            <p:ph idx="1"/>
          </p:nvPr>
        </p:nvSpPr>
        <p:spPr>
          <a:xfrm>
            <a:off x="223799" y="1533525"/>
            <a:ext cx="9718420" cy="5120493"/>
          </a:xfrm>
        </p:spPr>
        <p:txBody>
          <a:bodyPr vert="horz" lIns="91440" tIns="45720" rIns="91440" bIns="45720" rtlCol="0" anchor="t">
            <a:normAutofit fontScale="32500" lnSpcReduction="20000"/>
          </a:bodyPr>
          <a:lstStyle/>
          <a:p>
            <a:pPr>
              <a:lnSpc>
                <a:spcPct val="150000"/>
              </a:lnSpc>
            </a:pPr>
            <a:r>
              <a:rPr lang="en-US" sz="4500" dirty="0"/>
              <a:t>Program provides access to </a:t>
            </a:r>
            <a:r>
              <a:rPr lang="en-US" sz="4500" b="1" dirty="0"/>
              <a:t>all required </a:t>
            </a:r>
            <a:r>
              <a:rPr lang="en-US" sz="4500" dirty="0"/>
              <a:t>materials for all classes</a:t>
            </a:r>
          </a:p>
          <a:p>
            <a:pPr lvl="1">
              <a:lnSpc>
                <a:spcPct val="150000"/>
              </a:lnSpc>
            </a:pPr>
            <a:r>
              <a:rPr lang="en-US" sz="4500" dirty="0"/>
              <a:t>Classes with OER materials or with multi-user Library e-book licenses included</a:t>
            </a:r>
            <a:br>
              <a:rPr lang="en-US" sz="4500" dirty="0"/>
            </a:br>
            <a:endParaRPr lang="en-US" sz="4500" dirty="0"/>
          </a:p>
          <a:p>
            <a:pPr>
              <a:lnSpc>
                <a:spcPct val="150000"/>
              </a:lnSpc>
            </a:pPr>
            <a:r>
              <a:rPr lang="en-US" sz="4500" dirty="0"/>
              <a:t>Program Charge is flat fee per term, which is determined by enrollment status:</a:t>
            </a:r>
          </a:p>
          <a:p>
            <a:pPr lvl="1">
              <a:lnSpc>
                <a:spcPct val="150000"/>
              </a:lnSpc>
            </a:pPr>
            <a:r>
              <a:rPr lang="en-US" sz="3400" dirty="0"/>
              <a:t>$250 per semester for undergraduate students taking 7+ units per semester.</a:t>
            </a:r>
          </a:p>
          <a:p>
            <a:pPr lvl="1">
              <a:lnSpc>
                <a:spcPct val="150000"/>
              </a:lnSpc>
            </a:pPr>
            <a:r>
              <a:rPr lang="en-US" sz="3400" dirty="0"/>
              <a:t>$150 per semester for undergraduate students taking 6 or fewer units, and for all graduate students</a:t>
            </a:r>
            <a:br>
              <a:rPr lang="en-US" sz="3400" dirty="0"/>
            </a:br>
            <a:endParaRPr lang="en-US" sz="3400" dirty="0"/>
          </a:p>
          <a:p>
            <a:pPr>
              <a:lnSpc>
                <a:spcPct val="150000"/>
              </a:lnSpc>
            </a:pPr>
            <a:r>
              <a:rPr lang="en-US" sz="4500" dirty="0"/>
              <a:t>Charges posted prior to start of term, refunded on opt-out, scholarships disbursed.</a:t>
            </a:r>
          </a:p>
          <a:p>
            <a:pPr lvl="1">
              <a:lnSpc>
                <a:spcPct val="150000"/>
              </a:lnSpc>
            </a:pPr>
            <a:r>
              <a:rPr lang="en-US" sz="4300" dirty="0"/>
              <a:t>More than $25K+ in scholarships provided and funded by IAC.</a:t>
            </a:r>
            <a:br>
              <a:rPr lang="en-US" sz="4300" dirty="0"/>
            </a:br>
            <a:endParaRPr lang="en-US" sz="4300" dirty="0"/>
          </a:p>
          <a:p>
            <a:pPr>
              <a:lnSpc>
                <a:spcPct val="150000"/>
              </a:lnSpc>
            </a:pPr>
            <a:r>
              <a:rPr lang="en-US" sz="4500" dirty="0"/>
              <a:t>Average opt in rate approximately 77% across both Fall and Spring Terms.</a:t>
            </a:r>
            <a:br>
              <a:rPr lang="en-US" sz="4500" dirty="0"/>
            </a:br>
            <a:endParaRPr lang="en-US" sz="4500" dirty="0"/>
          </a:p>
          <a:p>
            <a:pPr>
              <a:lnSpc>
                <a:spcPct val="150000"/>
              </a:lnSpc>
            </a:pPr>
            <a:r>
              <a:rPr lang="en-US" sz="4500" dirty="0"/>
              <a:t>Program launch successful due in part by Faculty support.</a:t>
            </a:r>
            <a:endParaRPr lang="en-US" dirty="0"/>
          </a:p>
        </p:txBody>
      </p:sp>
      <p:pic>
        <p:nvPicPr>
          <p:cNvPr id="5" name="Picture 4">
            <a:extLst>
              <a:ext uri="{FF2B5EF4-FFF2-40B4-BE49-F238E27FC236}">
                <a16:creationId xmlns:a16="http://schemas.microsoft.com/office/drawing/2014/main" id="{AE00651F-05FA-4D80-A194-9FD5A0C0862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71874" y="4183086"/>
            <a:ext cx="3753917" cy="2470932"/>
          </a:xfrm>
          <a:prstGeom prst="rect">
            <a:avLst/>
          </a:prstGeom>
        </p:spPr>
      </p:pic>
    </p:spTree>
    <p:extLst>
      <p:ext uri="{BB962C8B-B14F-4D97-AF65-F5344CB8AC3E}">
        <p14:creationId xmlns:p14="http://schemas.microsoft.com/office/powerpoint/2010/main" val="226897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1DAA-1517-46D6-B68A-022DCE7D41E8}"/>
              </a:ext>
            </a:extLst>
          </p:cNvPr>
          <p:cNvSpPr>
            <a:spLocks noGrp="1"/>
          </p:cNvSpPr>
          <p:nvPr>
            <p:ph type="title"/>
          </p:nvPr>
        </p:nvSpPr>
        <p:spPr>
          <a:xfrm>
            <a:off x="363009" y="388437"/>
            <a:ext cx="8596668" cy="865688"/>
          </a:xfrm>
        </p:spPr>
        <p:txBody>
          <a:bodyPr>
            <a:normAutofit fontScale="90000"/>
          </a:bodyPr>
          <a:lstStyle/>
          <a:p>
            <a:r>
              <a:rPr lang="en-US" cap="small" dirty="0"/>
              <a:t>General Takeaways - Instant Access Complete</a:t>
            </a:r>
          </a:p>
        </p:txBody>
      </p:sp>
      <p:sp>
        <p:nvSpPr>
          <p:cNvPr id="3" name="Content Placeholder 2">
            <a:extLst>
              <a:ext uri="{FF2B5EF4-FFF2-40B4-BE49-F238E27FC236}">
                <a16:creationId xmlns:a16="http://schemas.microsoft.com/office/drawing/2014/main" id="{F14BAA4A-B192-4A7A-B1CC-62169DF89581}"/>
              </a:ext>
            </a:extLst>
          </p:cNvPr>
          <p:cNvSpPr>
            <a:spLocks noGrp="1"/>
          </p:cNvSpPr>
          <p:nvPr>
            <p:ph idx="1"/>
          </p:nvPr>
        </p:nvSpPr>
        <p:spPr>
          <a:xfrm>
            <a:off x="542925" y="1254126"/>
            <a:ext cx="9502628" cy="5100526"/>
          </a:xfrm>
        </p:spPr>
        <p:txBody>
          <a:bodyPr vert="horz" lIns="91440" tIns="45720" rIns="91440" bIns="45720" rtlCol="0" anchor="t">
            <a:normAutofit/>
          </a:bodyPr>
          <a:lstStyle/>
          <a:p>
            <a:pPr>
              <a:lnSpc>
                <a:spcPct val="150000"/>
              </a:lnSpc>
            </a:pPr>
            <a:r>
              <a:rPr lang="en-US" dirty="0"/>
              <a:t>IAC met today’s generation of student where they were at start of term.</a:t>
            </a:r>
          </a:p>
          <a:p>
            <a:pPr>
              <a:lnSpc>
                <a:spcPct val="150000"/>
              </a:lnSpc>
            </a:pPr>
            <a:r>
              <a:rPr lang="en-US" dirty="0">
                <a:ea typeface="+mn-lt"/>
                <a:cs typeface="+mn-lt"/>
              </a:rPr>
              <a:t>Course material costs became predictable and stable for our students.</a:t>
            </a:r>
          </a:p>
          <a:p>
            <a:pPr>
              <a:lnSpc>
                <a:spcPct val="150000"/>
              </a:lnSpc>
            </a:pPr>
            <a:r>
              <a:rPr lang="en-US" dirty="0">
                <a:ea typeface="+mn-lt"/>
                <a:cs typeface="+mn-lt"/>
              </a:rPr>
              <a:t>IAC became recruitment &amp; retention tool (an amenity) offered by CPP. </a:t>
            </a:r>
          </a:p>
          <a:p>
            <a:pPr>
              <a:lnSpc>
                <a:spcPct val="150000"/>
              </a:lnSpc>
            </a:pPr>
            <a:r>
              <a:rPr lang="en-US" b="1" u="sng" dirty="0">
                <a:ea typeface="+mn-lt"/>
                <a:cs typeface="+mn-lt"/>
              </a:rPr>
              <a:t>Automated</a:t>
            </a:r>
            <a:r>
              <a:rPr lang="en-US" dirty="0">
                <a:ea typeface="+mn-lt"/>
                <a:cs typeface="+mn-lt"/>
              </a:rPr>
              <a:t> access to course materials on “Day 1”.</a:t>
            </a:r>
          </a:p>
          <a:p>
            <a:pPr>
              <a:lnSpc>
                <a:spcPct val="150000"/>
              </a:lnSpc>
            </a:pPr>
            <a:r>
              <a:rPr lang="en-US" dirty="0"/>
              <a:t>All students started out with accessing the same course material in the classroom.</a:t>
            </a:r>
          </a:p>
          <a:p>
            <a:pPr>
              <a:lnSpc>
                <a:spcPct val="150000"/>
              </a:lnSpc>
            </a:pPr>
            <a:r>
              <a:rPr lang="en-US" dirty="0"/>
              <a:t>Faculty continued to have academic freedom to choose required course materials</a:t>
            </a:r>
          </a:p>
          <a:p>
            <a:pPr>
              <a:lnSpc>
                <a:spcPct val="150000"/>
              </a:lnSpc>
            </a:pPr>
            <a:endParaRPr lang="en-US" dirty="0"/>
          </a:p>
          <a:p>
            <a:pPr>
              <a:lnSpc>
                <a:spcPct val="150000"/>
              </a:lnSpc>
            </a:pPr>
            <a:r>
              <a:rPr lang="en-US" dirty="0"/>
              <a:t>	</a:t>
            </a:r>
            <a:r>
              <a:rPr lang="en-US" i="1" dirty="0"/>
              <a:t>*Note: defaulting to digital delivery as much as possible is what enables automatic access. Print delivery inherently is less efficient/convenient.</a:t>
            </a:r>
          </a:p>
          <a:p>
            <a:endParaRPr lang="en-US" dirty="0"/>
          </a:p>
          <a:p>
            <a:endParaRPr lang="en-US" dirty="0"/>
          </a:p>
        </p:txBody>
      </p:sp>
    </p:spTree>
    <p:extLst>
      <p:ext uri="{BB962C8B-B14F-4D97-AF65-F5344CB8AC3E}">
        <p14:creationId xmlns:p14="http://schemas.microsoft.com/office/powerpoint/2010/main" val="39631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59" y="342900"/>
            <a:ext cx="8596668" cy="1320800"/>
          </a:xfrm>
        </p:spPr>
        <p:txBody>
          <a:bodyPr/>
          <a:lstStyle/>
          <a:p>
            <a:r>
              <a:rPr lang="en-US" dirty="0"/>
              <a:t>Deeper Dive - IAC Results for AY 23-24</a:t>
            </a:r>
            <a:br>
              <a:rPr lang="en-US" dirty="0"/>
            </a:br>
            <a:endParaRPr lang="en-US" dirty="0"/>
          </a:p>
        </p:txBody>
      </p:sp>
      <p:sp>
        <p:nvSpPr>
          <p:cNvPr id="3" name="Content Placeholder 2"/>
          <p:cNvSpPr>
            <a:spLocks noGrp="1"/>
          </p:cNvSpPr>
          <p:nvPr>
            <p:ph idx="1"/>
          </p:nvPr>
        </p:nvSpPr>
        <p:spPr>
          <a:xfrm>
            <a:off x="407291" y="1198841"/>
            <a:ext cx="9145257" cy="5236806"/>
          </a:xfrm>
        </p:spPr>
        <p:txBody>
          <a:bodyPr vert="horz" lIns="91440" tIns="45720" rIns="91440" bIns="45720" rtlCol="0" anchor="t">
            <a:normAutofit fontScale="92500" lnSpcReduction="10000"/>
          </a:bodyPr>
          <a:lstStyle/>
          <a:p>
            <a:pPr marL="0" indent="0">
              <a:lnSpc>
                <a:spcPct val="170000"/>
              </a:lnSpc>
              <a:buNone/>
            </a:pPr>
            <a:r>
              <a:rPr lang="en-US" sz="2800" b="1" dirty="0"/>
              <a:t>Fall 2023: </a:t>
            </a:r>
          </a:p>
          <a:p>
            <a:pPr lvl="1">
              <a:lnSpc>
                <a:spcPct val="17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Participation rate was 76.5% of enrolled students, 80% when adjusted for students who had no content</a:t>
            </a:r>
          </a:p>
          <a:p>
            <a:pPr lvl="1">
              <a:lnSpc>
                <a:spcPct val="17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Provided 101695 total course materials to 19,951 students (compared to providing 58917 units Fall 2022)</a:t>
            </a:r>
          </a:p>
          <a:p>
            <a:pPr lvl="1">
              <a:lnSpc>
                <a:spcPct val="17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11047 print units provided (10.8% of total) (of these only 7819 actually picked up or ~71%)</a:t>
            </a:r>
          </a:p>
          <a:p>
            <a:pPr lvl="1">
              <a:lnSpc>
                <a:spcPct val="17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90648 digital units provided (89.2% of total)</a:t>
            </a:r>
          </a:p>
          <a:p>
            <a:pPr lvl="1">
              <a:lnSpc>
                <a:spcPct val="17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Total billed to students: $4.8M</a:t>
            </a:r>
          </a:p>
          <a:p>
            <a:pPr lvl="1">
              <a:lnSpc>
                <a:spcPct val="17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Estimated savings based on AY 22-23’s average cost per student of all required materials: $2.2M or $112.87 per student – every penny counts for our students!</a:t>
            </a:r>
          </a:p>
          <a:p>
            <a:pPr>
              <a:lnSpc>
                <a:spcPct val="170000"/>
              </a:lnSpc>
            </a:pPr>
            <a:endParaRPr lang="en-US" sz="2400" dirty="0"/>
          </a:p>
          <a:p>
            <a:endParaRPr lang="en-US" sz="2400" dirty="0"/>
          </a:p>
          <a:p>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id="{AB45F930-9A04-489C-BD20-CB4CF52551C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34780" y="208407"/>
            <a:ext cx="2438400" cy="1773936"/>
          </a:xfrm>
          <a:prstGeom prst="rect">
            <a:avLst/>
          </a:prstGeom>
        </p:spPr>
      </p:pic>
      <p:pic>
        <p:nvPicPr>
          <p:cNvPr id="7" name="Picture 6">
            <a:extLst>
              <a:ext uri="{FF2B5EF4-FFF2-40B4-BE49-F238E27FC236}">
                <a16:creationId xmlns:a16="http://schemas.microsoft.com/office/drawing/2014/main" id="{042CF85E-693B-44E4-BD6F-918D516C730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839324" y="2514599"/>
            <a:ext cx="1457325" cy="1457325"/>
          </a:xfrm>
          <a:prstGeom prst="rect">
            <a:avLst/>
          </a:prstGeom>
        </p:spPr>
      </p:pic>
      <p:pic>
        <p:nvPicPr>
          <p:cNvPr id="10" name="Picture 9">
            <a:extLst>
              <a:ext uri="{FF2B5EF4-FFF2-40B4-BE49-F238E27FC236}">
                <a16:creationId xmlns:a16="http://schemas.microsoft.com/office/drawing/2014/main" id="{2ED5A97B-0514-4516-ACF4-938960A3344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378749" y="5305347"/>
            <a:ext cx="2405960" cy="1130300"/>
          </a:xfrm>
          <a:prstGeom prst="rect">
            <a:avLst/>
          </a:prstGeom>
        </p:spPr>
      </p:pic>
    </p:spTree>
    <p:extLst>
      <p:ext uri="{BB962C8B-B14F-4D97-AF65-F5344CB8AC3E}">
        <p14:creationId xmlns:p14="http://schemas.microsoft.com/office/powerpoint/2010/main" val="18177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A3ABC-8626-E400-9FFA-CE8C521EF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EE8AA-832D-62BD-1542-1F8DE0706DDC}"/>
              </a:ext>
            </a:extLst>
          </p:cNvPr>
          <p:cNvSpPr>
            <a:spLocks noGrp="1"/>
          </p:cNvSpPr>
          <p:nvPr>
            <p:ph type="title"/>
          </p:nvPr>
        </p:nvSpPr>
        <p:spPr>
          <a:xfrm>
            <a:off x="324909" y="508739"/>
            <a:ext cx="9358668" cy="1034458"/>
          </a:xfrm>
        </p:spPr>
        <p:txBody>
          <a:bodyPr>
            <a:normAutofit fontScale="90000"/>
          </a:bodyPr>
          <a:lstStyle/>
          <a:p>
            <a:r>
              <a:rPr lang="en-US" cap="small" dirty="0">
                <a:ea typeface="+mj-lt"/>
                <a:cs typeface="+mj-lt"/>
              </a:rPr>
              <a:t>Deeper Dive – IAC Results:</a:t>
            </a:r>
            <a:br>
              <a:rPr lang="en-US" cap="small" dirty="0">
                <a:ea typeface="+mj-lt"/>
                <a:cs typeface="+mj-lt"/>
              </a:rPr>
            </a:br>
            <a:r>
              <a:rPr lang="en-US" cap="small" dirty="0">
                <a:ea typeface="+mj-lt"/>
                <a:cs typeface="+mj-lt"/>
              </a:rPr>
              <a:t>Spring 2024 </a:t>
            </a:r>
            <a:r>
              <a:rPr lang="en-US" b="1" cap="small" dirty="0">
                <a:ea typeface="+mj-lt"/>
                <a:cs typeface="+mj-lt"/>
              </a:rPr>
              <a:t>preliminary</a:t>
            </a:r>
            <a:r>
              <a:rPr lang="en-US" cap="small" dirty="0">
                <a:ea typeface="+mj-lt"/>
                <a:cs typeface="+mj-lt"/>
              </a:rPr>
              <a:t> results</a:t>
            </a:r>
            <a:endParaRPr lang="en-US" dirty="0">
              <a:ea typeface="+mj-lt"/>
              <a:cs typeface="+mj-lt"/>
            </a:endParaRPr>
          </a:p>
        </p:txBody>
      </p:sp>
      <p:sp>
        <p:nvSpPr>
          <p:cNvPr id="3" name="Content Placeholder 2">
            <a:extLst>
              <a:ext uri="{FF2B5EF4-FFF2-40B4-BE49-F238E27FC236}">
                <a16:creationId xmlns:a16="http://schemas.microsoft.com/office/drawing/2014/main" id="{0B6C9778-4125-6262-FE6D-258C2FEDC4A3}"/>
              </a:ext>
            </a:extLst>
          </p:cNvPr>
          <p:cNvSpPr>
            <a:spLocks noGrp="1"/>
          </p:cNvSpPr>
          <p:nvPr>
            <p:ph idx="1"/>
          </p:nvPr>
        </p:nvSpPr>
        <p:spPr>
          <a:xfrm>
            <a:off x="607142" y="1836274"/>
            <a:ext cx="8596668" cy="4703330"/>
          </a:xfrm>
        </p:spPr>
        <p:txBody>
          <a:bodyPr vert="horz" lIns="91440" tIns="45720" rIns="91440" bIns="45720" rtlCol="0" anchor="t">
            <a:normAutofit/>
          </a:bodyPr>
          <a:lstStyle/>
          <a:p>
            <a:pPr algn="l" fontAlgn="base"/>
            <a:r>
              <a:rPr lang="en-US" sz="2000" b="0" i="0" dirty="0">
                <a:solidFill>
                  <a:srgbClr val="000000"/>
                </a:solidFill>
                <a:effectLst/>
                <a:latin typeface="Noto Sans" panose="020B0502040504020204" pitchFamily="34" charset="0"/>
              </a:rPr>
              <a:t>77.7% participation rate, 81.7%  when considering only these students who had content.</a:t>
            </a:r>
            <a:br>
              <a:rPr lang="en-US" sz="2000" b="0" i="0" dirty="0">
                <a:solidFill>
                  <a:srgbClr val="000000"/>
                </a:solidFill>
                <a:effectLst/>
                <a:latin typeface="Noto Sans" panose="020B0502040504020204" pitchFamily="34" charset="0"/>
              </a:rPr>
            </a:br>
            <a:endParaRPr lang="en-US" sz="2000" b="0" i="0" dirty="0">
              <a:solidFill>
                <a:srgbClr val="000000"/>
              </a:solidFill>
              <a:effectLst/>
              <a:latin typeface="Noto Sans" panose="020B0502040504020204" pitchFamily="34" charset="0"/>
            </a:endParaRPr>
          </a:p>
          <a:p>
            <a:pPr algn="l" fontAlgn="base"/>
            <a:r>
              <a:rPr lang="en-US" sz="2000" dirty="0">
                <a:solidFill>
                  <a:srgbClr val="000000"/>
                </a:solidFill>
                <a:latin typeface="Noto Sans" panose="020B0502040504020204" pitchFamily="34" charset="0"/>
              </a:rPr>
              <a:t>Provided 95,023 course material units to 18,939 students.</a:t>
            </a:r>
            <a:br>
              <a:rPr lang="en-US" sz="2000" dirty="0">
                <a:solidFill>
                  <a:srgbClr val="000000"/>
                </a:solidFill>
                <a:latin typeface="Noto Sans" panose="020B0502040504020204" pitchFamily="34" charset="0"/>
              </a:rPr>
            </a:br>
            <a:endParaRPr lang="en-US" sz="2000" dirty="0">
              <a:solidFill>
                <a:srgbClr val="000000"/>
              </a:solidFill>
              <a:latin typeface="Noto Sans" panose="020B0502040504020204" pitchFamily="34" charset="0"/>
            </a:endParaRPr>
          </a:p>
          <a:p>
            <a:pPr algn="l" fontAlgn="base"/>
            <a:r>
              <a:rPr lang="en-US" sz="2000" dirty="0">
                <a:solidFill>
                  <a:srgbClr val="000000"/>
                </a:solidFill>
                <a:latin typeface="Noto Sans" panose="020B0502040504020204" pitchFamily="34" charset="0"/>
              </a:rPr>
              <a:t>89% of units were digital, 11% print.</a:t>
            </a:r>
          </a:p>
          <a:p>
            <a:pPr lvl="1" fontAlgn="base"/>
            <a:r>
              <a:rPr lang="en-US" sz="1800" dirty="0">
                <a:solidFill>
                  <a:srgbClr val="000000"/>
                </a:solidFill>
                <a:latin typeface="Noto Sans" panose="020B0502040504020204" pitchFamily="34" charset="0"/>
              </a:rPr>
              <a:t>Of the 10,736 print units that are eligible, only 7200, or ~67%, have been picked up as of the beginning of March.</a:t>
            </a:r>
          </a:p>
          <a:p>
            <a:pPr algn="l" fontAlgn="base"/>
            <a:r>
              <a:rPr lang="en-US" sz="2000" dirty="0">
                <a:solidFill>
                  <a:srgbClr val="000000"/>
                </a:solidFill>
                <a:latin typeface="Noto Sans" panose="020B0502040504020204" pitchFamily="34" charset="0"/>
              </a:rPr>
              <a:t>Preliminary savings estimate is $2.1million</a:t>
            </a:r>
          </a:p>
          <a:p>
            <a:pPr algn="l" fontAlgn="base"/>
            <a:r>
              <a:rPr lang="en-US" sz="2000" dirty="0">
                <a:solidFill>
                  <a:srgbClr val="000000"/>
                </a:solidFill>
                <a:latin typeface="Noto Sans" panose="020B0502040504020204" pitchFamily="34" charset="0"/>
              </a:rPr>
              <a:t>Total of 150 Bookstore IAC Scholarships awarded, totaling $29,750</a:t>
            </a:r>
          </a:p>
          <a:p>
            <a:pPr algn="l" fontAlgn="base"/>
            <a:endParaRPr lang="en-US" sz="2600" dirty="0">
              <a:solidFill>
                <a:srgbClr val="000000"/>
              </a:solidFill>
              <a:latin typeface="Noto Sans" panose="020B0502040504020204" pitchFamily="34" charset="0"/>
            </a:endParaRPr>
          </a:p>
          <a:p>
            <a:pPr algn="l" fontAlgn="base"/>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0868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0D2A9-2162-88A4-1FAE-8A6944AA1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AC7DD-4C6E-2923-A066-AB11A8B02CD2}"/>
              </a:ext>
            </a:extLst>
          </p:cNvPr>
          <p:cNvSpPr>
            <a:spLocks noGrp="1"/>
          </p:cNvSpPr>
          <p:nvPr>
            <p:ph type="title"/>
          </p:nvPr>
        </p:nvSpPr>
        <p:spPr>
          <a:xfrm>
            <a:off x="324909" y="295275"/>
            <a:ext cx="8596668" cy="1320800"/>
          </a:xfrm>
        </p:spPr>
        <p:txBody>
          <a:bodyPr/>
          <a:lstStyle/>
          <a:p>
            <a:r>
              <a:rPr lang="en-US" dirty="0"/>
              <a:t>IAC PRELIMINARY SUSTAINABILITLY IMPACT FALL 2023</a:t>
            </a:r>
          </a:p>
        </p:txBody>
      </p:sp>
      <p:pic>
        <p:nvPicPr>
          <p:cNvPr id="9" name="Content Placeholder 8">
            <a:extLst>
              <a:ext uri="{FF2B5EF4-FFF2-40B4-BE49-F238E27FC236}">
                <a16:creationId xmlns:a16="http://schemas.microsoft.com/office/drawing/2014/main" id="{82CB41F8-6B07-EA52-1C16-7EC050C7043F}"/>
              </a:ext>
            </a:extLst>
          </p:cNvPr>
          <p:cNvPicPr>
            <a:picLocks noGrp="1" noChangeAspect="1"/>
          </p:cNvPicPr>
          <p:nvPr>
            <p:ph idx="1"/>
          </p:nvPr>
        </p:nvPicPr>
        <p:blipFill rotWithShape="1">
          <a:blip r:embed="rId3"/>
          <a:srcRect l="11712" t="10798" r="11506" b="25539"/>
          <a:stretch/>
        </p:blipFill>
        <p:spPr>
          <a:xfrm>
            <a:off x="1237105" y="1616075"/>
            <a:ext cx="6772275" cy="5020825"/>
          </a:xfrm>
          <a:prstGeom prst="rect">
            <a:avLst/>
          </a:prstGeom>
        </p:spPr>
      </p:pic>
    </p:spTree>
    <p:extLst>
      <p:ext uri="{BB962C8B-B14F-4D97-AF65-F5344CB8AC3E}">
        <p14:creationId xmlns:p14="http://schemas.microsoft.com/office/powerpoint/2010/main" val="219743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00B86-F15E-E5B6-0630-218B94496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F0F51-0803-E853-9C11-3DC2D3CCB92C}"/>
              </a:ext>
            </a:extLst>
          </p:cNvPr>
          <p:cNvSpPr>
            <a:spLocks noGrp="1"/>
          </p:cNvSpPr>
          <p:nvPr>
            <p:ph type="title"/>
          </p:nvPr>
        </p:nvSpPr>
        <p:spPr>
          <a:xfrm>
            <a:off x="199428" y="284838"/>
            <a:ext cx="8596668" cy="1320800"/>
          </a:xfrm>
        </p:spPr>
        <p:txBody>
          <a:bodyPr/>
          <a:lstStyle/>
          <a:p>
            <a:r>
              <a:rPr lang="en-US" dirty="0"/>
              <a:t>LESSONS LEARNED FROM FALL 2023</a:t>
            </a:r>
            <a:br>
              <a:rPr lang="en-US" dirty="0"/>
            </a:br>
            <a:endParaRPr lang="en-US" dirty="0"/>
          </a:p>
        </p:txBody>
      </p:sp>
      <p:sp>
        <p:nvSpPr>
          <p:cNvPr id="3" name="Content Placeholder 2">
            <a:extLst>
              <a:ext uri="{FF2B5EF4-FFF2-40B4-BE49-F238E27FC236}">
                <a16:creationId xmlns:a16="http://schemas.microsoft.com/office/drawing/2014/main" id="{EB499F0D-E9B6-DC9E-50F8-A87DF7BF5B54}"/>
              </a:ext>
            </a:extLst>
          </p:cNvPr>
          <p:cNvSpPr>
            <a:spLocks noGrp="1"/>
          </p:cNvSpPr>
          <p:nvPr>
            <p:ph idx="1"/>
          </p:nvPr>
        </p:nvSpPr>
        <p:spPr>
          <a:xfrm>
            <a:off x="321566" y="1417916"/>
            <a:ext cx="9145257" cy="5236806"/>
          </a:xfrm>
        </p:spPr>
        <p:txBody>
          <a:bodyPr vert="horz" lIns="91440" tIns="45720" rIns="91440" bIns="45720" rtlCol="0" anchor="t">
            <a:normAutofit fontScale="92500" lnSpcReduction="20000"/>
          </a:bodyPr>
          <a:lstStyle/>
          <a:p>
            <a:pPr lvl="1">
              <a:lnSpc>
                <a:spcPct val="170000"/>
              </a:lnSpc>
            </a:pPr>
            <a:r>
              <a:rPr lang="en-US" sz="1800" dirty="0">
                <a:latin typeface="Calibri" panose="020F0502020204030204" pitchFamily="34" charset="0"/>
                <a:ea typeface="Calibri" panose="020F0502020204030204" pitchFamily="34" charset="0"/>
                <a:cs typeface="Times New Roman" panose="02020603050405020304" pitchFamily="18" charset="0"/>
              </a:rPr>
              <a:t>Lots of “hidden” adoptions came to light at the last minute</a:t>
            </a:r>
          </a:p>
          <a:p>
            <a:pPr lvl="1">
              <a:lnSpc>
                <a:spcPct val="17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Lots of “optional” books turned out to be required after all!</a:t>
            </a:r>
          </a:p>
          <a:p>
            <a:pPr lvl="1">
              <a:lnSpc>
                <a:spcPct val="170000"/>
              </a:lnSpc>
            </a:pPr>
            <a:r>
              <a:rPr lang="en-US" sz="1800" dirty="0">
                <a:latin typeface="Calibri" panose="020F0502020204030204" pitchFamily="34" charset="0"/>
                <a:ea typeface="Calibri" panose="020F0502020204030204" pitchFamily="34" charset="0"/>
                <a:cs typeface="Times New Roman" panose="02020603050405020304" pitchFamily="18" charset="0"/>
              </a:rPr>
              <a:t>The “opt out” from Canvas option isn’t available for students until LMS administrators make a semester’s Canvas courses available to students so we had to add instructions for requesting their portal link prior to that.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7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faculty who previously had not participated in IA accepted the program and the default to provide digital materials, but there were some challenging conversations, and we made exceptions as needed. </a:t>
            </a:r>
          </a:p>
          <a:p>
            <a:pPr lvl="1">
              <a:lnSpc>
                <a:spcPct val="170000"/>
              </a:lnSpc>
            </a:pPr>
            <a:r>
              <a:rPr lang="en-US" sz="1800" b="1" dirty="0">
                <a:latin typeface="Calibri" panose="020F0502020204030204" pitchFamily="34" charset="0"/>
                <a:ea typeface="Calibri" panose="020F0502020204030204" pitchFamily="34" charset="0"/>
                <a:cs typeface="Times New Roman" panose="02020603050405020304" pitchFamily="18" charset="0"/>
              </a:rPr>
              <a:t>About 30% of print units that were eligible for distribution were never picked up.</a:t>
            </a:r>
          </a:p>
          <a:p>
            <a:pPr lvl="1">
              <a:lnSpc>
                <a:spcPct val="170000"/>
              </a:lnSpc>
            </a:pPr>
            <a:r>
              <a:rPr lang="en-US" sz="1800" b="1" dirty="0">
                <a:latin typeface="Calibri" panose="020F0502020204030204" pitchFamily="34" charset="0"/>
                <a:ea typeface="Calibri" panose="020F0502020204030204" pitchFamily="34" charset="0"/>
                <a:cs typeface="Times New Roman" panose="02020603050405020304" pitchFamily="18" charset="0"/>
              </a:rPr>
              <a:t>This was true even for classes where we made an exception to the “digital default” mode at faculty request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endParaRPr lang="en-US" sz="2400" dirty="0"/>
          </a:p>
          <a:p>
            <a:endParaRPr lang="en-US" sz="2400" dirty="0"/>
          </a:p>
          <a:p>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id="{D067BF3D-1B11-4A90-B61F-3B79DA4C4ED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73958" y="472560"/>
            <a:ext cx="3243074" cy="1890712"/>
          </a:xfrm>
          <a:prstGeom prst="rect">
            <a:avLst/>
          </a:prstGeom>
        </p:spPr>
      </p:pic>
    </p:spTree>
    <p:extLst>
      <p:ext uri="{BB962C8B-B14F-4D97-AF65-F5344CB8AC3E}">
        <p14:creationId xmlns:p14="http://schemas.microsoft.com/office/powerpoint/2010/main" val="300884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0EA15-3D84-0B38-D311-A0DB42C76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55DEA-B2DA-E707-2E1D-A350F4CD12B1}"/>
              </a:ext>
            </a:extLst>
          </p:cNvPr>
          <p:cNvSpPr>
            <a:spLocks noGrp="1"/>
          </p:cNvSpPr>
          <p:nvPr>
            <p:ph type="title"/>
          </p:nvPr>
        </p:nvSpPr>
        <p:spPr>
          <a:xfrm>
            <a:off x="277284" y="347003"/>
            <a:ext cx="9145256" cy="1008185"/>
          </a:xfrm>
        </p:spPr>
        <p:txBody>
          <a:bodyPr>
            <a:normAutofit fontScale="90000"/>
          </a:bodyPr>
          <a:lstStyle/>
          <a:p>
            <a:r>
              <a:rPr lang="en-US" dirty="0"/>
              <a:t>FALL STUDENT EXPERIENCE SURVEY RESULTS: OPTED IN STUDENTS</a:t>
            </a:r>
            <a:br>
              <a:rPr lang="en-US" dirty="0"/>
            </a:br>
            <a:endParaRPr lang="en-US" dirty="0"/>
          </a:p>
        </p:txBody>
      </p:sp>
      <p:sp>
        <p:nvSpPr>
          <p:cNvPr id="3" name="Content Placeholder 2">
            <a:extLst>
              <a:ext uri="{FF2B5EF4-FFF2-40B4-BE49-F238E27FC236}">
                <a16:creationId xmlns:a16="http://schemas.microsoft.com/office/drawing/2014/main" id="{FF9D4871-83BF-F8AC-6F56-C021126AC762}"/>
              </a:ext>
            </a:extLst>
          </p:cNvPr>
          <p:cNvSpPr>
            <a:spLocks noGrp="1"/>
          </p:cNvSpPr>
          <p:nvPr>
            <p:ph idx="1"/>
          </p:nvPr>
        </p:nvSpPr>
        <p:spPr>
          <a:xfrm>
            <a:off x="788291" y="1446491"/>
            <a:ext cx="9145257" cy="5236806"/>
          </a:xfrm>
        </p:spPr>
        <p:txBody>
          <a:bodyPr vert="horz" lIns="91440" tIns="45720" rIns="91440" bIns="45720" rtlCol="0" anchor="t">
            <a:normAutofit/>
          </a:bodyPr>
          <a:lstStyle/>
          <a:p>
            <a:pPr>
              <a:lnSpc>
                <a:spcPct val="170000"/>
              </a:lnSpc>
            </a:pPr>
            <a:endParaRPr lang="en-US" sz="2400" dirty="0"/>
          </a:p>
          <a:p>
            <a:endParaRPr lang="en-US" sz="2400" dirty="0"/>
          </a:p>
          <a:p>
            <a:endParaRPr lang="en-US" sz="2400" dirty="0"/>
          </a:p>
          <a:p>
            <a:endParaRPr lang="en-US" sz="2400" dirty="0"/>
          </a:p>
          <a:p>
            <a:endParaRPr lang="en-US" sz="2400" dirty="0"/>
          </a:p>
        </p:txBody>
      </p:sp>
      <p:graphicFrame>
        <p:nvGraphicFramePr>
          <p:cNvPr id="5" name="Object 4">
            <a:extLst>
              <a:ext uri="{FF2B5EF4-FFF2-40B4-BE49-F238E27FC236}">
                <a16:creationId xmlns:a16="http://schemas.microsoft.com/office/drawing/2014/main" id="{E326ED84-9A81-9AAC-B179-83BBC6F45396}"/>
              </a:ext>
            </a:extLst>
          </p:cNvPr>
          <p:cNvGraphicFramePr>
            <a:graphicFrameLocks noChangeAspect="1"/>
          </p:cNvGraphicFramePr>
          <p:nvPr>
            <p:extLst>
              <p:ext uri="{D42A27DB-BD31-4B8C-83A1-F6EECF244321}">
                <p14:modId xmlns:p14="http://schemas.microsoft.com/office/powerpoint/2010/main" val="1014048846"/>
              </p:ext>
            </p:extLst>
          </p:nvPr>
        </p:nvGraphicFramePr>
        <p:xfrm>
          <a:off x="543984" y="1746298"/>
          <a:ext cx="9145256" cy="4079631"/>
        </p:xfrm>
        <a:graphic>
          <a:graphicData uri="http://schemas.openxmlformats.org/presentationml/2006/ole">
            <mc:AlternateContent xmlns:mc="http://schemas.openxmlformats.org/markup-compatibility/2006">
              <mc:Choice xmlns:v="urn:schemas-microsoft-com:vml" Requires="v">
                <p:oleObj name="Worksheet" r:id="rId3" imgW="5962726" imgH="2247958" progId="Excel.Sheet.12">
                  <p:embed/>
                </p:oleObj>
              </mc:Choice>
              <mc:Fallback>
                <p:oleObj name="Worksheet" r:id="rId3" imgW="5962726" imgH="2247958" progId="Excel.Sheet.12">
                  <p:embed/>
                  <p:pic>
                    <p:nvPicPr>
                      <p:cNvPr id="5" name="Object 4">
                        <a:extLst>
                          <a:ext uri="{FF2B5EF4-FFF2-40B4-BE49-F238E27FC236}">
                            <a16:creationId xmlns:a16="http://schemas.microsoft.com/office/drawing/2014/main" id="{E326ED84-9A81-9AAC-B179-83BBC6F45396}"/>
                          </a:ext>
                        </a:extLst>
                      </p:cNvPr>
                      <p:cNvPicPr/>
                      <p:nvPr/>
                    </p:nvPicPr>
                    <p:blipFill>
                      <a:blip r:embed="rId4"/>
                      <a:stretch>
                        <a:fillRect/>
                      </a:stretch>
                    </p:blipFill>
                    <p:spPr>
                      <a:xfrm>
                        <a:off x="543984" y="1746298"/>
                        <a:ext cx="9145256" cy="4079631"/>
                      </a:xfrm>
                      <a:prstGeom prst="rect">
                        <a:avLst/>
                      </a:prstGeom>
                    </p:spPr>
                  </p:pic>
                </p:oleObj>
              </mc:Fallback>
            </mc:AlternateContent>
          </a:graphicData>
        </a:graphic>
      </p:graphicFrame>
    </p:spTree>
    <p:extLst>
      <p:ext uri="{BB962C8B-B14F-4D97-AF65-F5344CB8AC3E}">
        <p14:creationId xmlns:p14="http://schemas.microsoft.com/office/powerpoint/2010/main" val="149339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91EE3-76D6-E814-8AF0-E347E5753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27498-8871-ACDC-B60E-444127ED90AD}"/>
              </a:ext>
            </a:extLst>
          </p:cNvPr>
          <p:cNvSpPr>
            <a:spLocks noGrp="1"/>
          </p:cNvSpPr>
          <p:nvPr>
            <p:ph type="title"/>
          </p:nvPr>
        </p:nvSpPr>
        <p:spPr>
          <a:xfrm>
            <a:off x="191559" y="322276"/>
            <a:ext cx="9145256" cy="1008185"/>
          </a:xfrm>
        </p:spPr>
        <p:txBody>
          <a:bodyPr>
            <a:normAutofit fontScale="90000"/>
          </a:bodyPr>
          <a:lstStyle/>
          <a:p>
            <a:r>
              <a:rPr lang="en-US" dirty="0"/>
              <a:t>FALL STUDENT EXPERIENCE SURVEY RESULTS: OPTED IN STUDENTS</a:t>
            </a:r>
            <a:br>
              <a:rPr lang="en-US" dirty="0"/>
            </a:br>
            <a:endParaRPr lang="en-US" dirty="0"/>
          </a:p>
        </p:txBody>
      </p:sp>
      <p:sp>
        <p:nvSpPr>
          <p:cNvPr id="3" name="Content Placeholder 2">
            <a:extLst>
              <a:ext uri="{FF2B5EF4-FFF2-40B4-BE49-F238E27FC236}">
                <a16:creationId xmlns:a16="http://schemas.microsoft.com/office/drawing/2014/main" id="{5A4145D1-2030-07E9-6E22-B5912CE74A1A}"/>
              </a:ext>
            </a:extLst>
          </p:cNvPr>
          <p:cNvSpPr>
            <a:spLocks noGrp="1"/>
          </p:cNvSpPr>
          <p:nvPr>
            <p:ph idx="1"/>
          </p:nvPr>
        </p:nvSpPr>
        <p:spPr>
          <a:xfrm>
            <a:off x="788291" y="1446491"/>
            <a:ext cx="9145257" cy="5236806"/>
          </a:xfrm>
        </p:spPr>
        <p:txBody>
          <a:bodyPr vert="horz" lIns="91440" tIns="45720" rIns="91440" bIns="45720" rtlCol="0" anchor="t">
            <a:normAutofit/>
          </a:bodyPr>
          <a:lstStyle/>
          <a:p>
            <a:pPr>
              <a:lnSpc>
                <a:spcPct val="170000"/>
              </a:lnSpc>
            </a:pPr>
            <a:endParaRPr lang="en-US" sz="2400" dirty="0"/>
          </a:p>
          <a:p>
            <a:endParaRPr lang="en-US" sz="2400" dirty="0"/>
          </a:p>
          <a:p>
            <a:endParaRPr lang="en-US" sz="2400" dirty="0"/>
          </a:p>
          <a:p>
            <a:endParaRPr lang="en-US" sz="2400" dirty="0"/>
          </a:p>
          <a:p>
            <a:endParaRPr lang="en-US" sz="2400" dirty="0"/>
          </a:p>
        </p:txBody>
      </p:sp>
      <p:graphicFrame>
        <p:nvGraphicFramePr>
          <p:cNvPr id="7" name="Object 6">
            <a:extLst>
              <a:ext uri="{FF2B5EF4-FFF2-40B4-BE49-F238E27FC236}">
                <a16:creationId xmlns:a16="http://schemas.microsoft.com/office/drawing/2014/main" id="{D74C49CC-4FE7-AE62-0D4C-DB1ED4AC3029}"/>
              </a:ext>
            </a:extLst>
          </p:cNvPr>
          <p:cNvGraphicFramePr>
            <a:graphicFrameLocks noChangeAspect="1"/>
          </p:cNvGraphicFramePr>
          <p:nvPr>
            <p:extLst>
              <p:ext uri="{D42A27DB-BD31-4B8C-83A1-F6EECF244321}">
                <p14:modId xmlns:p14="http://schemas.microsoft.com/office/powerpoint/2010/main" val="3947760145"/>
              </p:ext>
            </p:extLst>
          </p:nvPr>
        </p:nvGraphicFramePr>
        <p:xfrm>
          <a:off x="677334" y="1885071"/>
          <a:ext cx="8944968" cy="4178104"/>
        </p:xfrm>
        <a:graphic>
          <a:graphicData uri="http://schemas.openxmlformats.org/presentationml/2006/ole">
            <mc:AlternateContent xmlns:mc="http://schemas.openxmlformats.org/markup-compatibility/2006">
              <mc:Choice xmlns:v="urn:schemas-microsoft-com:vml" Requires="v">
                <p:oleObj name="Worksheet" r:id="rId3" imgW="4657676" imgH="2247958" progId="Excel.Sheet.12">
                  <p:embed/>
                </p:oleObj>
              </mc:Choice>
              <mc:Fallback>
                <p:oleObj name="Worksheet" r:id="rId3" imgW="4657676" imgH="2247958" progId="Excel.Sheet.12">
                  <p:embed/>
                  <p:pic>
                    <p:nvPicPr>
                      <p:cNvPr id="7" name="Object 6">
                        <a:extLst>
                          <a:ext uri="{FF2B5EF4-FFF2-40B4-BE49-F238E27FC236}">
                            <a16:creationId xmlns:a16="http://schemas.microsoft.com/office/drawing/2014/main" id="{D74C49CC-4FE7-AE62-0D4C-DB1ED4AC3029}"/>
                          </a:ext>
                        </a:extLst>
                      </p:cNvPr>
                      <p:cNvPicPr/>
                      <p:nvPr/>
                    </p:nvPicPr>
                    <p:blipFill>
                      <a:blip r:embed="rId4"/>
                      <a:stretch>
                        <a:fillRect/>
                      </a:stretch>
                    </p:blipFill>
                    <p:spPr>
                      <a:xfrm>
                        <a:off x="677334" y="1885071"/>
                        <a:ext cx="8944968" cy="4178104"/>
                      </a:xfrm>
                      <a:prstGeom prst="rect">
                        <a:avLst/>
                      </a:prstGeom>
                    </p:spPr>
                  </p:pic>
                </p:oleObj>
              </mc:Fallback>
            </mc:AlternateContent>
          </a:graphicData>
        </a:graphic>
      </p:graphicFrame>
    </p:spTree>
    <p:extLst>
      <p:ext uri="{BB962C8B-B14F-4D97-AF65-F5344CB8AC3E}">
        <p14:creationId xmlns:p14="http://schemas.microsoft.com/office/powerpoint/2010/main" val="13049619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786191f-4d46-4198-886e-d33c6ea113e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9A9BD94B6C9E4EAAAF88DAC634D401" ma:contentTypeVersion="14" ma:contentTypeDescription="Create a new document." ma:contentTypeScope="" ma:versionID="8bc7e3e58a3f6b93a9c9162de67def77">
  <xsd:schema xmlns:xsd="http://www.w3.org/2001/XMLSchema" xmlns:xs="http://www.w3.org/2001/XMLSchema" xmlns:p="http://schemas.microsoft.com/office/2006/metadata/properties" xmlns:ns3="d9a977c1-b52a-4e56-b0d4-ba3c43a86175" xmlns:ns4="1786191f-4d46-4198-886e-d33c6ea113eb" targetNamespace="http://schemas.microsoft.com/office/2006/metadata/properties" ma:root="true" ma:fieldsID="0bdfd70a2e80550857b5637c62d6d30c" ns3:_="" ns4:_="">
    <xsd:import namespace="d9a977c1-b52a-4e56-b0d4-ba3c43a86175"/>
    <xsd:import namespace="1786191f-4d46-4198-886e-d33c6ea113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a977c1-b52a-4e56-b0d4-ba3c43a8617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86191f-4d46-4198-886e-d33c6ea113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F53F4-11DD-4634-9A9F-78D2DA173E83}">
  <ds:schemaRefs>
    <ds:schemaRef ds:uri="http://schemas.openxmlformats.org/package/2006/metadata/core-properties"/>
    <ds:schemaRef ds:uri="http://purl.org/dc/dcmitype/"/>
    <ds:schemaRef ds:uri="http://schemas.microsoft.com/office/infopath/2007/PartnerControls"/>
    <ds:schemaRef ds:uri="http://www.w3.org/XML/1998/namespace"/>
    <ds:schemaRef ds:uri="http://schemas.microsoft.com/office/2006/documentManagement/types"/>
    <ds:schemaRef ds:uri="1786191f-4d46-4198-886e-d33c6ea113eb"/>
    <ds:schemaRef ds:uri="http://schemas.microsoft.com/office/2006/metadata/properties"/>
    <ds:schemaRef ds:uri="http://purl.org/dc/terms/"/>
    <ds:schemaRef ds:uri="d9a977c1-b52a-4e56-b0d4-ba3c43a86175"/>
    <ds:schemaRef ds:uri="http://purl.org/dc/elements/1.1/"/>
  </ds:schemaRefs>
</ds:datastoreItem>
</file>

<file path=customXml/itemProps2.xml><?xml version="1.0" encoding="utf-8"?>
<ds:datastoreItem xmlns:ds="http://schemas.openxmlformats.org/officeDocument/2006/customXml" ds:itemID="{18374C37-DB0E-4643-A6A8-E45C47C445A6}">
  <ds:schemaRefs>
    <ds:schemaRef ds:uri="http://schemas.microsoft.com/sharepoint/v3/contenttype/forms"/>
  </ds:schemaRefs>
</ds:datastoreItem>
</file>

<file path=customXml/itemProps3.xml><?xml version="1.0" encoding="utf-8"?>
<ds:datastoreItem xmlns:ds="http://schemas.openxmlformats.org/officeDocument/2006/customXml" ds:itemID="{39438853-6989-41D6-9B1E-D7C774A18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a977c1-b52a-4e56-b0d4-ba3c43a86175"/>
    <ds:schemaRef ds:uri="1786191f-4d46-4198-886e-d33c6ea11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3366</TotalTime>
  <Words>1313</Words>
  <Application>Microsoft Office PowerPoint</Application>
  <PresentationFormat>Widescreen</PresentationFormat>
  <Paragraphs>161</Paragraphs>
  <Slides>19</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inherit</vt:lpstr>
      <vt:lpstr>Noto Sans</vt:lpstr>
      <vt:lpstr>Open Sans</vt:lpstr>
      <vt:lpstr>Trebuchet MS</vt:lpstr>
      <vt:lpstr>Wingdings 3</vt:lpstr>
      <vt:lpstr>Facet</vt:lpstr>
      <vt:lpstr>Worksheet</vt:lpstr>
      <vt:lpstr>INSTANT ACCESS COMPLETE AY 23-24  PROGRAM RESULTS &amp; UPDATES</vt:lpstr>
      <vt:lpstr>CPP Instant Access Complete Program:  Launched FALL 2023  </vt:lpstr>
      <vt:lpstr>General Takeaways - Instant Access Complete</vt:lpstr>
      <vt:lpstr>Deeper Dive - IAC Results for AY 23-24 </vt:lpstr>
      <vt:lpstr>Deeper Dive – IAC Results: Spring 2024 preliminary results</vt:lpstr>
      <vt:lpstr>IAC PRELIMINARY SUSTAINABILITLY IMPACT FALL 2023</vt:lpstr>
      <vt:lpstr>LESSONS LEARNED FROM FALL 2023 </vt:lpstr>
      <vt:lpstr>FALL STUDENT EXPERIENCE SURVEY RESULTS: OPTED IN STUDENTS </vt:lpstr>
      <vt:lpstr>FALL STUDENT EXPERIENCE SURVEY RESULTS: OPTED IN STUDENTS </vt:lpstr>
      <vt:lpstr>FALL STUDENT EXPERIENCE SURVEY RESULTS: OPTED IN STUDENTS </vt:lpstr>
      <vt:lpstr>FALL STUDENT EXPERIENCE SURVEY RESULTS: OPTED OUT STUDENTS </vt:lpstr>
      <vt:lpstr>FALL STUDENT EXPERIENCE SURVEY RESULTS: OPTED OUT STUDENTS </vt:lpstr>
      <vt:lpstr>FALL STUDENT EXPERIENCE SURVEY RESULTS: OPTED OUT STUDENTS </vt:lpstr>
      <vt:lpstr>FALL STUDENT EXPERIENCE SURVEY RESULTS: OPTED OUT STUDENTS </vt:lpstr>
      <vt:lpstr>Highlights from the Student Watch Survey by the National Association of College Stores</vt:lpstr>
      <vt:lpstr>CPP INSTANT ACCESS COMPLETE:FALL 2023 – OTHER FEEDBACK</vt:lpstr>
      <vt:lpstr>CPP INSTANT ACCESS COMPLETE:FALL 2023 – OTHER FEEDBACK</vt:lpstr>
      <vt:lpstr>CPP INSTANT ACCESS COMPLETE: What’s Next?</vt:lpstr>
      <vt:lpstr>Questions?</vt:lpstr>
    </vt:vector>
  </TitlesOfParts>
  <Company>Cal Poly Pomona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BRONCO BOOKSTORE INSTANT ACCESS PROGRAM</dc:title>
  <dc:creator>Suzanne Donnelly</dc:creator>
  <cp:lastModifiedBy>Valerie Otto</cp:lastModifiedBy>
  <cp:revision>18</cp:revision>
  <cp:lastPrinted>2023-02-15T23:19:08Z</cp:lastPrinted>
  <dcterms:created xsi:type="dcterms:W3CDTF">2020-04-23T23:06:18Z</dcterms:created>
  <dcterms:modified xsi:type="dcterms:W3CDTF">2024-03-13T18:14:22Z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0x010100F29A9BD94B6C9E4EAAAF88DAC634D401</vt:lpwstr>
  </property>
</Properties>
</file>