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70" r:id="rId12"/>
    <p:sldId id="2571" r:id="rId13"/>
    <p:sldId id="2572" r:id="rId14"/>
    <p:sldId id="2573" r:id="rId15"/>
    <p:sldId id="2574" r:id="rId16"/>
    <p:sldId id="2575" r:id="rId17"/>
    <p:sldId id="2576" r:id="rId18"/>
    <p:sldId id="2577" r:id="rId19"/>
    <p:sldId id="2578" r:id="rId20"/>
    <p:sldId id="2579" r:id="rId21"/>
    <p:sldId id="2580" r:id="rId22"/>
    <p:sldId id="25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RSO: A Shared Resource for Institutional Resilience" id="{8CB4296D-1415-417E-A15C-201BF38702C0}">
          <p14:sldIdLst>
            <p14:sldId id="2561"/>
          </p14:sldIdLst>
        </p14:section>
        <p14:section name="CRSO Foundations and Purpose" id="{0FEAA4AC-6144-493D-BCBE-0C35F52EF477}">
          <p14:sldIdLst>
            <p14:sldId id="2562"/>
            <p14:sldId id="2563"/>
          </p14:sldIdLst>
        </p14:section>
        <p14:section name="Community Use and Accessibility" id="{5A2C789D-14D2-4326-A9C3-A5C38E7E95BE}">
          <p14:sldIdLst>
            <p14:sldId id="2564"/>
            <p14:sldId id="2565"/>
          </p14:sldIdLst>
        </p14:section>
        <p14:section name="Distinct Role of the Ombuds" id="{1CC2CCBA-E6F5-4EF1-999C-AD2395C98B5C}">
          <p14:sldIdLst>
            <p14:sldId id="2566"/>
            <p14:sldId id="2567"/>
          </p14:sldIdLst>
        </p14:section>
        <p14:section name="Confidentiality Framework" id="{057F8B37-F95C-4C38-A312-B0FECDA721AD}">
          <p14:sldIdLst>
            <p14:sldId id="2570"/>
            <p14:sldId id="2571"/>
          </p14:sldIdLst>
        </p14:section>
        <p14:section name="Institutional and Environmental Dynamics" id="{048E7FC4-7177-4F51-8F02-9AC018DCC6B4}">
          <p14:sldIdLst>
            <p14:sldId id="2572"/>
            <p14:sldId id="2573"/>
          </p14:sldIdLst>
        </p14:section>
        <p14:section name="CRSO Services and Offerings" id="{D54D8EF6-21F7-4321-AEC5-FC2DC9EB099C}">
          <p14:sldIdLst>
            <p14:sldId id="2574"/>
            <p14:sldId id="2575"/>
          </p14:sldIdLst>
        </p14:section>
        <p14:section name="Shared Governance and Institutional Value" id="{D8FE9B9F-93BA-4475-B2DD-4996E99A9A1E}">
          <p14:sldIdLst>
            <p14:sldId id="2576"/>
            <p14:sldId id="2577"/>
          </p14:sldIdLst>
        </p14:section>
        <p14:section name="Campus Partnership and Engagement" id="{93BA5212-8357-4D44-8E51-E6059A916536}">
          <p14:sldIdLst>
            <p14:sldId id="2578"/>
            <p14:sldId id="2579"/>
          </p14:sldIdLst>
        </p14:section>
        <p14:section name="Access and Engagement Options" id="{A90AAA4F-B444-4306-9A8E-F3E893D63BB8}">
          <p14:sldIdLst>
            <p14:sldId id="2580"/>
            <p14:sldId id="25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1885E-76F4-4CC7-B320-20098365F344}" v="1470" dt="2026-01-31T00:24:2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571" autoAdjust="0"/>
  </p:normalViewPr>
  <p:slideViewPr>
    <p:cSldViewPr>
      <p:cViewPr varScale="1">
        <p:scale>
          <a:sx n="43" d="100"/>
          <a:sy n="43" d="100"/>
        </p:scale>
        <p:origin x="1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F810D-B525-46AA-AFF8-128A15CCD1FD}" type="datetimeFigureOut"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9D0E5-A876-47D1-A289-3BFE901B0D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Collaborative efforts enhancing institutional stability and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2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</a:t>
            </a:r>
            <a:r>
              <a:rPr lang="en-US" dirty="0"/>
              <a:t> Informality and Independence enhance institutional agility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Ombuds senses patterns without names</a:t>
            </a:r>
          </a:p>
          <a:p>
            <a:r>
              <a:rPr lang="en-US" sz="2400" dirty="0"/>
              <a:t>Same issue reported </a:t>
            </a:r>
            <a:r>
              <a:rPr lang="en-US" sz="2400" b="1" dirty="0"/>
              <a:t>from multiple divisions</a:t>
            </a:r>
            <a:r>
              <a:rPr lang="en-US" sz="2400" dirty="0"/>
              <a:t> without coordination</a:t>
            </a:r>
          </a:p>
          <a:p>
            <a:r>
              <a:rPr lang="en-US" sz="2400" dirty="0"/>
              <a:t>Disagreements over </a:t>
            </a:r>
            <a:r>
              <a:rPr lang="en-US" sz="2400" b="1" dirty="0"/>
              <a:t>decision rights</a:t>
            </a:r>
            <a:r>
              <a:rPr lang="en-US" sz="2400" dirty="0"/>
              <a:t> (“who has authority?”)</a:t>
            </a:r>
          </a:p>
          <a:p>
            <a:r>
              <a:rPr lang="en-US" sz="2400" dirty="0"/>
              <a:t>Workarounds proliferate (side channels, informal approvals, “special exceptions”)</a:t>
            </a:r>
          </a:p>
          <a:p>
            <a:r>
              <a:rPr lang="en-US" sz="2400" dirty="0"/>
              <a:t>Escalations jump levels and </a:t>
            </a:r>
            <a:r>
              <a:rPr lang="en-US" sz="2400" b="1" dirty="0"/>
              <a:t>bypass normal pathways</a:t>
            </a:r>
            <a:endParaRPr lang="en-US" sz="2400" dirty="0"/>
          </a:p>
          <a:p>
            <a:r>
              <a:rPr lang="en-US" sz="2400" dirty="0"/>
              <a:t>The problem shows up as </a:t>
            </a:r>
            <a:r>
              <a:rPr lang="en-US" sz="2400" b="1" dirty="0"/>
              <a:t>strain at handoffs</a:t>
            </a:r>
            <a:r>
              <a:rPr lang="en-US" sz="2400" dirty="0"/>
              <a:t> (intake, approvals, referrals, service requests)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diagnose; describe predictable dynamics with a “conflict lens”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‘strategic sensor’: where friction concentrates.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what CRSO can do in response…</a:t>
            </a:r>
            <a:endParaRPr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 </a:t>
            </a:r>
            <a:r>
              <a:rPr lang="en-US" dirty="0"/>
              <a:t>Adaptable to individual/org needs– Understanding </a:t>
            </a:r>
            <a:r>
              <a:rPr lang="en-US" i="1" dirty="0"/>
              <a:t>first</a:t>
            </a:r>
            <a:endParaRPr lang="en-US" i="0" dirty="0"/>
          </a:p>
          <a:p>
            <a:r>
              <a:rPr lang="en-US" i="0" dirty="0"/>
              <a:t>Examples: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Professor feels drawn into escalating student group project tensions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Chair wants to strategize changes to by-laws on sensitive issue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Support staff feel pulled two directions from different programs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Student feels unsure how to approach a chair for grade dispute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1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6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</a:t>
            </a:r>
            <a:r>
              <a:rPr lang="en-US" dirty="0"/>
              <a:t> Collaboration in Shared Governance can be challenging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Senate priorities: climate, retention, transparency.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Clarify: aggregate themes, not “reports on people.”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boundary: Ombuds does not adjudicate.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6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Normalize referrals in conversations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9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73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Book confidential appointment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 </a:t>
            </a:r>
            <a:r>
              <a:rPr lang="en-US" dirty="0"/>
              <a:t>Flexible Independent, Impartial, Informal </a:t>
            </a:r>
            <a:r>
              <a:rPr dirty="0"/>
              <a:t>and Confidential Support</a:t>
            </a:r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with shared interest: productive work + healthy climate.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One-sentence definition: confidential space to sort options.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expectation: complementary, not replacing processes.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 </a:t>
            </a:r>
            <a:r>
              <a:rPr lang="en-US" dirty="0"/>
              <a:t>Conflict is not failure– Failing to address or manage it is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Normalize: most visitors aren’t ‘filing’ anything.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Referral script: “You might find it helpful…”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early, proactive problem-solving.</a:t>
            </a:r>
          </a:p>
          <a:p>
            <a:endParaRPr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5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9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 </a:t>
            </a:r>
            <a:r>
              <a:rPr lang="en-US" dirty="0"/>
              <a:t>Unique name – unique service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explicitly: not HR, not Faculty Affairs.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as ‘option-mapping’ and ‘reality-testing.’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alongside formal channels when needed.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1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Anchor: Come with a problem, find your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Anchor: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&amp; anonymity is default posture</a:t>
            </a:r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one sentence regarding disclosure: ‘I’ll tell you first.’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Differentiate: policy-required reporting vs. general notice.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aggregate trend reporting is non-identifying.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Promise: I’ll flag any limits before details.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602A9-6752-41BB-9F30-84B694F284DF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1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13483-A24C-97DB-1FAB-B1EE383D6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7300" y="-429"/>
            <a:ext cx="7142987" cy="6858429"/>
          </a:xfrm>
          <a:prstGeom prst="rect">
            <a:avLst/>
          </a:prstGeom>
          <a:gradFill>
            <a:gsLst>
              <a:gs pos="0">
                <a:srgbClr val="FF411C"/>
              </a:gs>
              <a:gs pos="100000">
                <a:srgbClr val="92248E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BF15A-228E-7325-6D7D-982EA5375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7301" y="0"/>
            <a:ext cx="7158340" cy="6858000"/>
          </a:xfrm>
          <a:prstGeom prst="rect">
            <a:avLst/>
          </a:prstGeom>
          <a:gradFill>
            <a:gsLst>
              <a:gs pos="27000">
                <a:srgbClr val="DA002F">
                  <a:alpha val="6000"/>
                </a:srgbClr>
              </a:gs>
              <a:gs pos="98000">
                <a:srgbClr val="9B3597">
                  <a:alpha val="72941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C545E-CFDF-A40B-046E-AEC9E529B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067300" y="4571999"/>
            <a:ext cx="7140054" cy="2286000"/>
          </a:xfrm>
          <a:prstGeom prst="rect">
            <a:avLst/>
          </a:prstGeom>
          <a:gradFill>
            <a:gsLst>
              <a:gs pos="28000">
                <a:srgbClr val="FF907A">
                  <a:alpha val="40000"/>
                </a:srgbClr>
              </a:gs>
              <a:gs pos="100000">
                <a:srgbClr val="DA002F">
                  <a:alpha val="20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0503D3-D62B-0038-E24C-05C4B676A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2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73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7566" y="6455664"/>
            <a:ext cx="2902571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425" y="6455664"/>
            <a:ext cx="2986167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F2F4EA-388B-424B-AC17-965C10DAF675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555FD-4C27-26F9-D396-F44BD2552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D9F56-D5FE-5416-E898-561CCD18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226" y="2522"/>
            <a:ext cx="12210294" cy="685547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312D2-549E-F681-7F68-B8AAD2F7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83414" y="0"/>
            <a:ext cx="11826874" cy="6858000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4FFFC-E214-3024-4ED7-32DAAA7A6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4945773" y="-4953002"/>
            <a:ext cx="2286000" cy="12192001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C23C4-6670-C4D3-CA25-EAF7EB91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48" y="-5047"/>
            <a:ext cx="12188952" cy="6420678"/>
          </a:xfrm>
          <a:prstGeom prst="rect">
            <a:avLst/>
          </a:prstGeom>
          <a:gradFill>
            <a:gsLst>
              <a:gs pos="0">
                <a:srgbClr val="FA0036">
                  <a:alpha val="22000"/>
                </a:srgbClr>
              </a:gs>
              <a:gs pos="52000">
                <a:srgbClr val="FF907A">
                  <a:alpha val="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F9AED1-BD83-3598-C1F0-DC7ED015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481594" flipH="1">
            <a:off x="6172247" y="62627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356616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6000" cap="all" spc="7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F6D2C8-34B4-4D49-8BA1-BACB1E5E91D7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1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735CD2-2790-A02E-C1A3-EB251A11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" y="0"/>
            <a:ext cx="6096000" cy="6858000"/>
          </a:xfrm>
          <a:prstGeom prst="rect">
            <a:avLst/>
          </a:prstGeom>
          <a:gradFill>
            <a:gsLst>
              <a:gs pos="8000">
                <a:srgbClr val="FF907A"/>
              </a:gs>
              <a:gs pos="100000">
                <a:srgbClr val="DA002F">
                  <a:alpha val="88627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BCFA5-D41F-08E8-0C59-3B6D1AE8F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17416"/>
            <a:ext cx="5067300" cy="6840156"/>
          </a:xfrm>
          <a:prstGeom prst="rect">
            <a:avLst/>
          </a:prstGeom>
          <a:gradFill>
            <a:gsLst>
              <a:gs pos="22000">
                <a:srgbClr val="FF5076">
                  <a:alpha val="0"/>
                </a:srgbClr>
              </a:gs>
              <a:gs pos="99000">
                <a:srgbClr val="92248E">
                  <a:alpha val="91765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33A7D-2BA4-F824-376C-8607C290E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20998" y="723590"/>
            <a:ext cx="6595192" cy="5638799"/>
          </a:xfrm>
          <a:prstGeom prst="rect">
            <a:avLst/>
          </a:prstGeom>
          <a:gradFill>
            <a:gsLst>
              <a:gs pos="2000">
                <a:srgbClr val="DA002F">
                  <a:alpha val="18824"/>
                </a:srgbClr>
              </a:gs>
              <a:gs pos="57000">
                <a:srgbClr val="FE4A0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C381E-3DA3-22D7-F3CB-6FF3B17D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08972">
            <a:off x="652110" y="71618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2745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029968"/>
            <a:ext cx="4398264" cy="282549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4304" y="584688"/>
            <a:ext cx="4517136" cy="5688623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FA98E2-6F7F-4A51-8E1F-EB59A50F0269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6408743"/>
            <a:ext cx="12191998" cy="449257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6408742"/>
            <a:ext cx="6281929" cy="449258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014984"/>
            <a:ext cx="4489704" cy="1463040"/>
          </a:xfrm>
        </p:spPr>
        <p:txBody>
          <a:bodyPr anchor="t">
            <a:normAutofit/>
          </a:bodyPr>
          <a:lstStyle>
            <a:lvl1pPr>
              <a:defRPr sz="4000" cap="all" spc="7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6281928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6600" y="2633472"/>
            <a:ext cx="4498848" cy="2980944"/>
          </a:xfrm>
        </p:spPr>
        <p:txBody>
          <a:bodyPr anchor="b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685800" indent="-2286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0BB71E-4F8F-41C0-A92F-F3C4EFE8AC7B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103120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103120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3436-5FD3-4DBA-BA14-7BB2834C5EC5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1" y="1600200"/>
            <a:ext cx="4892656" cy="365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3D6C-C357-4A18-98FF-C5DAE1A10B46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611880" cy="29992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1600200"/>
            <a:ext cx="6135624" cy="4297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8E0B-8A0C-48E4-ADBA-2AC6A8CE7CBF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704088"/>
            <a:ext cx="6394704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CCA7-F1A7-4374-A53E-DDBF6669B4DA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8626" y="704088"/>
            <a:ext cx="7132320" cy="55778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4E53C8-4441-4494-9A33-9A60A8C010FF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85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8606AF-234E-F01C-E350-3E326E5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209" y="0"/>
            <a:ext cx="12203208" cy="1698952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FF8463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6AE3A-A1C7-E9CA-615A-87942C8F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210" y="4199"/>
            <a:ext cx="8126510" cy="1694753"/>
          </a:xfrm>
          <a:prstGeom prst="rect">
            <a:avLst/>
          </a:prstGeom>
          <a:gradFill>
            <a:gsLst>
              <a:gs pos="37000">
                <a:srgbClr val="FF6C4F">
                  <a:alpha val="41961"/>
                </a:srgbClr>
              </a:gs>
              <a:gs pos="99000">
                <a:srgbClr val="DA002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82EBC-AF50-5C78-B731-0C4380660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6" y="-6046"/>
            <a:ext cx="12197741" cy="1694753"/>
          </a:xfrm>
          <a:prstGeom prst="rect">
            <a:avLst/>
          </a:prstGeom>
          <a:gradFill>
            <a:gsLst>
              <a:gs pos="32000">
                <a:srgbClr val="D861D4">
                  <a:alpha val="0"/>
                </a:srgbClr>
              </a:gs>
              <a:gs pos="100000">
                <a:srgbClr val="93258E">
                  <a:alpha val="65882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203703"/>
            <a:ext cx="9875520" cy="406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27853E-A83C-4AE4-BB8D-D1C2F70D8524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9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358C6A-FFB7-7F91-94AA-423822AA8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B507E-31E7-16F8-CF5C-A1250BA87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022440" y="6406116"/>
            <a:ext cx="4169557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488"/>
            <a:ext cx="6400800" cy="119786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56232"/>
            <a:ext cx="640080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47ADC-E381-68F6-8F09-4B69A1B925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2440" y="603504"/>
            <a:ext cx="35538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BDAA-674F-41A5-9B7A-63B7C6B4BF31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63624"/>
            <a:ext cx="9985248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CF9F-8FDB-4ADC-A9FD-4B179047B36A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C72D07-FB95-F16C-6535-C8AEB3ACA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08316"/>
            <a:ext cx="12192000" cy="449684"/>
          </a:xfrm>
          <a:prstGeom prst="rect">
            <a:avLst/>
          </a:prstGeom>
          <a:gradFill>
            <a:gsLst>
              <a:gs pos="14000">
                <a:srgbClr val="FE4A00">
                  <a:alpha val="27843"/>
                </a:srgbClr>
              </a:gs>
              <a:gs pos="100000">
                <a:srgbClr val="DA002F">
                  <a:alpha val="84706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AA119A-27E9-C86D-0929-AC7B5A35B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807553" y="6408316"/>
            <a:ext cx="8384444" cy="449684"/>
          </a:xfrm>
          <a:prstGeom prst="rect">
            <a:avLst/>
          </a:prstGeom>
          <a:gradFill>
            <a:gsLst>
              <a:gs pos="9000">
                <a:srgbClr val="D861D4">
                  <a:alpha val="67843"/>
                </a:srgbClr>
              </a:gs>
              <a:gs pos="99000">
                <a:srgbClr val="92248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4" y="310896"/>
            <a:ext cx="6858000" cy="92354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DF379E-0D41-B503-1F7F-4E6B2B90CC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3" y="603504"/>
            <a:ext cx="31925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4" y="1380744"/>
            <a:ext cx="6858000" cy="4608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5508136-2BE5-4DEB-BFFF-CA82AE75DA81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CDB1A6A-A82E-C28C-BC71-E59067A1D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683A0-4783-F398-8347-7EAF3DEE6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491125" y="6406116"/>
            <a:ext cx="370087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12572"/>
            <a:ext cx="6858000" cy="92354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6858000" cy="4608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917188-FC72-8B54-8EBD-7107C6956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91126" y="603504"/>
            <a:ext cx="3085177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07A-57F4-4BE4-B9CF-66B2A48FC3D2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DCA41D-9DCB-DD45-31CF-2ACE1D2C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0C67-B5B9-BA90-0D30-7132F7490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47320" y="6400799"/>
            <a:ext cx="6944677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475488"/>
            <a:ext cx="5440680" cy="119786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A5FBC8-9F7C-5DDE-5C2A-6D231CC88D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5247320" cy="640036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567FAE1-288E-FD4A-3F64-DC3B7101D9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056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3912" y="1856232"/>
            <a:ext cx="54406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13992-B8EA-FD20-FD4D-5B72B7A440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C0C47F-6992-403B-A8BD-DAD08522434F}" type="datetime2">
              <a:rPr lang="en-US" smtClean="0"/>
              <a:t>Friday, January 30, 2026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201357-21DD-EA1C-08A2-FA2DAB2250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DCA41D-9DCB-DD45-31CF-2ACE1D2C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0C67-B5B9-BA90-0D30-7132F7490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922008" y="6400799"/>
            <a:ext cx="5269988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488"/>
            <a:ext cx="5440680" cy="119786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28336-AE7A-4C2D-0270-493DC7303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56232"/>
            <a:ext cx="54406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A5FBC8-9F7C-5DDE-5C2A-6D231CC88D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22008" y="-1"/>
            <a:ext cx="5269992" cy="640036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75CBF-C3DD-595A-4D09-0BDBE3A2010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2BF70-051F-4182-B873-1FBEE890188B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4C584-842E-9FEF-D13D-CAA866F0BF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1E3123-7D9E-2A08-F196-CDF340945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22AD7-5E04-F73B-69E6-5FA92F998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284615" y="6400799"/>
            <a:ext cx="4907382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6" y="475488"/>
            <a:ext cx="3401568" cy="119786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6681111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736" y="1856232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29163A-D4FD-4B13-B760-29FEA46D26A0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62434" y="6406116"/>
            <a:ext cx="462956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7"/>
            <a:ext cx="2907792" cy="23774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2843784" cy="51114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2436" y="0"/>
            <a:ext cx="4629564" cy="6409944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F31E3F0-C597-454C-9C6A-C05C00896517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305800" y="6406116"/>
            <a:ext cx="3886200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8"/>
            <a:ext cx="2907792" cy="23774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3776472" cy="534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5800" y="0"/>
            <a:ext cx="3886200" cy="640611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C03E46-357C-41AA-B644-5D238512659D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BABC61-0C94-EB2C-729D-13A2A74C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3E17B-3D55-4567-37F8-1842ADBF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3544"/>
            <a:ext cx="3840480" cy="250545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29184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511295"/>
            <a:ext cx="6172200" cy="26062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317806-C1A4-4898-A392-58092F2DAC1E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6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60BC6-378A-8F4F-1D44-FA6677F92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C97FE-4F82-FCF7-08CC-137F322BA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32688"/>
            <a:ext cx="3392424" cy="318211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9593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4206240"/>
            <a:ext cx="6172200" cy="1645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BE550A-BFEE-40D6-A0EE-F4BD2148E98A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16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6408741"/>
            <a:ext cx="12191998" cy="449259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6408314"/>
            <a:ext cx="7783998" cy="449686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7783999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056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60DE63-5C97-4D17-AD5B-559BE78F8C6E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2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CAF72-A322-2B88-2E9E-10B288C83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EF993-7F0D-4ECF-FD85-4AAFAAAF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4571999"/>
            <a:ext cx="12192003" cy="2286219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41E1-516D-D7D9-7CAC-EBABCB07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038600" y="4571779"/>
            <a:ext cx="8151938" cy="2286329"/>
          </a:xfrm>
          <a:prstGeom prst="rect">
            <a:avLst/>
          </a:prstGeom>
          <a:gradFill>
            <a:gsLst>
              <a:gs pos="0">
                <a:srgbClr val="FF5076">
                  <a:alpha val="0"/>
                </a:srgbClr>
              </a:gs>
              <a:gs pos="99000">
                <a:srgbClr val="91049C">
                  <a:alpha val="81961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73ECF1-2707-D092-89EA-AC6D4B79E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34054">
            <a:off x="3015414" y="2996601"/>
            <a:ext cx="2352194" cy="3826944"/>
          </a:xfrm>
          <a:custGeom>
            <a:avLst/>
            <a:gdLst>
              <a:gd name="connsiteX0" fmla="*/ 2352194 w 2352194"/>
              <a:gd name="connsiteY0" fmla="*/ 8624 h 3826944"/>
              <a:gd name="connsiteX1" fmla="*/ 749804 w 2352194"/>
              <a:gd name="connsiteY1" fmla="*/ 3826944 h 3826944"/>
              <a:gd name="connsiteX2" fmla="*/ 566692 w 2352194"/>
              <a:gd name="connsiteY2" fmla="*/ 3648149 h 3826944"/>
              <a:gd name="connsiteX3" fmla="*/ 0 w 2352194"/>
              <a:gd name="connsiteY3" fmla="*/ 2181415 h 3826944"/>
              <a:gd name="connsiteX4" fmla="*/ 2181415 w 2352194"/>
              <a:gd name="connsiteY4" fmla="*/ 0 h 38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94" h="3826944">
                <a:moveTo>
                  <a:pt x="2352194" y="8624"/>
                </a:moveTo>
                <a:lnTo>
                  <a:pt x="749804" y="3826944"/>
                </a:lnTo>
                <a:lnTo>
                  <a:pt x="566692" y="3648149"/>
                </a:lnTo>
                <a:cubicBezTo>
                  <a:pt x="214596" y="3260758"/>
                  <a:pt x="0" y="2746147"/>
                  <a:pt x="0" y="2181415"/>
                </a:cubicBezTo>
                <a:cubicBezTo>
                  <a:pt x="0" y="976653"/>
                  <a:pt x="976652" y="0"/>
                  <a:pt x="2181415" y="0"/>
                </a:cubicBezTo>
                <a:close/>
              </a:path>
            </a:pathLst>
          </a:custGeom>
          <a:gradFill>
            <a:gsLst>
              <a:gs pos="0">
                <a:srgbClr val="FFBCAF">
                  <a:alpha val="33725"/>
                </a:srgbClr>
              </a:gs>
              <a:gs pos="100000">
                <a:srgbClr val="FF907A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FDA-46A6-DCC7-FA34-612FC4BF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047998" y="4571999"/>
            <a:ext cx="9143999" cy="1841109"/>
          </a:xfrm>
          <a:prstGeom prst="rect">
            <a:avLst/>
          </a:prstGeom>
          <a:gradFill>
            <a:gsLst>
              <a:gs pos="0">
                <a:srgbClr val="FF411C">
                  <a:alpha val="29804"/>
                </a:srgbClr>
              </a:gs>
              <a:gs pos="78000">
                <a:srgbClr val="DA002F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91456"/>
            <a:ext cx="10570464" cy="11704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cap="all" spc="700" baseline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6025896"/>
            <a:ext cx="10579608" cy="4297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20621E-D3A1-DE2F-A48A-0A5F279572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72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82602B3-F8C3-D957-5C3F-DF1749FA85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152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0E38CC7-EEB9-1AD7-7B03-603746FE3F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4AF38C-0923-462D-8E8F-DFB1FB3CD655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3FF4E-D18A-13B0-6B0A-CF7AF0A52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BED10C-5619-54D2-5D2D-E5D0A3E26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96777-297F-86C7-883A-2CA5E5F7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945630" y="6401228"/>
            <a:ext cx="5246366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12064"/>
            <a:ext cx="10844784" cy="117043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6A79F2-1363-2482-D116-A2760202AE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1984247"/>
            <a:ext cx="6214110" cy="387983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9959" y="1984248"/>
            <a:ext cx="3876346" cy="38798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1CEA-5D85-42AB-95DF-BF2F02172CA4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093A5D-CF9E-656F-6E4D-BBE26617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037C8-31EA-E42D-7880-3FC907A89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380987" y="6400799"/>
            <a:ext cx="7811009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2D447-6660-458A-13D3-C4FF07038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18" y="0"/>
            <a:ext cx="3520440" cy="364845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8072" y="704088"/>
            <a:ext cx="6428232" cy="523036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51AB-126F-4C4D-9C0D-9B9B07DC1CFA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7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EA2F20-DFC9-8EAE-10DC-BC89113C2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C5968-63F8-AF79-49F2-4D9E9C22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626812" y="6400799"/>
            <a:ext cx="8565184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3F22A9-E31A-48F3-DD64-8A17645324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2368296"/>
            <a:ext cx="278892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128" y="704088"/>
            <a:ext cx="7123176" cy="517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0D61-5867-4B60-96C2-F34431D24F0C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34161-664F-95F7-2318-8455D39D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F8B4-8FF0-1254-0A5B-CC22084F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E1ECA-F93C-A483-C4F1-29C42597B7D2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6865F-89CC-BE15-EAA2-7DE6517391D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FE0B0-2261-5CA7-AE61-EDC374B643E3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AA7DB0-DE62-3BEE-FB72-481649D63F9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CEE29-6799-F2C5-729F-491AE62D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286" y="4719145"/>
            <a:ext cx="12221346" cy="2148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4974336"/>
            <a:ext cx="10433304" cy="144475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60704" y="704088"/>
            <a:ext cx="10661904" cy="3849624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4365B4-2BDD-42A8-8AD0-4FD66D3F5C4E}" type="datetime2">
              <a:rPr lang="en-US" smtClean="0"/>
              <a:t>Friday, January 30,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87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B2D57-DDE5-A73E-9F8B-DA3ACB69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6F834-30C7-711B-1DA9-E85C7CC17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8287" y="-2522"/>
            <a:ext cx="12192000" cy="686556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6A7B6-C07F-DDF6-2DA7-A25316E3D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227" y="-5045"/>
            <a:ext cx="12217513" cy="6868091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767CC-CF27-DF8F-8449-932B71E7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29475" y="-5045"/>
            <a:ext cx="11788038" cy="6863044"/>
          </a:xfrm>
          <a:prstGeom prst="rect">
            <a:avLst/>
          </a:prstGeom>
          <a:gradFill>
            <a:gsLst>
              <a:gs pos="0">
                <a:srgbClr val="FA0036">
                  <a:alpha val="3922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F59EC-E66B-10C0-FD29-4F5A7C07C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A4547-53B1-493D-CE90-DA2AB946D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900224" y="892997"/>
            <a:ext cx="6860522" cy="5074531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809744"/>
            <a:ext cx="8156448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14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042AE0-E8A0-4C07-BDCE-3F5EAB477031}" type="datetime2">
              <a:rPr lang="en-US" smtClean="0"/>
              <a:t>Friday, January 30,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603504"/>
            <a:ext cx="10863072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8D1234-C791-4FA0-B7BF-3B97E1AFD349}" type="datetime2">
              <a:rPr lang="en-US" smtClean="0"/>
              <a:t>Friday, January 30,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9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A70C64-A82F-539E-FA22-E9EDFA88F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51035-B1FE-075C-1780-50D3B30B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6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594AB-F53B-583B-B352-D96F6BEA3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890835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6DC94B-3BDB-1A55-CF02-E0ACF543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25" y="875999"/>
            <a:ext cx="2609262" cy="4648800"/>
          </a:xfrm>
          <a:custGeom>
            <a:avLst/>
            <a:gdLst>
              <a:gd name="connsiteX0" fmla="*/ 2324400 w 2609262"/>
              <a:gd name="connsiteY0" fmla="*/ 4648800 h 4648800"/>
              <a:gd name="connsiteX1" fmla="*/ 0 w 2609262"/>
              <a:gd name="connsiteY1" fmla="*/ 2324400 h 4648800"/>
              <a:gd name="connsiteX2" fmla="*/ 2324400 w 2609262"/>
              <a:gd name="connsiteY2" fmla="*/ 0 h 4648800"/>
              <a:gd name="connsiteX3" fmla="*/ 2562056 w 2609262"/>
              <a:gd name="connsiteY3" fmla="*/ 12001 h 4648800"/>
              <a:gd name="connsiteX4" fmla="*/ 2609262 w 2609262"/>
              <a:gd name="connsiteY4" fmla="*/ 19205 h 4648800"/>
              <a:gd name="connsiteX5" fmla="*/ 2609262 w 2609262"/>
              <a:gd name="connsiteY5" fmla="*/ 4629595 h 4648800"/>
              <a:gd name="connsiteX6" fmla="*/ 2562056 w 2609262"/>
              <a:gd name="connsiteY6" fmla="*/ 4636799 h 4648800"/>
              <a:gd name="connsiteX7" fmla="*/ 2324400 w 2609262"/>
              <a:gd name="connsiteY7" fmla="*/ 4648800 h 4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262" h="4648800">
                <a:moveTo>
                  <a:pt x="2324400" y="4648800"/>
                </a:moveTo>
                <a:cubicBezTo>
                  <a:pt x="1040669" y="4648800"/>
                  <a:pt x="0" y="3608131"/>
                  <a:pt x="0" y="2324400"/>
                </a:cubicBezTo>
                <a:cubicBezTo>
                  <a:pt x="0" y="1040669"/>
                  <a:pt x="1040669" y="0"/>
                  <a:pt x="2324400" y="0"/>
                </a:cubicBezTo>
                <a:cubicBezTo>
                  <a:pt x="2404633" y="0"/>
                  <a:pt x="2483917" y="4065"/>
                  <a:pt x="2562056" y="12001"/>
                </a:cubicBezTo>
                <a:lnTo>
                  <a:pt x="2609262" y="19205"/>
                </a:lnTo>
                <a:lnTo>
                  <a:pt x="2609262" y="4629595"/>
                </a:lnTo>
                <a:lnTo>
                  <a:pt x="2562056" y="4636799"/>
                </a:lnTo>
                <a:cubicBezTo>
                  <a:pt x="2483917" y="4644735"/>
                  <a:pt x="2404633" y="4648800"/>
                  <a:pt x="2324400" y="4648800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7458" y="731520"/>
            <a:ext cx="6794097" cy="555955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99FD6B-A98A-41CE-AE80-E9BFC922155F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2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978408"/>
            <a:ext cx="10177272" cy="4837176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48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40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A27B-DA16-4786-8944-4B1CF34905EE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5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09A4D1-63C5-2E23-5C6B-F8AF94782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070271-1317-4457-72C3-9560AF9D7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EA2358-7C35-E7F3-E8C3-3D28909E4016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347F1A-F45E-1DB5-00F2-8254D6979D4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F8B62-DFD0-EBF8-5BB9-282EB5B6124B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BCED88-F67D-F1DB-27DB-72BF0D6DDBF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EBBFD2-5112-E929-5402-0348DC293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08972">
            <a:off x="5465204" y="1877618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69311F-FD36-C119-8B93-522F47763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8286" y="-5046"/>
            <a:ext cx="12221346" cy="509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19" y="731520"/>
            <a:ext cx="9181224" cy="3806425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46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4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A190-1DE0-42AE-81F7-BAE9BB470D89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28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C6A6A9-A341-BF9D-FA80-3868D42A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9BFB5-5C25-0FCB-27C7-A478767CA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5F22C-2988-B6EC-AA0B-D03BCA1A0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9651" y="4853253"/>
            <a:ext cx="10172700" cy="976045"/>
          </a:xfrm>
          <a:prstGeom prst="rect">
            <a:avLst/>
          </a:prstGeom>
          <a:gradFill>
            <a:gsLst>
              <a:gs pos="0">
                <a:srgbClr val="FE4A00">
                  <a:alpha val="66667"/>
                </a:srgbClr>
              </a:gs>
              <a:gs pos="100000">
                <a:srgbClr val="9C2C97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9EC5E-5DB0-5907-06E8-B18F1AE29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648" y="4853256"/>
            <a:ext cx="7105652" cy="976043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0056"/>
            <a:ext cx="9198864" cy="64922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1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20824" y="1737360"/>
            <a:ext cx="8156448" cy="25694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3500">
                <a:latin typeface="+mj-lt"/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00A192-F923-4AB4-BDCC-6ACB26A0AAAE}" type="datetime2">
              <a:rPr lang="en-US" smtClean="0"/>
              <a:t>Friday, January 30, 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D7BB-25B8-B7A3-8E13-EDE8E1090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0"/>
            <a:ext cx="6096000" cy="6868461"/>
          </a:xfrm>
          <a:prstGeom prst="rect">
            <a:avLst/>
          </a:prstGeom>
          <a:gradFill>
            <a:gsLst>
              <a:gs pos="0">
                <a:srgbClr val="FE4A00">
                  <a:alpha val="65882"/>
                </a:srgbClr>
              </a:gs>
              <a:gs pos="100000">
                <a:srgbClr val="A6025C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C05D2-D53F-950D-185E-08B200EEF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-18287" y="4582455"/>
            <a:ext cx="6114286" cy="2275539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99000">
                <a:srgbClr val="92248E">
                  <a:alpha val="2666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AF5C2-3AA9-7510-308E-9D21678F7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48955" y="532365"/>
            <a:ext cx="6878924" cy="5814190"/>
          </a:xfrm>
          <a:prstGeom prst="rect">
            <a:avLst/>
          </a:prstGeom>
          <a:gradFill>
            <a:gsLst>
              <a:gs pos="0">
                <a:srgbClr val="FE4A00">
                  <a:alpha val="0"/>
                </a:srgbClr>
              </a:gs>
              <a:gs pos="100000">
                <a:srgbClr val="A60296">
                  <a:alpha val="38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13448-08C3-4231-6CCA-F17E4C60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49046" y="1319084"/>
            <a:ext cx="4648799" cy="4648799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" y="6455664"/>
            <a:ext cx="4096512" cy="36576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5531B838-A2A1-4E5F-8CE5-ED5C785421C8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9744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2" y="0"/>
            <a:ext cx="60990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5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513F4-C880-287E-B00A-BD9B413CB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8A6AB-C3A8-7501-6BC6-83CFA6C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51" y="1028698"/>
            <a:ext cx="10172706" cy="48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F9668-0C20-D45C-536B-66FBB7F30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09649" y="1028699"/>
            <a:ext cx="10174534" cy="4800598"/>
          </a:xfrm>
          <a:prstGeom prst="rect">
            <a:avLst/>
          </a:prstGeom>
          <a:gradFill>
            <a:gsLst>
              <a:gs pos="9000">
                <a:srgbClr val="FF9265"/>
              </a:gs>
              <a:gs pos="95000">
                <a:srgbClr val="DA002F">
                  <a:alpha val="79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2C855-B15C-090B-5493-3D36B8A52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5991" y="4421079"/>
            <a:ext cx="10176358" cy="1408215"/>
          </a:xfrm>
          <a:prstGeom prst="rect">
            <a:avLst/>
          </a:prstGeom>
          <a:gradFill>
            <a:gsLst>
              <a:gs pos="26000">
                <a:srgbClr val="BA0267">
                  <a:alpha val="0"/>
                </a:srgbClr>
              </a:gs>
              <a:gs pos="95000">
                <a:srgbClr val="9B3597">
                  <a:alpha val="62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1CB20-1010-8C73-0086-CAB904E4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568444" y="-1531928"/>
            <a:ext cx="4800598" cy="9921854"/>
          </a:xfrm>
          <a:prstGeom prst="rect">
            <a:avLst/>
          </a:prstGeom>
          <a:gradFill>
            <a:gsLst>
              <a:gs pos="22000">
                <a:srgbClr val="A60296">
                  <a:alpha val="49000"/>
                </a:srgbClr>
              </a:gs>
              <a:gs pos="99000">
                <a:srgbClr val="DA002F">
                  <a:alpha val="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4736592"/>
            <a:ext cx="8349303" cy="7955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200" cap="all" spc="4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481328"/>
            <a:ext cx="8001000" cy="2752344"/>
          </a:xfrm>
        </p:spPr>
        <p:txBody>
          <a:bodyPr vert="horz" lIns="91440" tIns="45720" rIns="91440" bIns="45720" rtlCol="0" anchor="ctr">
            <a:normAutofit/>
          </a:bodyPr>
          <a:lstStyle>
            <a:lvl1pPr marL="128016" indent="-137160">
              <a:lnSpc>
                <a:spcPct val="11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769460-8E62-40CA-83A8-CB830C3D7F18}" type="datetime2">
              <a:rPr lang="en-US" smtClean="0"/>
              <a:t>Friday, January 30, 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9A9201-705F-55B6-3F46-D68411A32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BBA50-2898-3426-D749-CD2833395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EDF5-EA71-E3BD-29EA-A8A58B122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115303" y="1028698"/>
            <a:ext cx="3086100" cy="4800599"/>
          </a:xfrm>
          <a:prstGeom prst="rect">
            <a:avLst/>
          </a:prstGeom>
          <a:gradFill>
            <a:gsLst>
              <a:gs pos="0">
                <a:srgbClr val="FE4A00">
                  <a:alpha val="81000"/>
                </a:srgbClr>
              </a:gs>
              <a:gs pos="100000">
                <a:srgbClr val="9C2C97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A6F75-CEBF-CDAC-9F4B-3C794F813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8124832" y="1028696"/>
            <a:ext cx="3076572" cy="3584648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352" y="1792224"/>
            <a:ext cx="2322576" cy="3465576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0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37360" y="1399032"/>
            <a:ext cx="5751576" cy="4041648"/>
          </a:xfrm>
        </p:spPr>
        <p:txBody>
          <a:bodyPr vert="horz" lIns="91440" tIns="45720" rIns="91440" bIns="45720" rtlCol="0"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0"/>
              </a:spcBef>
              <a:buNone/>
              <a:defRPr lang="en-US" sz="3400" b="1" dirty="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9BF413-3F81-4C14-A195-E47B863670C3}" type="datetime2">
              <a:rPr lang="en-US" smtClean="0"/>
              <a:t>Friday, January 30, 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5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4248"/>
            <a:ext cx="10844784" cy="958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CE8AB-DD53-DE37-0172-0F4C2D9FEB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38" y="2020824"/>
            <a:ext cx="5075237" cy="411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67A339-2191-25DF-DA14-F9F1C27E8EB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813" y="2020824"/>
            <a:ext cx="5075237" cy="411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86C-F518-4593-A9F9-71F14C909BBB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10844784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7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0ED8F7-2A3F-80A9-EF90-A2A4073C69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38" y="2020888"/>
            <a:ext cx="50736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723F4E-0022-57BD-B68A-67BA618817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813" y="2020888"/>
            <a:ext cx="50752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DA2C-4D95-4DB6-BF4A-4F688D05F62F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9985248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4565-505C-457E-BFE9-7CA5ED3C51C4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EFDC-6A75-4D73-91E7-2ECC26E96D93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311122"/>
            <a:ext cx="3309608" cy="382456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39309" cy="558207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2B-0F30-4743-AD00-90BD7F92FC91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7784"/>
            <a:ext cx="3713996" cy="2212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826137"/>
            <a:ext cx="3310128" cy="315387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5A5D34-8853-9D0F-8F1B-90E5CC5A7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1313" y="603504"/>
            <a:ext cx="6154737" cy="537651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F1A8-4BF9-4B7D-9A44-0F91B76D49BD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21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1DC8D0-ECB3-9C81-4ADA-D2C30B00B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9673D-65B2-D6C4-C53F-8652E7E8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E07E3-56CC-285D-C461-695C95F6E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115300" y="-1"/>
            <a:ext cx="4076700" cy="3200400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13C450-5422-C684-DC49-499D1A1B9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10881360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3657600"/>
            <a:ext cx="10881360" cy="274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7636FB-A6BA-4E3C-9023-5FBFE4689724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17130E-6216-789E-BE08-6D1E3E75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9983-7B9C-7C3D-25C2-1715A422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2B90-6109-F01B-1ABB-6BED7A1F1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115300" y="-5"/>
            <a:ext cx="4076700" cy="3200404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F1BDFB-261A-F796-17BC-584DAB2E7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9994392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931920"/>
            <a:ext cx="9994392" cy="18067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dirty="0"/>
            </a:lvl1pPr>
            <a:lvl2pPr marL="228600" indent="0">
              <a:buNone/>
              <a:defRPr lang="en-US" sz="2000" dirty="0"/>
            </a:lvl2pPr>
            <a:lvl3pPr marL="457200" indent="0">
              <a:buNone/>
              <a:defRPr lang="en-US" sz="1800" dirty="0"/>
            </a:lvl3pPr>
            <a:lvl4pPr marL="685800" indent="0">
              <a:buNone/>
              <a:defRPr lang="en-US" sz="16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FE3FE3-B74C-4213-AB2F-60F99F3419C3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8E3E8-0931-8EEE-FF77-1C25EBBE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E0C29-D9B0-E434-079F-9F0C40DF2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1399562" y="1399556"/>
            <a:ext cx="6875820" cy="4076703"/>
          </a:xfrm>
          <a:prstGeom prst="rect">
            <a:avLst/>
          </a:prstGeom>
          <a:gradFill>
            <a:gsLst>
              <a:gs pos="11000">
                <a:srgbClr val="92248E"/>
              </a:gs>
              <a:gs pos="100000">
                <a:srgbClr val="FF411C">
                  <a:alpha val="8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F604E-FEFA-3809-8244-5B72EE7B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90124" y="3681875"/>
            <a:ext cx="2296453" cy="4076701"/>
          </a:xfrm>
          <a:prstGeom prst="rect">
            <a:avLst/>
          </a:prstGeom>
          <a:gradFill>
            <a:gsLst>
              <a:gs pos="0">
                <a:srgbClr val="DA002F">
                  <a:alpha val="55000"/>
                </a:srgbClr>
              </a:gs>
              <a:gs pos="100000">
                <a:srgbClr val="FF907A">
                  <a:alpha val="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8E261-930C-6A44-A568-9DD2A88D3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3000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850392"/>
            <a:ext cx="2935224" cy="3035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cap="all" spc="700" baseline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001768"/>
            <a:ext cx="2926080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600" cap="all" spc="40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55664"/>
            <a:ext cx="3227832" cy="36576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369E90C-83BE-474F-8867-84D9D4BA9A64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89FC6C-F243-CA40-35F8-13153EA5EB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8115300" cy="68684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15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FE7F8B-D1C1-6301-75A5-2EC4374F9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14449" y="0"/>
            <a:ext cx="1222473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8467A-A1B6-E7E6-CAD4-E63E0FE2C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7227" y="-5046"/>
            <a:ext cx="12217513" cy="686556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C06E7-BC9C-2F5F-5DD1-D04EB713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-25514" y="-5045"/>
            <a:ext cx="12217514" cy="6865568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chemeClr val="accent2">
                  <a:alpha val="98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261F8-8CD8-F2E0-C386-BE6A16D95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 flipV="1">
            <a:off x="3802775" y="-3817222"/>
            <a:ext cx="4571999" cy="12206450"/>
          </a:xfrm>
          <a:prstGeom prst="rect">
            <a:avLst/>
          </a:prstGeom>
          <a:gradFill>
            <a:gsLst>
              <a:gs pos="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4A82C-6849-A88D-6D57-833E9A748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168948" flipH="1" flipV="1">
            <a:off x="1027160" y="609473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5CA38-7F60-D664-4EC0-C54B60C02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V="1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62000"/>
                </a:srgbClr>
              </a:gs>
              <a:gs pos="77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cap="all" spc="700" baseline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B5CA67-94ED-4C14-9B73-CCE5A85B4E93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1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38FEA-146D-53B3-36B0-5CBD8040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143995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4D35E-A520-CA7A-97CB-6D815AB4C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143990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E890B-58C1-DD36-E90B-FFF0BE0CB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7253161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CD52CC-E8F2-3220-AE19-8A482DD1F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08972">
            <a:off x="7949750" y="1673989"/>
            <a:ext cx="3201591" cy="4397456"/>
          </a:xfrm>
          <a:custGeom>
            <a:avLst/>
            <a:gdLst>
              <a:gd name="connsiteX0" fmla="*/ 3201591 w 3201591"/>
              <a:gd name="connsiteY0" fmla="*/ 4296647 h 4397456"/>
              <a:gd name="connsiteX1" fmla="*/ 3007294 w 3201591"/>
              <a:gd name="connsiteY1" fmla="*/ 4346606 h 4397456"/>
              <a:gd name="connsiteX2" fmla="*/ 2502877 w 3201591"/>
              <a:gd name="connsiteY2" fmla="*/ 4397456 h 4397456"/>
              <a:gd name="connsiteX3" fmla="*/ 0 w 3201591"/>
              <a:gd name="connsiteY3" fmla="*/ 1894579 h 4397456"/>
              <a:gd name="connsiteX4" fmla="*/ 733076 w 3201591"/>
              <a:gd name="connsiteY4" fmla="*/ 124777 h 4397456"/>
              <a:gd name="connsiteX5" fmla="*/ 870365 w 3201591"/>
              <a:gd name="connsiteY5" fmla="*/ 0 h 43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591" h="4397456">
                <a:moveTo>
                  <a:pt x="3201591" y="4296647"/>
                </a:moveTo>
                <a:lnTo>
                  <a:pt x="3007294" y="4346606"/>
                </a:lnTo>
                <a:cubicBezTo>
                  <a:pt x="2844362" y="4379947"/>
                  <a:pt x="2675664" y="4397456"/>
                  <a:pt x="2502877" y="4397456"/>
                </a:cubicBezTo>
                <a:cubicBezTo>
                  <a:pt x="1120576" y="4397456"/>
                  <a:pt x="0" y="3276880"/>
                  <a:pt x="0" y="1894579"/>
                </a:cubicBezTo>
                <a:cubicBezTo>
                  <a:pt x="0" y="1203428"/>
                  <a:pt x="280144" y="577709"/>
                  <a:pt x="733076" y="124777"/>
                </a:cubicBezTo>
                <a:lnTo>
                  <a:pt x="870365" y="0"/>
                </a:ln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612648"/>
            <a:ext cx="7004304" cy="35570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cap="all" spc="550" baseline="0"/>
            </a:lvl1pPr>
          </a:lstStyle>
          <a:p>
            <a:pPr lvl="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latin typeface="+mj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D2F463-51E0-AB87-A5B5-6942461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0796B80-FA43-2B89-5F9F-72443F8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4909" y="6455664"/>
            <a:ext cx="3472868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23C116-3055-4F7F-9A49-EB260F9EF6F6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C1096F3-B460-B6B3-0D52-AEFDD7F6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489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E2F783-0ED7-1F0B-219A-198549E35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" y="-25866"/>
            <a:ext cx="12192005" cy="4589428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09062-D41B-0E2E-C1C0-F27562ED9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805950" y="-3822495"/>
            <a:ext cx="4580101" cy="12191999"/>
          </a:xfrm>
          <a:prstGeom prst="rect">
            <a:avLst/>
          </a:prstGeom>
          <a:gradFill>
            <a:gsLst>
              <a:gs pos="0">
                <a:srgbClr val="FE4A00">
                  <a:alpha val="50000"/>
                </a:srgbClr>
              </a:gs>
              <a:gs pos="99000">
                <a:srgbClr val="A3299D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6D366-64E2-13D3-2734-861E811E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150806" y="-25872"/>
            <a:ext cx="4041192" cy="4589427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84000">
                <a:srgbClr val="FF907A">
                  <a:alpha val="3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5B9BA8-AE27-B639-DB51-7E498FA94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08972">
            <a:off x="5485611" y="-1118641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85216"/>
            <a:ext cx="6858000" cy="3200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cap="all" spc="5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latin typeface="+mj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A5EF91-D53E-428D-B2CB-7C1F753E44DB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1BDDB7-A96E-2151-63B9-28A103D98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29" y="-2522"/>
            <a:ext cx="1221751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92C5-451E-EC0E-D54A-B0AA21D57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227" y="-5045"/>
            <a:ext cx="12217513" cy="6860523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914C5-E872-F937-694B-9226A87D2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7226" y="-5045"/>
            <a:ext cx="12203060" cy="6863044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F5D5-EB9E-9501-6A32-C2BB4C8E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68E01-CF59-AC8E-6819-61512B528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431052" flipH="1">
            <a:off x="1403739" y="524809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865A1-AC73-67A9-BC14-E75D3F26B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807208"/>
            <a:ext cx="7772400" cy="334670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5400" cap="all" spc="7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EA7F42-44CA-4E2D-BE54-54E50F1A95AA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9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E3211F5-0F92-9768-CA9E-42BD20D24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0" y="6410026"/>
            <a:ext cx="12192000" cy="448056"/>
          </a:xfrm>
          <a:prstGeom prst="rect">
            <a:avLst/>
          </a:prstGeom>
          <a:gradFill>
            <a:gsLst>
              <a:gs pos="62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65722-DE3B-A05F-AE94-E31AF26EB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76700" y="6409937"/>
            <a:ext cx="8115298" cy="448063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272" y="1837944"/>
            <a:ext cx="9985248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581912" y="1682496"/>
            <a:ext cx="355701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2008" y="6455664"/>
            <a:ext cx="46725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39174FB3-ACF6-4A9B-9D1F-91EEB8A6966E}" type="datetime2">
              <a:rPr lang="en-US" smtClean="0"/>
              <a:t>Friday, January 30,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304" y="6455664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200" baseline="0"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662" r:id="rId2"/>
    <p:sldLayoutId id="2147483788" r:id="rId3"/>
    <p:sldLayoutId id="2147483792" r:id="rId4"/>
    <p:sldLayoutId id="2147483785" r:id="rId5"/>
    <p:sldLayoutId id="2147483781" r:id="rId6"/>
    <p:sldLayoutId id="2147483783" r:id="rId7"/>
    <p:sldLayoutId id="2147483784" r:id="rId8"/>
    <p:sldLayoutId id="2147483729" r:id="rId9"/>
    <p:sldLayoutId id="2147483810" r:id="rId10"/>
    <p:sldLayoutId id="2147483716" r:id="rId11"/>
    <p:sldLayoutId id="2147483841" r:id="rId12"/>
    <p:sldLayoutId id="2147483679" r:id="rId13"/>
    <p:sldLayoutId id="2147483680" r:id="rId14"/>
    <p:sldLayoutId id="2147483681" r:id="rId15"/>
    <p:sldLayoutId id="2147483778" r:id="rId16"/>
    <p:sldLayoutId id="2147483797" r:id="rId17"/>
    <p:sldLayoutId id="2147483794" r:id="rId18"/>
    <p:sldLayoutId id="2147483690" r:id="rId19"/>
    <p:sldLayoutId id="2147483707" r:id="rId20"/>
    <p:sldLayoutId id="2147483708" r:id="rId21"/>
    <p:sldLayoutId id="2147483848" r:id="rId22"/>
    <p:sldLayoutId id="2147483849" r:id="rId23"/>
    <p:sldLayoutId id="2147483694" r:id="rId24"/>
    <p:sldLayoutId id="2147483803" r:id="rId25"/>
    <p:sldLayoutId id="2147483824" r:id="rId26"/>
    <p:sldLayoutId id="2147483770" r:id="rId27"/>
    <p:sldLayoutId id="2147483801" r:id="rId28"/>
    <p:sldLayoutId id="2147483808" r:id="rId29"/>
    <p:sldLayoutId id="2147483672" r:id="rId30"/>
    <p:sldLayoutId id="2147483804" r:id="rId31"/>
    <p:sldLayoutId id="2147483696" r:id="rId32"/>
    <p:sldLayoutId id="2147483845" r:id="rId33"/>
    <p:sldLayoutId id="2147483846" r:id="rId34"/>
    <p:sldLayoutId id="2147483847" r:id="rId35"/>
    <p:sldLayoutId id="2147483826" r:id="rId36"/>
    <p:sldLayoutId id="2147483775" r:id="rId37"/>
    <p:sldLayoutId id="2147483823" r:id="rId38"/>
    <p:sldLayoutId id="2147483842" r:id="rId39"/>
    <p:sldLayoutId id="2147483843" r:id="rId40"/>
    <p:sldLayoutId id="2147483844" r:id="rId41"/>
    <p:sldLayoutId id="2147483664" r:id="rId42"/>
    <p:sldLayoutId id="2147483665" r:id="rId43"/>
    <p:sldLayoutId id="2147483666" r:id="rId44"/>
    <p:sldLayoutId id="2147483667" r:id="rId45"/>
    <p:sldLayoutId id="2147483668" r:id="rId46"/>
    <p:sldLayoutId id="2147483669" r:id="rId47"/>
    <p:sldLayoutId id="2147483685" r:id="rId48"/>
    <p:sldLayoutId id="2147483730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45AC-26DF-2F32-5F61-027E72277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anchor="b">
            <a:normAutofit fontScale="9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4600" dirty="0"/>
              <a:t>A Shared Resource for Institutional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60940-DACB-A252-4796-789B7960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3200" dirty="0"/>
              <a:t>Collaborative efforts enhancing institutional stability and strength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7016" y="3977640"/>
            <a:ext cx="7644384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E1188-482E-0516-416C-8FB05D6E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82378"/>
            <a:ext cx="1290990" cy="1290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1ECF0-C498-80A7-DF89-7822D664AAE0}"/>
              </a:ext>
            </a:extLst>
          </p:cNvPr>
          <p:cNvSpPr txBox="1"/>
          <p:nvPr/>
        </p:nvSpPr>
        <p:spPr>
          <a:xfrm>
            <a:off x="437639" y="6373368"/>
            <a:ext cx="2092111" cy="3306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1400" dirty="0"/>
              <a:t>Ombuds Business Card</a:t>
            </a:r>
            <a:endParaRPr sz="1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B0442B-3AA0-842C-C0F1-EAABD140B736}"/>
              </a:ext>
            </a:extLst>
          </p:cNvPr>
          <p:cNvSpPr txBox="1">
            <a:spLocks/>
          </p:cNvSpPr>
          <p:nvPr/>
        </p:nvSpPr>
        <p:spPr>
          <a:xfrm>
            <a:off x="3557016" y="484632"/>
            <a:ext cx="8727690" cy="157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en-US" sz="2000" b="0" i="0" u="none" strike="noStrike" kern="0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ist Regular" pitchFamily="34" charset="-122"/>
                <a:cs typeface="Geist Regular" pitchFamily="34" charset="-120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606870"/>
                </a:solidFill>
              </a:defRPr>
            </a:pPr>
            <a:r>
              <a:rPr lang="en-US" dirty="0">
                <a:solidFill>
                  <a:srgbClr val="F9EFEA"/>
                </a:solidFill>
              </a:rPr>
              <a:t>Mark H. Patterson, JD, LLM</a:t>
            </a:r>
            <a:br>
              <a:rPr lang="en-US" dirty="0">
                <a:solidFill>
                  <a:srgbClr val="F9EFEA"/>
                </a:solidFill>
              </a:rPr>
            </a:br>
            <a:r>
              <a:rPr lang="en-US" i="1" dirty="0">
                <a:solidFill>
                  <a:srgbClr val="F9EFEA"/>
                </a:solidFill>
              </a:rPr>
              <a:t>Director Conflict Resolution &amp; Ombuds Services</a:t>
            </a:r>
          </a:p>
        </p:txBody>
      </p:sp>
    </p:spTree>
    <p:extLst>
      <p:ext uri="{BB962C8B-B14F-4D97-AF65-F5344CB8AC3E}">
        <p14:creationId xmlns:p14="http://schemas.microsoft.com/office/powerpoint/2010/main" val="45143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F59A-DC41-D1AE-2180-91014414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2813304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Institutional and Environmental Dynamics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5433848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2580055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4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50C1-6FA4-7497-8994-F2E1C130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64" y="640290"/>
            <a:ext cx="7122335" cy="923544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3600" dirty="0"/>
              <a:t>Strategic context:</a:t>
            </a:r>
            <a:br>
              <a:rPr lang="en-US" sz="3600" dirty="0"/>
            </a:br>
            <a:r>
              <a:rPr lang="en-US" sz="4000" dirty="0"/>
              <a:t>Why Ombuds matters now</a:t>
            </a:r>
            <a:endParaRPr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ED0A4-044B-ECA7-AFB9-1527CE86DB2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31520" y="1828800"/>
            <a:ext cx="7269480" cy="4596452"/>
          </a:xfrm>
        </p:spPr>
        <p:txBody>
          <a:bodyPr wrap="square"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b="1" dirty="0"/>
              <a:t>External mandates </a:t>
            </a:r>
            <a:r>
              <a:rPr lang="en-US" sz="3200" dirty="0"/>
              <a:t>are reshaping longstanding workflows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Resource constraints </a:t>
            </a:r>
            <a:r>
              <a:rPr lang="en-US" sz="3200" dirty="0"/>
              <a:t>are straining role clarity</a:t>
            </a:r>
            <a:endParaRPr sz="3200" dirty="0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3200" b="1" dirty="0"/>
              <a:t>Uncertainty/ambiguity </a:t>
            </a:r>
            <a:r>
              <a:rPr lang="en-US" sz="3200" dirty="0"/>
              <a:t>are escalating </a:t>
            </a:r>
            <a:r>
              <a:rPr sz="3200" dirty="0"/>
              <a:t>conflict and mistrust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Hot spots </a:t>
            </a:r>
            <a:r>
              <a:rPr lang="en-US" sz="3200" dirty="0"/>
              <a:t>are emerging that cross</a:t>
            </a:r>
            <a:r>
              <a:rPr sz="3200" dirty="0"/>
              <a:t> </a:t>
            </a:r>
            <a:r>
              <a:rPr lang="en-US" sz="3200" dirty="0"/>
              <a:t>Divisions</a:t>
            </a:r>
            <a:endParaRPr sz="3200" dirty="0"/>
          </a:p>
        </p:txBody>
      </p:sp>
      <p:pic>
        <p:nvPicPr>
          <p:cNvPr id="5" name="Content Placeholder 4" descr="Abstract Technology Background">
            <a:extLst>
              <a:ext uri="{FF2B5EF4-FFF2-40B4-BE49-F238E27FC236}">
                <a16:creationId xmlns:a16="http://schemas.microsoft.com/office/drawing/2014/main" id="{94775F3F-862C-4D40-8A36-9EAEFFE7EC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1705" r="34793" b="1"/>
          <a:stretch>
            <a:fillRect/>
          </a:stretch>
        </p:blipFill>
        <p:spPr>
          <a:xfrm>
            <a:off x="8390333" y="-49308"/>
            <a:ext cx="3839210" cy="64745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C792D-7455-8688-2ECA-9611C6D67415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3686015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377D-1680-C6BE-BB1E-1989E29D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2356104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CRSO Services and Offerings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953000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913524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98BB-F953-F6F1-8C8F-3502AE4D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03504"/>
            <a:ext cx="6858000" cy="923544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3200" dirty="0"/>
              <a:t>What CRSO does</a:t>
            </a:r>
            <a:br>
              <a:rPr lang="en-US" sz="3200" dirty="0"/>
            </a:br>
            <a:r>
              <a:rPr lang="en-US" sz="4400" dirty="0"/>
              <a:t>A “S</a:t>
            </a:r>
            <a:r>
              <a:rPr sz="4400" dirty="0"/>
              <a:t>ervice</a:t>
            </a:r>
            <a:r>
              <a:rPr lang="en-US" sz="4400" dirty="0"/>
              <a:t>s M</a:t>
            </a:r>
            <a:r>
              <a:rPr sz="4400" dirty="0"/>
              <a:t>enu</a:t>
            </a:r>
            <a:r>
              <a:rPr lang="en-US" sz="4400" dirty="0"/>
              <a:t>"</a:t>
            </a:r>
            <a:endParaRPr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42176-7B9C-11B3-C435-16744A1E3E4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31520" y="1752600"/>
            <a:ext cx="6858000" cy="4672652"/>
          </a:xfrm>
        </p:spPr>
        <p:txBody>
          <a:bodyPr wrap="square">
            <a:normAutofit fontScale="85000" lnSpcReduction="10000"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Confidential </a:t>
            </a:r>
            <a:r>
              <a:rPr lang="en-US" sz="3200" b="1" dirty="0"/>
              <a:t>consultation</a:t>
            </a:r>
            <a:r>
              <a:rPr lang="en-US" sz="3200" dirty="0"/>
              <a:t> and </a:t>
            </a:r>
            <a:r>
              <a:rPr lang="en-US" sz="3200" b="1" dirty="0"/>
              <a:t>option</a:t>
            </a:r>
            <a:r>
              <a:rPr lang="en-US" sz="3200" dirty="0"/>
              <a:t> </a:t>
            </a:r>
            <a:r>
              <a:rPr lang="en-US" sz="3200" b="1" dirty="0"/>
              <a:t>generation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Thought partner </a:t>
            </a:r>
            <a:r>
              <a:rPr sz="3200" dirty="0"/>
              <a:t>for chairs and leaders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dirty="0"/>
              <a:t>Informal </a:t>
            </a:r>
            <a:r>
              <a:rPr sz="3200" b="1" dirty="0"/>
              <a:t>facilitation</a:t>
            </a:r>
            <a:r>
              <a:rPr sz="3200" dirty="0"/>
              <a:t> and communication support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dirty="0"/>
              <a:t>Conflict </a:t>
            </a:r>
            <a:r>
              <a:rPr sz="3200" b="1" dirty="0"/>
              <a:t>skills education </a:t>
            </a:r>
            <a:r>
              <a:rPr sz="3200" dirty="0"/>
              <a:t>and workshops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dirty="0"/>
              <a:t>Warm </a:t>
            </a:r>
            <a:r>
              <a:rPr sz="3200" b="1" dirty="0"/>
              <a:t>referrals</a:t>
            </a:r>
            <a:r>
              <a:rPr sz="3200" dirty="0"/>
              <a:t> to campus 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6E2EC-83A7-430C-8466-17DBF7E43D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42" b="19842"/>
          <a:stretch/>
        </p:blipFill>
        <p:spPr>
          <a:xfrm>
            <a:off x="8363607" y="-2675"/>
            <a:ext cx="3810000" cy="6174875"/>
          </a:xfrm>
          <a:ln>
            <a:solidFill>
              <a:srgbClr val="FDF8E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39FC2-CE94-51ED-5B42-028497197C8E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2584171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C090-BF5A-2903-A73A-5A6BB98D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286000"/>
            <a:ext cx="10241280" cy="2813304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Shared Governance and Institutional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5099304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2904268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A2CA-DDB2-886B-BAAC-525FB9B4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3" y="3909848"/>
            <a:ext cx="3649468" cy="2048256"/>
          </a:xfrm>
        </p:spPr>
        <p:txBody>
          <a:bodyPr anchor="t">
            <a:normAutofit fontScale="9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4600" dirty="0"/>
              <a:t>Value to Shared Governance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B4381-F39B-4969-96C6-36700E336A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6955" r="10288" b="3820"/>
          <a:stretch>
            <a:fillRect/>
          </a:stretch>
        </p:blipFill>
        <p:spPr>
          <a:xfrm>
            <a:off x="611380" y="457200"/>
            <a:ext cx="4265420" cy="317188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AEC12-4949-FC9A-E27A-6A8D69279E3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48072" y="457200"/>
            <a:ext cx="6739128" cy="5334000"/>
          </a:xfrm>
        </p:spPr>
        <p:txBody>
          <a:bodyPr wrap="square">
            <a:noAutofit/>
          </a:bodyPr>
          <a:lstStyle/>
          <a:p>
            <a:pPr>
              <a:spcAft>
                <a:spcPts val="1000"/>
              </a:spcAft>
            </a:pPr>
            <a:r>
              <a:rPr lang="en-US" sz="2600" dirty="0"/>
              <a:t>Earlier resolution, less escalation, more </a:t>
            </a:r>
            <a:r>
              <a:rPr lang="en-US" sz="2600" b="1" dirty="0"/>
              <a:t>durable</a:t>
            </a:r>
            <a:r>
              <a:rPr lang="en-US" sz="2600" dirty="0"/>
              <a:t> </a:t>
            </a:r>
            <a:r>
              <a:rPr lang="en-US" sz="2600" b="1" dirty="0"/>
              <a:t>outcomes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600" dirty="0"/>
              <a:t>Improves </a:t>
            </a:r>
            <a:r>
              <a:rPr sz="2600" b="1" dirty="0"/>
              <a:t>psychological safety </a:t>
            </a:r>
            <a:r>
              <a:rPr sz="2600" dirty="0"/>
              <a:t>and trust</a:t>
            </a:r>
            <a:r>
              <a:rPr lang="en-US" sz="2600" dirty="0"/>
              <a:t> for difficult issues</a:t>
            </a:r>
            <a:endParaRPr sz="2600" dirty="0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600" b="1" dirty="0"/>
              <a:t>Reduces ‘moral injury’ </a:t>
            </a:r>
            <a:r>
              <a:rPr sz="2600" dirty="0"/>
              <a:t>and burnout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600" dirty="0"/>
              <a:t>Supports </a:t>
            </a:r>
            <a:r>
              <a:rPr sz="2600" b="1" dirty="0"/>
              <a:t>consistent leadership responses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600" dirty="0"/>
              <a:t>Informs </a:t>
            </a:r>
            <a:r>
              <a:rPr sz="2600" b="1" dirty="0"/>
              <a:t>systemic improvements </a:t>
            </a:r>
            <a:r>
              <a:rPr lang="en-US" sz="2600" dirty="0"/>
              <a:t>through </a:t>
            </a:r>
            <a:r>
              <a:rPr sz="2600" dirty="0"/>
              <a:t>aggregate</a:t>
            </a:r>
            <a:r>
              <a:rPr lang="en-US" sz="2600" dirty="0"/>
              <a:t> data*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400" dirty="0"/>
              <a:t>	* </a:t>
            </a:r>
            <a:r>
              <a:rPr lang="en-US" sz="2000" i="1" dirty="0"/>
              <a:t>Stay tuned for a collaboration request</a:t>
            </a:r>
            <a:endParaRPr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609F4-DA97-1D3A-A3FF-6928217FDCB9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2502635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3640-7917-BFF8-2E03-6A52FDF3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2508504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Campus Partnership and Engagement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5113283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221856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28BC-F828-2108-17F5-4E8E8734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3600" dirty="0"/>
              <a:t>Partnership ask (what faculty can do)</a:t>
            </a:r>
          </a:p>
        </p:txBody>
      </p:sp>
      <p:pic>
        <p:nvPicPr>
          <p:cNvPr id="5" name="Content Placeholder 4" descr="casual business meeting between coworkers">
            <a:extLst>
              <a:ext uri="{FF2B5EF4-FFF2-40B4-BE49-F238E27FC236}">
                <a16:creationId xmlns:a16="http://schemas.microsoft.com/office/drawing/2014/main" id="{886CE062-66A4-42D4-8E4F-2E38B6D36E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0985" r="4609" b="3"/>
          <a:stretch>
            <a:fillRect/>
          </a:stretch>
        </p:blipFill>
        <p:spPr>
          <a:xfrm>
            <a:off x="731518" y="10"/>
            <a:ext cx="3520440" cy="36484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14F8A-BF72-2A0C-039B-82707CEC0BD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76800" y="228600"/>
            <a:ext cx="7010400" cy="5705856"/>
          </a:xfrm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Normalize </a:t>
            </a:r>
            <a:r>
              <a:rPr lang="en-US" sz="3200" b="1" dirty="0"/>
              <a:t>referrals</a:t>
            </a:r>
            <a:r>
              <a:rPr lang="en-US" sz="3200" dirty="0"/>
              <a:t> in conversations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dirty="0"/>
              <a:t>Include </a:t>
            </a:r>
            <a:r>
              <a:rPr sz="3200" b="1" dirty="0"/>
              <a:t>syllabus language </a:t>
            </a:r>
            <a:r>
              <a:rPr sz="3200" dirty="0"/>
              <a:t>and links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Invite</a:t>
            </a:r>
            <a:r>
              <a:rPr sz="3200" dirty="0"/>
              <a:t> brief </a:t>
            </a:r>
            <a:r>
              <a:rPr lang="en-US" sz="3200" dirty="0"/>
              <a:t>department</a:t>
            </a:r>
            <a:r>
              <a:rPr sz="3200" dirty="0"/>
              <a:t> &amp; class </a:t>
            </a:r>
            <a:r>
              <a:rPr sz="3200" b="1" dirty="0"/>
              <a:t>introductions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dirty="0"/>
              <a:t>Suggest topics for </a:t>
            </a:r>
            <a:r>
              <a:rPr sz="3200" b="1" dirty="0"/>
              <a:t>skills training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dirty="0"/>
              <a:t>Advise on useful </a:t>
            </a:r>
            <a:r>
              <a:rPr sz="3200" b="1" dirty="0"/>
              <a:t>theme reporting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0D7E5-DF99-6C28-5798-9CB5D3309D66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640604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6A95-37C8-30B8-04C6-08E6BBBA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2508504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Access and Engagement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5105400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906696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/>
          <a:srcRect l="12980" t="10669" r="15772" b="24901"/>
          <a:stretch>
            <a:fillRect/>
          </a:stretch>
        </p:blipFill>
        <p:spPr>
          <a:xfrm>
            <a:off x="9113454" y="3368726"/>
            <a:ext cx="2362199" cy="213611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A5E64-FF1E-7A7A-48B5-435B4137B77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664192" y="2601857"/>
            <a:ext cx="5022607" cy="1737484"/>
          </a:xfrm>
        </p:spPr>
        <p:txBody>
          <a:bodyPr wrap="square">
            <a:no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Book a confidential appointment online</a:t>
            </a:r>
          </a:p>
          <a:p>
            <a:pPr lvl="1">
              <a:spcAft>
                <a:spcPts val="1000"/>
              </a:spcAft>
            </a:pPr>
            <a:r>
              <a:rPr sz="2000" dirty="0"/>
              <a:t>Meet privately, in-person or virtual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16" y="3470599"/>
            <a:ext cx="1932370" cy="1932370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2" y="393902"/>
            <a:ext cx="2207955" cy="22079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D0D115-44C3-103D-46B3-01F73F14FFCC}"/>
              </a:ext>
            </a:extLst>
          </p:cNvPr>
          <p:cNvSpPr txBox="1"/>
          <p:nvPr/>
        </p:nvSpPr>
        <p:spPr>
          <a:xfrm>
            <a:off x="533400" y="5402969"/>
            <a:ext cx="5713685" cy="94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Share anonymous feedback (Senate-focused)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5F4F05-914E-F2BC-259B-015217E4E664}"/>
              </a:ext>
            </a:extLst>
          </p:cNvPr>
          <p:cNvSpPr txBox="1"/>
          <p:nvPr/>
        </p:nvSpPr>
        <p:spPr>
          <a:xfrm>
            <a:off x="7137862" y="5405644"/>
            <a:ext cx="5022607" cy="94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Download recommended syllabus language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560FE-E0A9-7C10-BE52-060221D1031D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1610718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D0A3-D45A-800A-1943-4729F757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37" y="1645920"/>
            <a:ext cx="8933688" cy="3566160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CRSO Foundations and Purpose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34" y="5212080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401866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0602-59C4-716B-4721-1B224208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520438" cy="2048256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Flexible Informal &amp; Confidential Support for University Issues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3BBEE5-63CD-42C1-B3B7-5E9D802E9A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8234"/>
          <a:stretch/>
        </p:blipFill>
        <p:spPr>
          <a:xfrm>
            <a:off x="731518" y="10"/>
            <a:ext cx="3520440" cy="36484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0AECA-4C4F-59DB-7880-56C72AA5290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95800" y="228600"/>
            <a:ext cx="7467600" cy="6019800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1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/>
              <a:t>Impartial</a:t>
            </a:r>
            <a:r>
              <a:rPr sz="2400" b="1" dirty="0"/>
              <a:t> and Confidential Support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sz="1900" dirty="0"/>
              <a:t>CRSO offers a </a:t>
            </a:r>
            <a:r>
              <a:rPr sz="1900" b="1" dirty="0"/>
              <a:t>safe, neutral, and confidential </a:t>
            </a:r>
            <a:r>
              <a:rPr sz="1900" dirty="0"/>
              <a:t>environment for voluntary engagement with academic and workplace concerns.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sz="2400" b="1" dirty="0"/>
              <a:t>Proactive Navigation</a:t>
            </a:r>
            <a:r>
              <a:rPr lang="en-US" sz="2400" b="1" dirty="0"/>
              <a:t> – With All Options Preserved</a:t>
            </a:r>
            <a:endParaRPr sz="2400" b="1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sz="1900" dirty="0"/>
              <a:t>CRSO promotes to resolve issues before escalation, fo</a:t>
            </a:r>
            <a:r>
              <a:rPr lang="en-US" sz="1900" dirty="0"/>
              <a:t>r </a:t>
            </a:r>
            <a:r>
              <a:rPr lang="en-US" sz="1900" b="1" dirty="0"/>
              <a:t>early informal engagement </a:t>
            </a:r>
            <a:r>
              <a:rPr lang="en-US" sz="1900" dirty="0"/>
              <a:t>fo</a:t>
            </a:r>
            <a:r>
              <a:rPr sz="1900" dirty="0"/>
              <a:t>stering institutional resilience.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sz="2400" b="1" dirty="0"/>
              <a:t>Autonomy and Empowerment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sz="1900" dirty="0"/>
              <a:t>Individuals choose </a:t>
            </a:r>
            <a:r>
              <a:rPr sz="1900" b="1" dirty="0"/>
              <a:t>when and how to engage</a:t>
            </a:r>
            <a:r>
              <a:rPr sz="1900" dirty="0"/>
              <a:t>, gaining clarity and confidence in navigating complex policies.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sz="2400" b="1" dirty="0"/>
              <a:t>Cultural Stabilizer Role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sz="1900" dirty="0"/>
              <a:t>CRSO fosters a transparent, supportive, and collaborative academic culture </a:t>
            </a:r>
            <a:r>
              <a:rPr sz="1900" b="1" dirty="0"/>
              <a:t>enhancing overall institutional health</a:t>
            </a:r>
            <a:r>
              <a:rPr sz="19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2719331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3F97-9406-DF42-1258-2D51E8D6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45920"/>
            <a:ext cx="8933688" cy="3566160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Community Use and Accessibility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212080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2815413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9B40-6A4F-FF8B-DAB2-80AC04C7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475488"/>
            <a:ext cx="5955792" cy="1197864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4000" dirty="0"/>
              <a:t>Why people come</a:t>
            </a:r>
            <a:br>
              <a:rPr lang="en-US" sz="4000" dirty="0"/>
            </a:br>
            <a:r>
              <a:rPr sz="3600" dirty="0"/>
              <a:t>(and why it’s normal)</a:t>
            </a:r>
            <a:endParaRPr sz="4000" dirty="0"/>
          </a:p>
        </p:txBody>
      </p:sp>
      <p:pic>
        <p:nvPicPr>
          <p:cNvPr id="5" name="Content Placeholder 4" descr="People in group therapy">
            <a:extLst>
              <a:ext uri="{FF2B5EF4-FFF2-40B4-BE49-F238E27FC236}">
                <a16:creationId xmlns:a16="http://schemas.microsoft.com/office/drawing/2014/main" id="{86F14A50-1274-46E7-A231-AA8CB6B7C5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8089" r="27185" b="-2"/>
          <a:stretch>
            <a:fillRect/>
          </a:stretch>
        </p:blipFill>
        <p:spPr>
          <a:xfrm>
            <a:off x="20" y="-1"/>
            <a:ext cx="5247300" cy="640036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16B9C-61CF-F8CC-CE2E-CDAE1B9244B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38800" y="1856232"/>
            <a:ext cx="5955792" cy="4005072"/>
          </a:xfrm>
        </p:spPr>
        <p:txBody>
          <a:bodyPr wrap="square"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b="1" dirty="0"/>
              <a:t>Uncertainty</a:t>
            </a:r>
            <a:r>
              <a:rPr lang="en-US" sz="3200" dirty="0"/>
              <a:t> before formal decisions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Confidential</a:t>
            </a:r>
            <a:r>
              <a:rPr sz="3200" dirty="0"/>
              <a:t> </a:t>
            </a:r>
            <a:r>
              <a:rPr sz="3200" b="1" dirty="0"/>
              <a:t>place</a:t>
            </a:r>
            <a:r>
              <a:rPr sz="3200" dirty="0"/>
              <a:t> to think out loud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Clarify</a:t>
            </a:r>
            <a:r>
              <a:rPr sz="3200" dirty="0"/>
              <a:t> </a:t>
            </a:r>
            <a:r>
              <a:rPr sz="3200" b="1" dirty="0"/>
              <a:t>options</a:t>
            </a:r>
            <a:r>
              <a:rPr sz="3200" dirty="0"/>
              <a:t> and campus processes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Address tension </a:t>
            </a:r>
            <a:r>
              <a:rPr sz="3200" dirty="0"/>
              <a:t>before escalation</a:t>
            </a:r>
            <a:r>
              <a:rPr lang="en-US" sz="3200" dirty="0"/>
              <a:t> (or de-escalate after)</a:t>
            </a:r>
            <a:endParaRPr sz="3200" dirty="0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Support</a:t>
            </a:r>
            <a:r>
              <a:rPr sz="3200" dirty="0"/>
              <a:t> a </a:t>
            </a:r>
            <a:r>
              <a:rPr sz="3200" b="1" dirty="0"/>
              <a:t>colleague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62BA4-BEE2-9011-4E9C-5920E60CA209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3496984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CF3F-7B29-E346-C0D9-A3E58AD7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462" y="3460531"/>
            <a:ext cx="7772400" cy="199339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Distinct Role of the Ombuds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4462" y="4953000"/>
            <a:ext cx="7772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3842596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D621-1011-404D-CA89-6B765EC4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anchor="t">
            <a:normAutofit fontScale="9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4600" dirty="0"/>
              <a:t>What makes Ombuds distinct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7091D7-4096-4AC3-8C11-467236BEDE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8234"/>
          <a:stretch/>
        </p:blipFill>
        <p:spPr>
          <a:xfrm>
            <a:off x="731518" y="10"/>
            <a:ext cx="3520440" cy="36484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E5828-CF86-CDF3-29D0-ED6BF55FD71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32248" y="228600"/>
            <a:ext cx="6428232" cy="5934456"/>
          </a:xfrm>
        </p:spPr>
        <p:txBody>
          <a:bodyPr wrap="square"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Completely </a:t>
            </a:r>
            <a:r>
              <a:rPr lang="en-US" sz="3200" b="1" dirty="0"/>
              <a:t>voluntary</a:t>
            </a:r>
            <a:r>
              <a:rPr lang="en-US" sz="3200" dirty="0"/>
              <a:t> resource</a:t>
            </a:r>
          </a:p>
          <a:p>
            <a:pPr lvl="1">
              <a:spcAft>
                <a:spcPts val="1000"/>
              </a:spcAft>
            </a:pPr>
            <a:r>
              <a:rPr lang="en-US" sz="2600" b="1" dirty="0"/>
              <a:t>Not a replacement </a:t>
            </a:r>
            <a:r>
              <a:rPr lang="en-US" sz="2600" dirty="0"/>
              <a:t>for Senate, HR, Faculty Affairs, Union, OEC, Student Affairs, legal</a:t>
            </a:r>
          </a:p>
          <a:p>
            <a:pPr lvl="1">
              <a:spcAft>
                <a:spcPts val="1000"/>
              </a:spcAft>
            </a:pPr>
            <a:r>
              <a:rPr sz="2600" dirty="0"/>
              <a:t>Helps decide if/when to take next steps</a:t>
            </a:r>
            <a:r>
              <a:rPr lang="en-US" sz="2600" dirty="0"/>
              <a:t> without directing</a:t>
            </a:r>
            <a:endParaRPr sz="2600" dirty="0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Independent</a:t>
            </a:r>
            <a:r>
              <a:rPr sz="3200" dirty="0"/>
              <a:t> from University decision-making</a:t>
            </a:r>
            <a:r>
              <a:rPr lang="en-US" sz="3200" dirty="0"/>
              <a:t>, investigations &amp; recordkeeping – </a:t>
            </a:r>
            <a:r>
              <a:rPr lang="en-US" sz="3200" b="1" dirty="0"/>
              <a:t>but embedded</a:t>
            </a:r>
            <a:endParaRPr sz="3200" b="1" dirty="0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dirty="0"/>
              <a:t>Focus on </a:t>
            </a:r>
            <a:r>
              <a:rPr sz="3200" b="1" dirty="0"/>
              <a:t>informal</a:t>
            </a:r>
            <a:r>
              <a:rPr sz="3200" dirty="0"/>
              <a:t> options</a:t>
            </a:r>
            <a:r>
              <a:rPr lang="en-US" sz="3200" dirty="0"/>
              <a:t> vs discipline/accountability tools</a:t>
            </a:r>
            <a:endParaRPr sz="3200" dirty="0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3200" b="1" dirty="0"/>
              <a:t>Supports</a:t>
            </a:r>
            <a:r>
              <a:rPr sz="3200" dirty="0"/>
              <a:t> </a:t>
            </a:r>
            <a:r>
              <a:rPr lang="en-US" sz="3200" dirty="0"/>
              <a:t>faculty, students, staff &amp; administrators alike – </a:t>
            </a:r>
            <a:r>
              <a:rPr lang="en-US" sz="3200" b="1" dirty="0"/>
              <a:t>across campus</a:t>
            </a:r>
            <a:endParaRPr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112BD-B61D-94C6-957E-0D21DF65C518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3171337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E627-7B2A-AD27-373A-B8183027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2508504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600" dirty="0"/>
              <a:t>Confidentiality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34" y="5105400"/>
            <a:ext cx="893368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800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1770130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B2CB-2E02-523E-3F77-117F4438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24028"/>
            <a:ext cx="6858000" cy="923544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sz="4000" dirty="0"/>
              <a:t>Confidentiality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CCD59-B3AD-C739-2E21-47866219BD2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31520" y="1380744"/>
            <a:ext cx="7117080" cy="4791456"/>
          </a:xfrm>
        </p:spPr>
        <p:txBody>
          <a:bodyPr wrap="square">
            <a:normAutofit fontScale="77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b="1" dirty="0"/>
              <a:t>Identity</a:t>
            </a:r>
            <a:r>
              <a:rPr lang="en-US" sz="3200" dirty="0"/>
              <a:t> </a:t>
            </a:r>
            <a:r>
              <a:rPr lang="en-US" sz="3200" b="1" dirty="0"/>
              <a:t>protected</a:t>
            </a:r>
            <a:r>
              <a:rPr lang="en-US" sz="3200" dirty="0"/>
              <a:t>, if desired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Ombuds may share information with visitor </a:t>
            </a:r>
            <a:r>
              <a:rPr lang="en-US" sz="3200" b="1" dirty="0"/>
              <a:t>consent</a:t>
            </a:r>
            <a:r>
              <a:rPr lang="en-US" sz="3200" dirty="0"/>
              <a:t> to facilitate resolution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3200" dirty="0"/>
              <a:t>Will address i</a:t>
            </a:r>
            <a:r>
              <a:rPr sz="3200" dirty="0"/>
              <a:t>mminent </a:t>
            </a:r>
            <a:r>
              <a:rPr sz="3200" b="1" dirty="0"/>
              <a:t>risk of serious harm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3200" dirty="0"/>
              <a:t>Will report </a:t>
            </a:r>
            <a:r>
              <a:rPr sz="3200" dirty="0"/>
              <a:t>under </a:t>
            </a:r>
            <a:r>
              <a:rPr lang="en-US" sz="3200" b="1" dirty="0"/>
              <a:t>anti-discrimination</a:t>
            </a:r>
            <a:r>
              <a:rPr sz="3200" b="1" dirty="0"/>
              <a:t> policies</a:t>
            </a:r>
          </a:p>
          <a:p>
            <a:pPr lvl="1">
              <a:spcAft>
                <a:spcPts val="1000"/>
              </a:spcAft>
            </a:pPr>
            <a:r>
              <a:rPr lang="en-US" sz="3200" i="1" dirty="0"/>
              <a:t>But--</a:t>
            </a:r>
            <a:r>
              <a:rPr lang="en-US" sz="3200" dirty="0"/>
              <a:t> Ombuds a</a:t>
            </a:r>
            <a:r>
              <a:rPr sz="3200" dirty="0"/>
              <a:t>lways </a:t>
            </a:r>
            <a:r>
              <a:rPr lang="en-US" sz="3200" dirty="0"/>
              <a:t>explains</a:t>
            </a:r>
            <a:r>
              <a:rPr sz="3200" dirty="0"/>
              <a:t> up front</a:t>
            </a:r>
            <a:r>
              <a:rPr lang="en-US" sz="3200" dirty="0"/>
              <a:t> to </a:t>
            </a:r>
            <a:r>
              <a:rPr lang="en-US" sz="3200" b="1" dirty="0"/>
              <a:t>preserve choice</a:t>
            </a:r>
            <a:endParaRPr sz="3200" b="1" dirty="0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3200" dirty="0"/>
              <a:t>Only n</a:t>
            </a:r>
            <a:r>
              <a:rPr sz="3200" dirty="0"/>
              <a:t>on-identifying </a:t>
            </a:r>
            <a:r>
              <a:rPr sz="3200" b="1" dirty="0"/>
              <a:t>aggregate themes </a:t>
            </a:r>
            <a:r>
              <a:rPr lang="en-US" sz="3200" dirty="0"/>
              <a:t>reported</a:t>
            </a:r>
            <a:endParaRPr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C1D2D1-0658-4FA6-AE82-0249AC88B8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3210"/>
          <a:stretch/>
        </p:blipFill>
        <p:spPr>
          <a:xfrm>
            <a:off x="8355724" y="-49306"/>
            <a:ext cx="3824559" cy="64498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2566B4-06B6-90F1-4BEC-BD9A70D1715A}"/>
              </a:ext>
            </a:extLst>
          </p:cNvPr>
          <p:cNvSpPr txBox="1"/>
          <p:nvPr/>
        </p:nvSpPr>
        <p:spPr>
          <a:xfrm>
            <a:off x="7669104" y="6425253"/>
            <a:ext cx="4504503" cy="4327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sz="2000" i="1" dirty="0"/>
              <a:t>Come with a problem, find your path.</a:t>
            </a:r>
          </a:p>
        </p:txBody>
      </p:sp>
    </p:spTree>
    <p:extLst>
      <p:ext uri="{BB962C8B-B14F-4D97-AF65-F5344CB8AC3E}">
        <p14:creationId xmlns:p14="http://schemas.microsoft.com/office/powerpoint/2010/main" val="834936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radientRise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GradientRise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" id="{FF74CFCA-15A8-4A19-8791-A4B07AC19AED}" vid="{4F1DA30D-FBF7-47F9-8AB5-ACED5332D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04CAC9-4DB9-48D9-8A6F-3675D14127D6}">
  <ds:schemaRefs>
    <ds:schemaRef ds:uri="230e9df3-be65-4c73-a93b-d1236ebd677e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  <ds:schemaRef ds:uri="http://purl.org/dc/elements/1.1/"/>
    <ds:schemaRef ds:uri="http://schemas.microsoft.com/sharepoint/v3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753F6F-88D8-493D-A089-0923419088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279CDD-1FB7-427E-9208-ECF0EB941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GradientRise</Template>
  <TotalTime>550</TotalTime>
  <Words>1147</Words>
  <Application>Microsoft Office PowerPoint</Application>
  <PresentationFormat>Widescreen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Avenir Next LT Pro Light</vt:lpstr>
      <vt:lpstr>Calibri</vt:lpstr>
      <vt:lpstr>Neue Haas Grotesk Text Pro</vt:lpstr>
      <vt:lpstr>GradientRise</vt:lpstr>
      <vt:lpstr>A Shared Resource for Institutional Resilience</vt:lpstr>
      <vt:lpstr>CRSO Foundations and Purpose</vt:lpstr>
      <vt:lpstr>Flexible Informal &amp; Confidential Support for University Issues</vt:lpstr>
      <vt:lpstr>Community Use and Accessibility</vt:lpstr>
      <vt:lpstr>Why people come (and why it’s normal)</vt:lpstr>
      <vt:lpstr>Distinct Role of the Ombuds</vt:lpstr>
      <vt:lpstr>What makes Ombuds distinct</vt:lpstr>
      <vt:lpstr>Confidentiality Framework</vt:lpstr>
      <vt:lpstr>Confidentiality parameters</vt:lpstr>
      <vt:lpstr>Institutional and Environmental Dynamics</vt:lpstr>
      <vt:lpstr>Strategic context: Why Ombuds matters now</vt:lpstr>
      <vt:lpstr>CRSO Services and Offerings</vt:lpstr>
      <vt:lpstr>What CRSO does A “Services Menu"</vt:lpstr>
      <vt:lpstr>Shared Governance and Institutional Value</vt:lpstr>
      <vt:lpstr>Value to Shared Governance</vt:lpstr>
      <vt:lpstr>Campus Partnership and Engagement</vt:lpstr>
      <vt:lpstr>Partnership ask (what faculty can do)</vt:lpstr>
      <vt:lpstr>Access and Engagement Options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Casandra L. Horner</dc:creator>
  <cp:lastModifiedBy>Casandra L. Horner</cp:lastModifiedBy>
  <cp:revision>3</cp:revision>
  <dcterms:created xsi:type="dcterms:W3CDTF">2025-08-21T17:09:02Z</dcterms:created>
  <dcterms:modified xsi:type="dcterms:W3CDTF">2026-01-31T00:51:21Z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