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8" r:id="rId5"/>
    <p:sldId id="346" r:id="rId6"/>
    <p:sldId id="378" r:id="rId7"/>
    <p:sldId id="373" r:id="rId8"/>
    <p:sldId id="380" r:id="rId9"/>
    <p:sldId id="379" r:id="rId10"/>
    <p:sldId id="3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141" autoAdjust="0"/>
    <p:restoredTop sz="94658" autoAdjust="0"/>
  </p:normalViewPr>
  <p:slideViewPr>
    <p:cSldViewPr snapToGrid="0">
      <p:cViewPr varScale="1">
        <p:scale>
          <a:sx n="128" d="100"/>
          <a:sy n="128" d="100"/>
        </p:scale>
        <p:origin x="11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9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70EDC-D219-5EAA-4C21-CE8FAB1CAD3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804F1-CABF-7D6C-FCC0-632517F833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FCAB9-9DFA-57FA-9366-45A9A7FE1CC6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9" y="2313342"/>
            <a:ext cx="3639370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Can Be Multiple Lines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5125"/>
            <a:ext cx="103251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700" y="1825625"/>
            <a:ext cx="103251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Text goes here and here and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2552700" cy="365125"/>
          </a:xfrm>
        </p:spPr>
        <p:txBody>
          <a:bodyPr/>
          <a:lstStyle/>
          <a:p>
            <a:fld id="{6F6D4709-116E-4040-8A22-7290A0EF90CB}" type="datetime1">
              <a:rPr lang="en-US" smtClean="0"/>
              <a:t>2/25/26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709738"/>
            <a:ext cx="1029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 err="1"/>
              <a:t>Rockewell</a:t>
            </a:r>
            <a:r>
              <a:rPr lang="en-US" dirty="0"/>
              <a:t> 60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goes here and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50" y="4589463"/>
            <a:ext cx="10299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Subhed</a:t>
            </a:r>
            <a:r>
              <a:rPr lang="en-US" dirty="0"/>
              <a:t> goes here and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6356350"/>
            <a:ext cx="2533650" cy="365125"/>
          </a:xfrm>
        </p:spPr>
        <p:txBody>
          <a:bodyPr/>
          <a:lstStyle/>
          <a:p>
            <a:fld id="{2AC8CB3B-4D89-4B51-B87A-4992886E3C28}" type="datetime1">
              <a:rPr lang="en-US" smtClean="0"/>
              <a:t>2/25/26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82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Title is Rockwell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is in Arial Bold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 dirty="0"/>
              <a:t>Second subtitle in Arial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625" y="4029074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design is of Cal Poly Pomona logo</a:t>
            </a:r>
          </a:p>
        </p:txBody>
      </p:sp>
    </p:spTree>
    <p:extLst>
      <p:ext uri="{BB962C8B-B14F-4D97-AF65-F5344CB8AC3E}">
        <p14:creationId xmlns:p14="http://schemas.microsoft.com/office/powerpoint/2010/main" val="824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6590B5-CD17-0827-A253-5F0FF2B9C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661" r:id="rId6"/>
    <p:sldLayoutId id="2147483700" r:id="rId7"/>
    <p:sldLayoutId id="2147483660" r:id="rId8"/>
    <p:sldLayoutId id="2147483697" r:id="rId9"/>
    <p:sldLayoutId id="2147483701" r:id="rId10"/>
    <p:sldLayoutId id="2147483704" r:id="rId11"/>
    <p:sldLayoutId id="2147483705" r:id="rId12"/>
    <p:sldLayoutId id="2147483699" r:id="rId13"/>
    <p:sldLayoutId id="2147483703" r:id="rId14"/>
    <p:sldLayoutId id="2147483706" r:id="rId15"/>
    <p:sldLayoutId id="2147483724" r:id="rId16"/>
    <p:sldLayoutId id="2147483692" r:id="rId17"/>
    <p:sldLayoutId id="2147483725" r:id="rId18"/>
    <p:sldLayoutId id="2147483726" r:id="rId19"/>
    <p:sldLayoutId id="2147483729" r:id="rId20"/>
    <p:sldLayoutId id="2147483695" r:id="rId21"/>
    <p:sldLayoutId id="2147483694" r:id="rId22"/>
    <p:sldLayoutId id="2147483710" r:id="rId23"/>
    <p:sldLayoutId id="2147483668" r:id="rId24"/>
    <p:sldLayoutId id="2147483683" r:id="rId25"/>
    <p:sldLayoutId id="2147483682" r:id="rId26"/>
    <p:sldLayoutId id="2147483727" r:id="rId27"/>
    <p:sldLayoutId id="2147483690" r:id="rId28"/>
    <p:sldLayoutId id="2147483728" r:id="rId29"/>
    <p:sldLayoutId id="2147483670" r:id="rId30"/>
    <p:sldLayoutId id="2147483669" r:id="rId31"/>
    <p:sldLayoutId id="2147483702" r:id="rId32"/>
    <p:sldLayoutId id="2147483674" r:id="rId33"/>
    <p:sldLayoutId id="2147483716" r:id="rId34"/>
    <p:sldLayoutId id="2147483685" r:id="rId35"/>
    <p:sldLayoutId id="2147483712" r:id="rId36"/>
    <p:sldLayoutId id="2147483715" r:id="rId37"/>
    <p:sldLayoutId id="2147483732" r:id="rId38"/>
    <p:sldLayoutId id="2147483733" r:id="rId39"/>
    <p:sldLayoutId id="2147483717" r:id="rId40"/>
    <p:sldLayoutId id="2147483734" r:id="rId41"/>
    <p:sldLayoutId id="2147483735" r:id="rId42"/>
    <p:sldLayoutId id="2147483736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academic-manual/0100-0200-organization-and-shared-governance/as-cpp-constitution-2018_latest.pdf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p.edu/senate/service-opp-new.shtml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cpp.edu/senate/exec_comm_docs.aspx?ay_id=31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9" y="2313342"/>
            <a:ext cx="3639370" cy="553998"/>
          </a:xfrm>
        </p:spPr>
        <p:txBody>
          <a:bodyPr/>
          <a:lstStyle/>
          <a:p>
            <a:r>
              <a:rPr lang="en-US" sz="4000" dirty="0">
                <a:effectLst/>
                <a:latin typeface="Rockwell" panose="02060603020205020403" pitchFamily="18" charset="77"/>
              </a:rPr>
              <a:t>Chair’s Report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5768" y="4802408"/>
            <a:ext cx="4247875" cy="457048"/>
          </a:xfrm>
        </p:spPr>
        <p:txBody>
          <a:bodyPr/>
          <a:lstStyle/>
          <a:p>
            <a:r>
              <a:rPr lang="en-US" sz="3300"/>
              <a:t>February 25, </a:t>
            </a:r>
            <a:r>
              <a:rPr lang="en-US" sz="3300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25938-D477-668A-F5B2-CD913F90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1133341"/>
            <a:ext cx="2998442" cy="4172755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3300" b="0" i="0" kern="1200" dirty="0">
                <a:latin typeface="+mj-lt"/>
                <a:ea typeface="+mj-ea"/>
                <a:cs typeface="Arial" panose="020B0604020202020204" pitchFamily="34" charset="0"/>
              </a:rPr>
              <a:t>Welcome to the February 25th Academic Senate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9CAE8-960A-CD0A-A022-EB24D560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9E1B6A-22A4-CB66-A1BF-39E6E367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9582" y="824248"/>
            <a:ext cx="5525037" cy="5138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lang="en-US" altLang="en-US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33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Senators and guests – please sign in </a:t>
            </a:r>
          </a:p>
          <a:p>
            <a:pPr marL="457200" marR="0" indent="-457200" fontAlgn="base">
              <a:lnSpc>
                <a:spcPts val="28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kumimoji="0" lang="en-US" altLang="en-US" sz="33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6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DE35-A0ED-8806-9FEA-AA852A52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3013502"/>
            <a:ext cx="2998442" cy="830997"/>
          </a:xfrm>
        </p:spPr>
        <p:txBody>
          <a:bodyPr/>
          <a:lstStyle/>
          <a:p>
            <a:r>
              <a:rPr lang="en-US" dirty="0"/>
              <a:t>Robert’s Rules for Debate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65C3F-A1D9-E0EC-8105-78461A1C2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0005C-D47A-7D79-DBF3-78563F661E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14855" y="722897"/>
            <a:ext cx="6119681" cy="5260799"/>
          </a:xfrm>
        </p:spPr>
        <p:txBody>
          <a:bodyPr/>
          <a:lstStyle/>
          <a:p>
            <a:r>
              <a:rPr lang="en-US" sz="2300" dirty="0"/>
              <a:t>In a debate/discussion, each member has the right to speak twice on the same question on the same day but cannot make a second speech on the same question so long as any member who has not spoken on the question desires the floor.</a:t>
            </a:r>
          </a:p>
          <a:p>
            <a:r>
              <a:rPr lang="en-US" sz="2300" dirty="0"/>
              <a:t>A member who has spoken twice, on a particular question on the same day has exhausted their right to debate that question for that day.</a:t>
            </a:r>
          </a:p>
          <a:p>
            <a:r>
              <a:rPr lang="en-US" sz="2300" dirty="0"/>
              <a:t>To ensure that members have the opportunity to speak, each member will have a 3-minute speaking time limit. Senators are given priority for the speakers' list.</a:t>
            </a:r>
          </a:p>
        </p:txBody>
      </p:sp>
    </p:spTree>
    <p:extLst>
      <p:ext uri="{BB962C8B-B14F-4D97-AF65-F5344CB8AC3E}">
        <p14:creationId xmlns:p14="http://schemas.microsoft.com/office/powerpoint/2010/main" val="351342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4B83-B262-4517-6355-880AE59B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24" y="360948"/>
            <a:ext cx="8276600" cy="457048"/>
          </a:xfrm>
        </p:spPr>
        <p:txBody>
          <a:bodyPr/>
          <a:lstStyle/>
          <a:p>
            <a:r>
              <a:rPr lang="en-US" sz="3300" dirty="0"/>
              <a:t>Service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21590-415B-2F48-685F-496433D4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BF26F1-3AA2-3C5A-54C3-F8D33C94B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43269"/>
              </p:ext>
            </p:extLst>
          </p:nvPr>
        </p:nvGraphicFramePr>
        <p:xfrm>
          <a:off x="1014524" y="1253330"/>
          <a:ext cx="10644076" cy="5445844"/>
        </p:xfrm>
        <a:graphic>
          <a:graphicData uri="http://schemas.openxmlformats.org/drawingml/2006/table">
            <a:tbl>
              <a:tblPr/>
              <a:tblGrid>
                <a:gridCol w="3726088">
                  <a:extLst>
                    <a:ext uri="{9D8B030D-6E8A-4147-A177-3AD203B41FA5}">
                      <a16:colId xmlns:a16="http://schemas.microsoft.com/office/drawing/2014/main" val="4072750410"/>
                    </a:ext>
                  </a:extLst>
                </a:gridCol>
                <a:gridCol w="1907192">
                  <a:extLst>
                    <a:ext uri="{9D8B030D-6E8A-4147-A177-3AD203B41FA5}">
                      <a16:colId xmlns:a16="http://schemas.microsoft.com/office/drawing/2014/main" val="1124391144"/>
                    </a:ext>
                  </a:extLst>
                </a:gridCol>
                <a:gridCol w="5010796">
                  <a:extLst>
                    <a:ext uri="{9D8B030D-6E8A-4147-A177-3AD203B41FA5}">
                      <a16:colId xmlns:a16="http://schemas.microsoft.com/office/drawing/2014/main" val="3451951251"/>
                    </a:ext>
                  </a:extLst>
                </a:gridCol>
              </a:tblGrid>
              <a:tr h="33537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Constituency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 of Vacancies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Eligible Departments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09575"/>
                  </a:ext>
                </a:extLst>
              </a:tr>
              <a:tr h="70548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Business Administration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F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23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Accounting, Computer Information Systems, International Business and Marketing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50318"/>
                  </a:ext>
                </a:extLst>
              </a:tr>
              <a:tr h="108199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Letters, Arts, and Social Sciences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(2029)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1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Economics, Ethnic &amp; Women's Studies, Geography &amp; Anthropology, History, Theatre New Dance, Philosophy, Political Science, Psychology, Sociology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15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A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15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364787"/>
                  </a:ext>
                </a:extLst>
              </a:tr>
              <a:tr h="94064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Engineering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1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Chemical &amp; Mechanical Engineering, Electromechanical Engineering Technology,  Mechanical Engineering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15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248255"/>
                  </a:ext>
                </a:extLst>
              </a:tr>
              <a:tr h="67074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Environmental Design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77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9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Landscape Architecture, Urban &amp; Regional Planning, Regenerative Studies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AF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34724"/>
                  </a:ext>
                </a:extLst>
              </a:tr>
              <a:tr h="70548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 of Science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b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4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 Science, Kinesiology &amp; Health Promotion,  Physics &amp; Astronomy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8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326805"/>
                  </a:ext>
                </a:extLst>
              </a:tr>
              <a:tr h="335374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Library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7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A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A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168988"/>
                  </a:ext>
                </a:extLst>
              </a:tr>
              <a:tr h="67074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CSU Statewide Senate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(2029)</a:t>
                      </a:r>
                      <a:endParaRPr lang="en-US" sz="180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C08E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0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colleges 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except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CLASS</a:t>
                      </a:r>
                      <a:endParaRPr lang="en-US" sz="1800" dirty="0">
                        <a:effectLst/>
                      </a:endParaRPr>
                    </a:p>
                  </a:txBody>
                  <a:tcPr marL="52838" marR="52838" marT="0" marB="0">
                    <a:lnL w="12700" cap="flat" cmpd="sng" algn="ctr">
                      <a:solidFill>
                        <a:srgbClr val="E08A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A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BC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5804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2E98561-89B5-C63C-09C3-76B9C823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3972"/>
            <a:ext cx="69342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Per the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467886"/>
                </a:solidFill>
                <a:effectLst/>
                <a:latin typeface="Calibri" panose="020F0502020204030204" pitchFamily="34" charset="0"/>
                <a:hlinkClick r:id="rId2" tooltip="https://www.cpp.edu/academic-manual/0100-0200-organization-and-shared-governance/as-cpp-constitution-2018_latest.pdf"/>
              </a:rPr>
              <a:t>Academic Senate Constitution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, Article III, Section 8A, “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No department in a college/school shall have more than one senator until each department within that college/school has a least one senator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.”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35CD-552D-EB7A-0B2E-1A67A3EF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15498"/>
          </a:xfrm>
        </p:spPr>
        <p:txBody>
          <a:bodyPr/>
          <a:lstStyle/>
          <a:p>
            <a:r>
              <a:rPr lang="en-US" dirty="0"/>
              <a:t>Academic Senate Election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A9C64-BC8C-09E4-BCBC-AFB00F4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AA6C4C-3434-5E9E-14D6-90757FF17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42554"/>
              </p:ext>
            </p:extLst>
          </p:nvPr>
        </p:nvGraphicFramePr>
        <p:xfrm>
          <a:off x="1546271" y="1778444"/>
          <a:ext cx="9799508" cy="3644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5813">
                  <a:extLst>
                    <a:ext uri="{9D8B030D-6E8A-4147-A177-3AD203B41FA5}">
                      <a16:colId xmlns:a16="http://schemas.microsoft.com/office/drawing/2014/main" val="2400484285"/>
                    </a:ext>
                  </a:extLst>
                </a:gridCol>
                <a:gridCol w="3693695">
                  <a:extLst>
                    <a:ext uri="{9D8B030D-6E8A-4147-A177-3AD203B41FA5}">
                      <a16:colId xmlns:a16="http://schemas.microsoft.com/office/drawing/2014/main" val="759286173"/>
                    </a:ext>
                  </a:extLst>
                </a:gridCol>
              </a:tblGrid>
              <a:tr h="506178">
                <a:tc>
                  <a:txBody>
                    <a:bodyPr/>
                    <a:lstStyle/>
                    <a:p>
                      <a:r>
                        <a:rPr lang="en-US" sz="2400" dirty="0"/>
                        <a:t>Due Date (CLASS &amp; Business only)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February 27, 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612370"/>
                  </a:ext>
                </a:extLst>
              </a:tr>
              <a:tr h="911121">
                <a:tc>
                  <a:txBody>
                    <a:bodyPr/>
                    <a:lstStyle/>
                    <a:p>
                      <a:r>
                        <a:rPr lang="en-US" sz="2400" dirty="0"/>
                        <a:t>5-day Action Period (another call)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23 - 27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60938"/>
                  </a:ext>
                </a:extLst>
              </a:tr>
              <a:tr h="911121">
                <a:tc>
                  <a:txBody>
                    <a:bodyPr/>
                    <a:lstStyle/>
                    <a:p>
                      <a:r>
                        <a:rPr lang="en-US" sz="2400" dirty="0"/>
                        <a:t>Another recruitment – at large (if needed)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2 - 6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035289"/>
                  </a:ext>
                </a:extLst>
              </a:tr>
              <a:tr h="1316063">
                <a:tc>
                  <a:txBody>
                    <a:bodyPr/>
                    <a:lstStyle/>
                    <a:p>
                      <a:r>
                        <a:rPr lang="en-US" sz="2400" dirty="0"/>
                        <a:t>Voting Windows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February 23 – March 1</a:t>
                      </a:r>
                    </a:p>
                    <a:p>
                      <a:r>
                        <a:rPr lang="en-US" sz="2400" dirty="0"/>
                        <a:t>March 2 - March 8</a:t>
                      </a:r>
                    </a:p>
                    <a:p>
                      <a:r>
                        <a:rPr lang="en-US" sz="2400" dirty="0"/>
                        <a:t>March 9 – March 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42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7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169B4-6C25-0565-A37C-A2BEDB53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E90E-C22D-1928-10C1-99369758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8276600" cy="457048"/>
          </a:xfrm>
        </p:spPr>
        <p:txBody>
          <a:bodyPr/>
          <a:lstStyle/>
          <a:p>
            <a:r>
              <a:rPr lang="en-US" sz="3300" dirty="0"/>
              <a:t>Service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BF4C1-EDF5-DCA6-E00B-12B49DC4B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5D8FC-3836-5AEE-0133-3F84153A2A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72" y="1493949"/>
            <a:ext cx="10557496" cy="4840099"/>
          </a:xfrm>
        </p:spPr>
        <p:txBody>
          <a:bodyPr>
            <a:normAutofit/>
          </a:bodyPr>
          <a:lstStyle/>
          <a:p>
            <a:r>
              <a:rPr lang="en-US" sz="3300" dirty="0">
                <a:hlinkClick r:id="rId2"/>
              </a:rPr>
              <a:t>https://www.cpp.edu/senate/service-opp-new.shtml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08194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C82469-021F-BDB5-A83D-877F076A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637" y="2433535"/>
            <a:ext cx="2886975" cy="199093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1000"/>
              </a:spcBef>
            </a:pPr>
            <a:r>
              <a:rPr lang="en-US" sz="3200" dirty="0">
                <a:latin typeface="Georgia" panose="02040502050405020303" pitchFamily="18" charset="0"/>
              </a:rPr>
              <a:t>Feedback and Suggestions are Welcome!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0C6D0-9822-8492-D0F1-916D56F46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746B8-0C74-4EA9-3E6F-E355C604BF72}"/>
              </a:ext>
            </a:extLst>
          </p:cNvPr>
          <p:cNvSpPr txBox="1"/>
          <p:nvPr/>
        </p:nvSpPr>
        <p:spPr>
          <a:xfrm>
            <a:off x="5401056" y="658368"/>
            <a:ext cx="6388608" cy="57790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Committee Meeting Minutes available at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EC meeting minutes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3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senate@cpp.edu</a:t>
            </a:r>
            <a:endParaRPr lang="en-US" sz="33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33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Chair office hours Wednesdays 12 – 2 pm</a:t>
            </a:r>
          </a:p>
        </p:txBody>
      </p:sp>
    </p:spTree>
    <p:extLst>
      <p:ext uri="{BB962C8B-B14F-4D97-AF65-F5344CB8AC3E}">
        <p14:creationId xmlns:p14="http://schemas.microsoft.com/office/powerpoint/2010/main" val="52475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0275ec-5ac9-4b24-b3cc-4a78d196dca0" xsi:nil="true"/>
    <lcf76f155ced4ddcb4097134ff3c332f xmlns="179cef39-4252-43ca-b9cf-1c2aff25f71a">
      <Terms xmlns="http://schemas.microsoft.com/office/infopath/2007/PartnerControls"/>
    </lcf76f155ced4ddcb4097134ff3c332f>
    <Audience0 xmlns="179cef39-4252-43ca-b9cf-1c2aff25f71a" xsi:nil="true"/>
    <Department_x002f_Organization xmlns="179cef39-4252-43ca-b9cf-1c2aff25f71a" xsi:nil="true"/>
    <Year xmlns="179cef39-4252-43ca-b9cf-1c2aff25f71a" xsi:nil="true"/>
    <Audience xmlns="179cef39-4252-43ca-b9cf-1c2aff25f7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5E5C98D5BA94E99834AB8ADD09BF9" ma:contentTypeVersion="23" ma:contentTypeDescription="Create a new document." ma:contentTypeScope="" ma:versionID="98b000c7311dc12c9764c76d38742a2f">
  <xsd:schema xmlns:xsd="http://www.w3.org/2001/XMLSchema" xmlns:xs="http://www.w3.org/2001/XMLSchema" xmlns:p="http://schemas.microsoft.com/office/2006/metadata/properties" xmlns:ns2="179cef39-4252-43ca-b9cf-1c2aff25f71a" xmlns:ns3="8e0275ec-5ac9-4b24-b3cc-4a78d196dca0" targetNamespace="http://schemas.microsoft.com/office/2006/metadata/properties" ma:root="true" ma:fieldsID="d0ed724fc66fac45f71a3576573c82dd" ns2:_="" ns3:_="">
    <xsd:import namespace="179cef39-4252-43ca-b9cf-1c2aff25f71a"/>
    <xsd:import namespace="8e0275ec-5ac9-4b24-b3cc-4a78d196d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udience" minOccurs="0"/>
                <xsd:element ref="ns2:Year" minOccurs="0"/>
                <xsd:element ref="ns2:Department_x002f_Organization" minOccurs="0"/>
                <xsd:element ref="ns2:Audience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cef39-4252-43ca-b9cf-1c2aff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udience" ma:index="24" nillable="true" ma:displayName="Tag" ma:format="Dropdown" ma:internalName="Audience">
      <xsd:simpleType>
        <xsd:restriction base="dms:Text">
          <xsd:maxLength value="255"/>
        </xsd:restriction>
      </xsd:simpleType>
    </xsd:element>
    <xsd:element name="Year" ma:index="25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Department_x002f_Organization" ma:index="26" nillable="true" ma:displayName="Department / Organization" ma:format="Dropdown" ma:internalName="Department_x002f_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V"/>
                    <xsd:enumeration value="CoE"/>
                    <xsd:enumeration value="CBA"/>
                    <xsd:enumeration value="CLASS"/>
                    <xsd:enumeration value="Collins"/>
                    <xsd:enumeration value="Strategic Communications"/>
                    <xsd:enumeration value="Vendor"/>
                    <xsd:enumeration value="Hanover"/>
                    <xsd:enumeration value="NSSE"/>
                    <xsd:enumeration value="Academic Affairs"/>
                    <xsd:enumeration value="Student Affairs"/>
                    <xsd:enumeration value="Campus"/>
                    <xsd:enumeration value="External"/>
                    <xsd:enumeration value="University Advancement"/>
                    <xsd:enumeration value="Alumni"/>
                  </xsd:restriction>
                </xsd:simpleType>
              </xsd:element>
            </xsd:sequence>
          </xsd:extension>
        </xsd:complexContent>
      </xsd:complexType>
    </xsd:element>
    <xsd:element name="Audience0" ma:index="27" nillable="true" ma:displayName="Audience" ma:format="Dropdown" ma:internalName="Audience0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udent"/>
                    <xsd:enumeration value="Faculty"/>
                    <xsd:enumeration value="Staff"/>
                    <xsd:enumeration value="Donor"/>
                    <xsd:enumeration value="Alumni"/>
                    <xsd:enumeration value="Other"/>
                    <xsd:enumeration value="Prospective"/>
                    <xsd:enumeration value="Current"/>
                    <xsd:enumeration value="First Year"/>
                    <xsd:enumeration value="Transfer"/>
                    <xsd:enumeration value="Graduate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275ec-5ac9-4b24-b3cc-4a78d196d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9d7667-90f0-4f50-bfff-195a74963eb9}" ma:internalName="TaxCatchAll" ma:showField="CatchAllData" ma:web="8e0275ec-5ac9-4b24-b3cc-4a78d196d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C5700-DDD9-460E-8C52-3064A8A5FA9B}">
  <ds:schemaRefs>
    <ds:schemaRef ds:uri="8e0275ec-5ac9-4b24-b3cc-4a78d196dca0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9cef39-4252-43ca-b9cf-1c2aff25f71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DC88B-2999-4D21-960A-456BF40F3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cef39-4252-43ca-b9cf-1c2aff25f71a"/>
    <ds:schemaRef ds:uri="8e0275ec-5ac9-4b24-b3cc-4a78d196d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417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Narrow</vt:lpstr>
      <vt:lpstr>Arial</vt:lpstr>
      <vt:lpstr>Calibri</vt:lpstr>
      <vt:lpstr>Georgia</vt:lpstr>
      <vt:lpstr>Rockwell</vt:lpstr>
      <vt:lpstr>Office Theme</vt:lpstr>
      <vt:lpstr>Chair’s Report</vt:lpstr>
      <vt:lpstr>Welcome to the February 25th Academic Senate Meeting</vt:lpstr>
      <vt:lpstr>Robert’s Rules for Debate</vt:lpstr>
      <vt:lpstr>Service Opportunities</vt:lpstr>
      <vt:lpstr>Academic Senate Election Timeline</vt:lpstr>
      <vt:lpstr>Service Opportunities</vt:lpstr>
      <vt:lpstr>Feedback and Suggestions are 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 Hanink</dc:creator>
  <cp:lastModifiedBy>Peter A Hanink</cp:lastModifiedBy>
  <cp:revision>16</cp:revision>
  <dcterms:created xsi:type="dcterms:W3CDTF">2025-08-04T05:08:23Z</dcterms:created>
  <dcterms:modified xsi:type="dcterms:W3CDTF">2026-02-25T23:25:58Z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0x010100C255E5C98D5BA94E99834AB8ADD09BF9</vt:lpwstr>
  </property>
  <property fmtid="{D5CDD505-2E9C-101B-9397-08002B2CF9AE}" pid="3" name="MediaServiceImageTags">
    <vt:lpwstr/>
  </property>
</Properties>
</file>