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38" r:id="rId5"/>
    <p:sldId id="638" r:id="rId6"/>
    <p:sldId id="639" r:id="rId7"/>
    <p:sldId id="642" r:id="rId8"/>
    <p:sldId id="641" r:id="rId9"/>
    <p:sldId id="643" r:id="rId10"/>
    <p:sldId id="644" r:id="rId11"/>
    <p:sldId id="645" r:id="rId12"/>
    <p:sldId id="64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95"/>
    <a:srgbClr val="F2EEE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68" autoAdjust="0"/>
    <p:restoredTop sz="94729" autoAdjust="0"/>
  </p:normalViewPr>
  <p:slideViewPr>
    <p:cSldViewPr snapToGrid="0">
      <p:cViewPr varScale="1">
        <p:scale>
          <a:sx n="87" d="100"/>
          <a:sy n="87" d="100"/>
        </p:scale>
        <p:origin x="336" y="4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899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02110B4-5E29-EDAE-15DC-B3DBBBC11C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F1F3C5-559E-1485-009C-BEC597A7115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E0F2A-A7F3-430D-B313-D9D09396CFA9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02BCF-E1E8-4C52-F4A0-89DCCB8686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CC9AD-7A5F-CB67-B91A-8F528B74A5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61AB0-C7E8-431C-A9C7-C874C6A5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59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C942E-BDCE-0045-ACD5-BDC856B1F01A}" type="datetimeFigureOut">
              <a:rPr lang="en-US" smtClean="0"/>
              <a:t>10/13/25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DACBC-5A1C-264C-B637-7C18ABF0F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1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4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r>
              <a:rPr lang="en-US" dirty="0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111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761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3754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291495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22521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9638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792029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955250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</a:t>
            </a:r>
            <a:r>
              <a:rPr lang="en-US" dirty="0" err="1"/>
              <a:t>StatisticsSource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139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385019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692000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09266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/>
              <a:t>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endParaRPr lang="en-US" dirty="0"/>
          </a:p>
          <a:p>
            <a:pPr lvl="0"/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endParaRPr lang="en-US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629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style here with one line</a:t>
            </a:r>
          </a:p>
          <a:p>
            <a:pPr lvl="0"/>
            <a:r>
              <a:rPr lang="en-US" dirty="0"/>
              <a:t>Another bullet here with two lines of text</a:t>
            </a:r>
          </a:p>
          <a:p>
            <a:pPr lvl="0"/>
            <a:r>
              <a:rPr lang="en-US" dirty="0"/>
              <a:t>Remember to add or replace example image</a:t>
            </a:r>
          </a:p>
          <a:p>
            <a:pPr lvl="0"/>
            <a:r>
              <a:rPr lang="en-US" dirty="0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44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slide includes a text box, photo and grid. Text can be in bullets or paragraph form. </a:t>
            </a:r>
          </a:p>
          <a:p>
            <a:pPr lvl="0"/>
            <a:r>
              <a:rPr lang="en-US" dirty="0"/>
              <a:t>The photo box is created with cropped corners. </a:t>
            </a:r>
          </a:p>
          <a:p>
            <a:pPr lvl="0"/>
            <a:r>
              <a:rPr lang="en-US" dirty="0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9021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0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68763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1285085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1983804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Remember to replace the example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3683394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This is a Bullet Point Style</a:t>
            </a:r>
          </a:p>
          <a:p>
            <a:pPr lvl="0"/>
            <a:r>
              <a:rPr lang="en-US" dirty="0"/>
              <a:t>Another Bullet Point </a:t>
            </a:r>
          </a:p>
          <a:p>
            <a:pPr lvl="0"/>
            <a:r>
              <a:rPr lang="en-US" dirty="0"/>
              <a:t>Replace image</a:t>
            </a:r>
          </a:p>
          <a:p>
            <a:pPr lvl="0"/>
            <a:r>
              <a:rPr lang="en-US" dirty="0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68427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2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9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45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7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122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18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14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450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005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 dirty="0"/>
              <a:t>Use this slide template to display a large photo and bulleted text</a:t>
            </a:r>
          </a:p>
          <a:p>
            <a:r>
              <a:rPr lang="en-US" dirty="0"/>
              <a:t>Remember to replace this low-res example image with higher-res photo for your presentation</a:t>
            </a:r>
          </a:p>
          <a:p>
            <a:r>
              <a:rPr lang="en-US" dirty="0"/>
              <a:t>Another bullet style line here</a:t>
            </a:r>
          </a:p>
          <a:p>
            <a:r>
              <a:rPr lang="en-US" dirty="0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1108099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 dirty="0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26574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459139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This is a Hero</a:t>
            </a:r>
            <a:br>
              <a:rPr lang="en-US" dirty="0"/>
            </a:br>
            <a:r>
              <a:rPr lang="en-US" dirty="0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38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Agenda Item #1</a:t>
            </a:r>
          </a:p>
          <a:p>
            <a:pPr lvl="1"/>
            <a:r>
              <a:rPr lang="en-US" dirty="0"/>
              <a:t>Sub-Agenda Item</a:t>
            </a:r>
          </a:p>
          <a:p>
            <a:pPr lvl="0"/>
            <a:r>
              <a:rPr lang="en-US" dirty="0"/>
              <a:t>Agenda Item #2</a:t>
            </a:r>
          </a:p>
          <a:p>
            <a:pPr lvl="1"/>
            <a:r>
              <a:rPr lang="en-US" dirty="0"/>
              <a:t>Sub-Agenda Item</a:t>
            </a:r>
          </a:p>
          <a:p>
            <a:pPr lvl="0"/>
            <a:r>
              <a:rPr lang="en-US" dirty="0"/>
              <a:t>Agenda Item #3</a:t>
            </a:r>
          </a:p>
          <a:p>
            <a:pPr lvl="1"/>
            <a:r>
              <a:rPr lang="en-US" dirty="0"/>
              <a:t>Sub-Agenda Item</a:t>
            </a:r>
          </a:p>
          <a:p>
            <a:pPr lvl="1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8374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4193802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88423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81189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 Short Headline</a:t>
            </a:r>
            <a:br>
              <a:rPr lang="en-US" dirty="0"/>
            </a:br>
            <a:r>
              <a:rPr lang="en-US" dirty="0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91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41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711" r:id="rId3"/>
    <p:sldLayoutId id="2147483720" r:id="rId4"/>
    <p:sldLayoutId id="2147483664" r:id="rId5"/>
    <p:sldLayoutId id="2147483661" r:id="rId6"/>
    <p:sldLayoutId id="2147483700" r:id="rId7"/>
    <p:sldLayoutId id="2147483660" r:id="rId8"/>
    <p:sldLayoutId id="2147483697" r:id="rId9"/>
    <p:sldLayoutId id="2147483701" r:id="rId10"/>
    <p:sldLayoutId id="2147483704" r:id="rId11"/>
    <p:sldLayoutId id="2147483705" r:id="rId12"/>
    <p:sldLayoutId id="2147483699" r:id="rId13"/>
    <p:sldLayoutId id="2147483703" r:id="rId14"/>
    <p:sldLayoutId id="2147483706" r:id="rId15"/>
    <p:sldLayoutId id="2147483724" r:id="rId16"/>
    <p:sldLayoutId id="2147483692" r:id="rId17"/>
    <p:sldLayoutId id="2147483725" r:id="rId18"/>
    <p:sldLayoutId id="2147483726" r:id="rId19"/>
    <p:sldLayoutId id="2147483729" r:id="rId20"/>
    <p:sldLayoutId id="2147483695" r:id="rId21"/>
    <p:sldLayoutId id="2147483694" r:id="rId22"/>
    <p:sldLayoutId id="2147483710" r:id="rId23"/>
    <p:sldLayoutId id="2147483668" r:id="rId24"/>
    <p:sldLayoutId id="2147483683" r:id="rId25"/>
    <p:sldLayoutId id="2147483682" r:id="rId26"/>
    <p:sldLayoutId id="2147483727" r:id="rId27"/>
    <p:sldLayoutId id="2147483690" r:id="rId28"/>
    <p:sldLayoutId id="2147483728" r:id="rId29"/>
    <p:sldLayoutId id="2147483670" r:id="rId30"/>
    <p:sldLayoutId id="2147483669" r:id="rId31"/>
    <p:sldLayoutId id="2147483702" r:id="rId32"/>
    <p:sldLayoutId id="2147483674" r:id="rId33"/>
    <p:sldLayoutId id="2147483716" r:id="rId34"/>
    <p:sldLayoutId id="2147483685" r:id="rId35"/>
    <p:sldLayoutId id="2147483712" r:id="rId36"/>
    <p:sldLayoutId id="2147483715" r:id="rId37"/>
    <p:sldLayoutId id="2147483732" r:id="rId38"/>
    <p:sldLayoutId id="2147483733" r:id="rId39"/>
    <p:sldLayoutId id="2147483717" r:id="rId4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4128" userDrawn="1">
          <p15:clr>
            <a:srgbClr val="F26B43"/>
          </p15:clr>
        </p15:guide>
        <p15:guide id="4" pos="6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cpp.edu/lanterman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aworlando@cpp.edu" TargetMode="Externa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A4AD5-BE3D-D78C-4EAA-17A88FACC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769" y="2313342"/>
            <a:ext cx="4093258" cy="498598"/>
          </a:xfrm>
        </p:spPr>
        <p:txBody>
          <a:bodyPr/>
          <a:lstStyle/>
          <a:p>
            <a:r>
              <a:rPr lang="en-US" dirty="0"/>
              <a:t>Lanterman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0FF57-059D-1616-D0A8-E3C9F18770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05769" y="4028773"/>
            <a:ext cx="4527176" cy="276999"/>
          </a:xfrm>
        </p:spPr>
        <p:txBody>
          <a:bodyPr/>
          <a:lstStyle/>
          <a:p>
            <a:r>
              <a:rPr lang="en-US" dirty="0"/>
              <a:t>Academic Senate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1D909-AE1A-42D0-72D6-28A06859B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Wednesday, October 15, 2025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C6D5327-308A-DC01-299B-981A6C9DF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6914" y="990599"/>
            <a:ext cx="5275865" cy="8710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AED0C1B-E6EC-27E9-A357-53ADEAC652D2}"/>
              </a:ext>
            </a:extLst>
          </p:cNvPr>
          <p:cNvSpPr/>
          <p:nvPr/>
        </p:nvSpPr>
        <p:spPr>
          <a:xfrm>
            <a:off x="0" y="0"/>
            <a:ext cx="2159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89000">
                <a:schemeClr val="accent2"/>
              </a:gs>
            </a:gsLst>
            <a:lin ang="5400000" scaled="0"/>
            <a:tileRect/>
          </a:gradFill>
        </p:spPr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AE4BBB-474E-0ACF-BE40-F3CD9831C5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017" t="27207" r="33385" b="-59"/>
          <a:stretch/>
        </p:blipFill>
        <p:spPr>
          <a:xfrm>
            <a:off x="7092974" y="0"/>
            <a:ext cx="5099025" cy="68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9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7A5DC-DAA0-BCCF-CA5F-3ADDA119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Recap: </a:t>
            </a:r>
            <a:r>
              <a:rPr lang="en-US" i="1" dirty="0"/>
              <a:t>The Lanterman 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C22B49-3076-7F64-7A95-EE2D92B04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Diagram, map&#10;&#10;Description automatically generated">
            <a:extLst>
              <a:ext uri="{FF2B5EF4-FFF2-40B4-BE49-F238E27FC236}">
                <a16:creationId xmlns:a16="http://schemas.microsoft.com/office/drawing/2014/main" id="{B4445A8C-1B35-A8FE-43A0-B5B376598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193" y="1366845"/>
            <a:ext cx="3446948" cy="4477070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7D9E46F7-81D4-806E-8322-6ED37FAA8A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01" r="5720" b="-102"/>
          <a:stretch/>
        </p:blipFill>
        <p:spPr>
          <a:xfrm>
            <a:off x="1546272" y="1410549"/>
            <a:ext cx="5296595" cy="4433366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4FA1062-5ADA-AEF2-5054-BF24E9CBFABF}"/>
              </a:ext>
            </a:extLst>
          </p:cNvPr>
          <p:cNvSpPr/>
          <p:nvPr/>
        </p:nvSpPr>
        <p:spPr>
          <a:xfrm rot="20776272">
            <a:off x="6546859" y="3399838"/>
            <a:ext cx="1928878" cy="884870"/>
          </a:xfrm>
          <a:prstGeom prst="rightArrow">
            <a:avLst>
              <a:gd name="adj1" fmla="val 50000"/>
              <a:gd name="adj2" fmla="val 73134"/>
            </a:avLst>
          </a:prstGeom>
          <a:solidFill>
            <a:srgbClr val="DA2E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6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2DC84-ABF8-1846-CFF7-FE85125F1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Quick Recap:</a:t>
            </a:r>
            <a:r>
              <a:rPr lang="en-US" dirty="0"/>
              <a:t> </a:t>
            </a:r>
            <a:r>
              <a:rPr lang="en-US" i="1" dirty="0"/>
              <a:t>Lanterman History</a:t>
            </a: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E0FA2F-D6DE-D610-53B5-A21B32D300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16BEC-F6DB-0A7A-4269-6B0CB14DE4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483801"/>
            <a:ext cx="9898476" cy="4719305"/>
          </a:xfrm>
        </p:spPr>
        <p:txBody>
          <a:bodyPr/>
          <a:lstStyle/>
          <a:p>
            <a:r>
              <a:rPr lang="en-US" sz="2200" b="1" dirty="0"/>
              <a:t>1927-2014</a:t>
            </a:r>
            <a:r>
              <a:rPr lang="en-US" sz="2200" dirty="0"/>
              <a:t> – Operated by State as developmental center</a:t>
            </a:r>
          </a:p>
          <a:p>
            <a:r>
              <a:rPr lang="en-US" sz="2200" b="1" dirty="0"/>
              <a:t>2015</a:t>
            </a:r>
            <a:r>
              <a:rPr lang="en-US" sz="2200" dirty="0"/>
              <a:t> – CSU BOT negotiates MOU with State, transfers ownership to CPP</a:t>
            </a:r>
          </a:p>
          <a:p>
            <a:r>
              <a:rPr lang="en-US" sz="2200" b="1" dirty="0"/>
              <a:t>2016-2017</a:t>
            </a:r>
            <a:r>
              <a:rPr lang="en-US" sz="2200" dirty="0"/>
              <a:t> – Feasibility studies by ULI &amp; HOK</a:t>
            </a:r>
          </a:p>
          <a:p>
            <a:r>
              <a:rPr lang="en-US" sz="2200" b="1" dirty="0"/>
              <a:t>2017-2020</a:t>
            </a:r>
            <a:r>
              <a:rPr lang="en-US" sz="2200" dirty="0"/>
              <a:t> – Selection of &amp; negotiations with developer #1 (</a:t>
            </a:r>
            <a:r>
              <a:rPr lang="en-US" sz="2200" dirty="0" err="1"/>
              <a:t>FivePoint</a:t>
            </a:r>
            <a:r>
              <a:rPr lang="en-US" sz="2200" dirty="0"/>
              <a:t>)</a:t>
            </a:r>
          </a:p>
          <a:p>
            <a:r>
              <a:rPr lang="en-US" sz="2200" b="1" dirty="0"/>
              <a:t>2020</a:t>
            </a:r>
            <a:r>
              <a:rPr lang="en-US" sz="2200" dirty="0"/>
              <a:t> – Negotiations with </a:t>
            </a:r>
            <a:r>
              <a:rPr lang="en-US" sz="2200" dirty="0" err="1"/>
              <a:t>FivePoint</a:t>
            </a:r>
            <a:r>
              <a:rPr lang="en-US" sz="2200" dirty="0"/>
              <a:t> terminated due to leadership change</a:t>
            </a:r>
            <a:endParaRPr lang="en-US" sz="2200" b="1" dirty="0"/>
          </a:p>
          <a:p>
            <a:r>
              <a:rPr lang="en-US" sz="2200" b="1" dirty="0"/>
              <a:t>2021-2023</a:t>
            </a:r>
            <a:r>
              <a:rPr lang="en-US" sz="2200" dirty="0"/>
              <a:t> – Selection of &amp; negotiations with developer #2 (ERG)</a:t>
            </a:r>
          </a:p>
          <a:p>
            <a:r>
              <a:rPr lang="en-US" sz="2200" b="1" dirty="0"/>
              <a:t>Dec 2023 </a:t>
            </a:r>
            <a:r>
              <a:rPr lang="en-US" sz="2200" dirty="0"/>
              <a:t>– CPP/ERG pause negotiations due to financial market conditions</a:t>
            </a:r>
          </a:p>
          <a:p>
            <a:r>
              <a:rPr lang="en-US" sz="2200" b="1" dirty="0"/>
              <a:t>Jul 2024 </a:t>
            </a:r>
            <a:r>
              <a:rPr lang="en-US" sz="2200" dirty="0"/>
              <a:t>– CPP issues RFP for public financing consultant</a:t>
            </a:r>
          </a:p>
          <a:p>
            <a:r>
              <a:rPr lang="en-US" sz="2200" b="1" dirty="0"/>
              <a:t>Oct 2024 </a:t>
            </a:r>
            <a:r>
              <a:rPr lang="en-US" sz="2200" dirty="0"/>
              <a:t>– </a:t>
            </a:r>
            <a:r>
              <a:rPr lang="en-US" sz="2200" dirty="0" err="1"/>
              <a:t>Kosmont</a:t>
            </a:r>
            <a:r>
              <a:rPr lang="en-US" sz="2200" dirty="0"/>
              <a:t> selected to present new financing options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Mar 2025 </a:t>
            </a:r>
            <a:r>
              <a:rPr lang="en-US" sz="2200" dirty="0">
                <a:solidFill>
                  <a:schemeClr val="accent6"/>
                </a:solidFill>
              </a:rPr>
              <a:t>– Negotiations with ERG are terminated</a:t>
            </a:r>
          </a:p>
        </p:txBody>
      </p:sp>
    </p:spTree>
    <p:extLst>
      <p:ext uri="{BB962C8B-B14F-4D97-AF65-F5344CB8AC3E}">
        <p14:creationId xmlns:p14="http://schemas.microsoft.com/office/powerpoint/2010/main" val="930460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26F87-4387-6046-7479-A29B1E75F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68" y="3221250"/>
            <a:ext cx="3662189" cy="415498"/>
          </a:xfrm>
        </p:spPr>
        <p:txBody>
          <a:bodyPr/>
          <a:lstStyle/>
          <a:p>
            <a:r>
              <a:rPr lang="en-US" b="1" dirty="0"/>
              <a:t>Lessons Learned</a:t>
            </a:r>
            <a:endParaRPr lang="en-US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47B6D7-AF44-75F6-C5F4-C5E82552F6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FE638-8A8F-D4EB-3532-455D9A8D85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6383" y="1292870"/>
            <a:ext cx="6966856" cy="44794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b="1" dirty="0"/>
              <a:t>Market conditions </a:t>
            </a:r>
            <a:r>
              <a:rPr lang="en-US" sz="1950" dirty="0">
                <a:sym typeface="Wingdings" pitchFamily="2" charset="2"/>
              </a:rPr>
              <a:t></a:t>
            </a:r>
            <a:r>
              <a:rPr lang="en-US" sz="1950" dirty="0"/>
              <a:t> </a:t>
            </a:r>
            <a:r>
              <a:rPr lang="en-US" sz="1950" i="1" dirty="0"/>
              <a:t>heightened developer risk aversion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50" dirty="0"/>
              <a:t>Need strategic reassessment, including market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b="1" dirty="0"/>
              <a:t>Interest rates + construction costs + CSU entitlement process = </a:t>
            </a:r>
            <a:r>
              <a:rPr lang="en-US" sz="1950" i="1" dirty="0"/>
              <a:t>developer risk &amp; uncertainty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Historic preservation / adaptive reuse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Hazardous materials remediation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Seismic upgrades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Infrastructure improvements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EIR approval + entitlement process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50" b="1" dirty="0"/>
              <a:t>Upside:</a:t>
            </a:r>
            <a:r>
              <a:rPr lang="en-US" sz="1950" dirty="0"/>
              <a:t> CPP takes </a:t>
            </a:r>
            <a:r>
              <a:rPr lang="en-US" sz="1950" i="1" dirty="0"/>
              <a:t>control</a:t>
            </a:r>
            <a:r>
              <a:rPr lang="en-US" sz="1950" dirty="0"/>
              <a:t> of the pre-development process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50" dirty="0"/>
              <a:t>Following </a:t>
            </a:r>
            <a:r>
              <a:rPr lang="en-US" sz="1750" dirty="0" err="1"/>
              <a:t>Kosmont</a:t>
            </a:r>
            <a:r>
              <a:rPr lang="en-US" sz="1750" dirty="0"/>
              <a:t> recommendations &amp; previous CSU experience</a:t>
            </a:r>
          </a:p>
        </p:txBody>
      </p:sp>
    </p:spTree>
    <p:extLst>
      <p:ext uri="{BB962C8B-B14F-4D97-AF65-F5344CB8AC3E}">
        <p14:creationId xmlns:p14="http://schemas.microsoft.com/office/powerpoint/2010/main" val="171005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11234-E618-E96E-17E9-46CE87EED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69" y="3013501"/>
            <a:ext cx="3378344" cy="830997"/>
          </a:xfrm>
        </p:spPr>
        <p:txBody>
          <a:bodyPr/>
          <a:lstStyle/>
          <a:p>
            <a:r>
              <a:rPr lang="en-US" b="1" dirty="0"/>
              <a:t>A New Approach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3D947E-1F45-B932-6AEF-DBC28FAA1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1A5CC24-F277-F307-8094-EBD80E060E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51714" y="699860"/>
            <a:ext cx="5834743" cy="5458289"/>
          </a:xfrm>
        </p:spPr>
        <p:txBody>
          <a:bodyPr/>
          <a:lstStyle/>
          <a:p>
            <a:r>
              <a:rPr lang="en-US" b="1" i="1" dirty="0"/>
              <a:t>Pre-development has begun!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New market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New development concepts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New financial feasibility analysis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Phase I environmental assessment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Assessment of historical significance of existing buildings &amp; consultation with SHPO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Utility infrastructure improvement assessment &amp; cost estimation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Conceptual land-use plan(s)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727CB-BFD4-1EE8-6ED8-FE39D3A617B3}"/>
              </a:ext>
            </a:extLst>
          </p:cNvPr>
          <p:cNvSpPr/>
          <p:nvPr/>
        </p:nvSpPr>
        <p:spPr>
          <a:xfrm>
            <a:off x="5377543" y="1371600"/>
            <a:ext cx="4637314" cy="1632857"/>
          </a:xfrm>
          <a:prstGeom prst="rect">
            <a:avLst/>
          </a:prstGeom>
          <a:noFill/>
          <a:ln w="508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4B79DD-B838-FE0C-017D-47973EEDA594}"/>
              </a:ext>
            </a:extLst>
          </p:cNvPr>
          <p:cNvSpPr txBox="1"/>
          <p:nvPr/>
        </p:nvSpPr>
        <p:spPr>
          <a:xfrm>
            <a:off x="10189028" y="1371600"/>
            <a:ext cx="1872343" cy="553998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Keyser Marston Associates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BF27D7-A21F-83C8-8BC6-0EBA8931A986}"/>
              </a:ext>
            </a:extLst>
          </p:cNvPr>
          <p:cNvSpPr/>
          <p:nvPr/>
        </p:nvSpPr>
        <p:spPr>
          <a:xfrm>
            <a:off x="5377543" y="3112393"/>
            <a:ext cx="6183086" cy="1459608"/>
          </a:xfrm>
          <a:prstGeom prst="rect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01B6E-92AD-BC15-7BCC-BCE8E3D5625D}"/>
              </a:ext>
            </a:extLst>
          </p:cNvPr>
          <p:cNvSpPr txBox="1"/>
          <p:nvPr/>
        </p:nvSpPr>
        <p:spPr>
          <a:xfrm>
            <a:off x="10189028" y="2441673"/>
            <a:ext cx="1872343" cy="553998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Michael Baker International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EF31E76-E160-0B3B-6DD1-31C70FBB7DFC}"/>
              </a:ext>
            </a:extLst>
          </p:cNvPr>
          <p:cNvSpPr/>
          <p:nvPr/>
        </p:nvSpPr>
        <p:spPr>
          <a:xfrm>
            <a:off x="5377541" y="4701191"/>
            <a:ext cx="6008915" cy="1632857"/>
          </a:xfrm>
          <a:prstGeom prst="rect">
            <a:avLst/>
          </a:prstGeom>
          <a:noFill/>
          <a:ln w="5080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0EECDB-370B-7BAE-EA65-DB706111A139}"/>
              </a:ext>
            </a:extLst>
          </p:cNvPr>
          <p:cNvSpPr txBox="1"/>
          <p:nvPr/>
        </p:nvSpPr>
        <p:spPr>
          <a:xfrm>
            <a:off x="9514113" y="5381120"/>
            <a:ext cx="1872343" cy="553998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</a:rPr>
              <a:t>Forthcoming RFP</a:t>
            </a:r>
          </a:p>
        </p:txBody>
      </p:sp>
    </p:spTree>
    <p:extLst>
      <p:ext uri="{BB962C8B-B14F-4D97-AF65-F5344CB8AC3E}">
        <p14:creationId xmlns:p14="http://schemas.microsoft.com/office/powerpoint/2010/main" val="145804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4" grpId="0" animBg="1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26C4C-2A51-25C4-ED2E-793C867A8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380" y="2182504"/>
            <a:ext cx="2926980" cy="2492990"/>
          </a:xfrm>
        </p:spPr>
        <p:txBody>
          <a:bodyPr/>
          <a:lstStyle/>
          <a:p>
            <a:r>
              <a:rPr lang="en-US" b="1" dirty="0"/>
              <a:t>Strategic Campus Asset/Regional Economic Impact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DBB7B1-99AD-146C-BEEC-7C9F76707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8F097-185C-E0C7-30E1-F409A6FBF4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1826" y="1207177"/>
            <a:ext cx="6286409" cy="444365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“Live, work, learn, play” mixed-use </a:t>
            </a:r>
            <a:r>
              <a:rPr lang="en-US" b="1" i="1" dirty="0"/>
              <a:t>community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Academic research:</a:t>
            </a:r>
            <a:r>
              <a:rPr lang="en-US" dirty="0"/>
              <a:t> “Innovation Alley”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Hands-on learning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Industry partnerships for R&amp;D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Faculty/staff </a:t>
            </a:r>
            <a:r>
              <a:rPr lang="en-US" b="1" i="1" dirty="0"/>
              <a:t>housing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dirty="0"/>
              <a:t>Amenities:</a:t>
            </a:r>
            <a:r>
              <a:rPr lang="en-US" dirty="0"/>
              <a:t> retail, open space, recreation, historic structures to preserve heritage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Ongoing, sustainable source of annual </a:t>
            </a:r>
            <a:r>
              <a:rPr lang="en-US" b="1" i="1" dirty="0"/>
              <a:t>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Regional </a:t>
            </a:r>
            <a:r>
              <a:rPr lang="en-US" b="1" i="1" dirty="0"/>
              <a:t>economic development </a:t>
            </a:r>
            <a:r>
              <a:rPr lang="en-US" dirty="0"/>
              <a:t>hub</a:t>
            </a:r>
          </a:p>
        </p:txBody>
      </p:sp>
    </p:spTree>
    <p:extLst>
      <p:ext uri="{BB962C8B-B14F-4D97-AF65-F5344CB8AC3E}">
        <p14:creationId xmlns:p14="http://schemas.microsoft.com/office/powerpoint/2010/main" val="170834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1D7CF-8F3A-7355-7B20-E08D5D4D1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8C992-FBCF-501E-DF36-EA654DA41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323" y="3013501"/>
            <a:ext cx="2430591" cy="830997"/>
          </a:xfrm>
        </p:spPr>
        <p:txBody>
          <a:bodyPr/>
          <a:lstStyle/>
          <a:p>
            <a:r>
              <a:rPr lang="en-US" b="1" dirty="0"/>
              <a:t>The Upfront Investment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86554-BC23-E5E8-AFC8-365EC1AB0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7D0A15-3B38-4F0E-9D5A-A74A1C6BD1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0457" y="1726997"/>
            <a:ext cx="6161470" cy="340400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Ongoing maintenance costs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Pre-development costs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$750k from CSU Chancellor’s Office   (Market/Financial, Pre-EIR, Land Use Plans/Utility Infrastructure)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Future costs: Project EIR, negotiations with developer, site infrastructure/utilities (phase I)</a:t>
            </a:r>
          </a:p>
        </p:txBody>
      </p:sp>
    </p:spTree>
    <p:extLst>
      <p:ext uri="{BB962C8B-B14F-4D97-AF65-F5344CB8AC3E}">
        <p14:creationId xmlns:p14="http://schemas.microsoft.com/office/powerpoint/2010/main" val="412792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6DDC3-B1AD-4E95-1F2A-9A4245D2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3013501"/>
            <a:ext cx="2998442" cy="830997"/>
          </a:xfrm>
        </p:spPr>
        <p:txBody>
          <a:bodyPr/>
          <a:lstStyle/>
          <a:p>
            <a:r>
              <a:rPr lang="en-US" b="1" dirty="0"/>
              <a:t>Stakeholder Engagement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181F6D-32F7-956C-0095-D495EE3D9E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110C96-D5D3-79D9-C446-BE29DA3C871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78286" y="640080"/>
            <a:ext cx="5943600" cy="5693931"/>
          </a:xfrm>
        </p:spPr>
        <p:txBody>
          <a:bodyPr/>
          <a:lstStyle/>
          <a:p>
            <a:r>
              <a:rPr lang="en-US" sz="2200" b="1" strike="sngStrike" dirty="0"/>
              <a:t>President’s Cabinet</a:t>
            </a:r>
          </a:p>
          <a:p>
            <a:r>
              <a:rPr lang="en-US" sz="2200" b="1" dirty="0"/>
              <a:t>Academic Senate</a:t>
            </a:r>
            <a:endParaRPr lang="en-US" sz="2200" dirty="0"/>
          </a:p>
          <a:p>
            <a:r>
              <a:rPr lang="en-US" sz="2200" b="1" i="1" dirty="0"/>
              <a:t>Poly Post</a:t>
            </a:r>
            <a:r>
              <a:rPr lang="en-US" sz="2200" b="1" dirty="0"/>
              <a:t> </a:t>
            </a:r>
          </a:p>
          <a:p>
            <a:r>
              <a:rPr lang="en-US" sz="2200" b="1" dirty="0"/>
              <a:t>ASI </a:t>
            </a:r>
          </a:p>
          <a:p>
            <a:r>
              <a:rPr lang="en-US" sz="2200" b="1" dirty="0"/>
              <a:t>Provost’s Council</a:t>
            </a:r>
          </a:p>
          <a:p>
            <a:r>
              <a:rPr lang="en-US" sz="2200" b="1" dirty="0"/>
              <a:t>CPP Enterprise Foundation Board</a:t>
            </a:r>
          </a:p>
          <a:p>
            <a:r>
              <a:rPr lang="en-US" sz="2200" b="1" dirty="0"/>
              <a:t>CPP Philanthropic Foundation Board</a:t>
            </a:r>
          </a:p>
          <a:p>
            <a:r>
              <a:rPr lang="en-US" sz="2200" b="1" dirty="0"/>
              <a:t>City/County Elected Officials</a:t>
            </a:r>
          </a:p>
          <a:p>
            <a:r>
              <a:rPr lang="en-US" sz="2200" b="1" dirty="0"/>
              <a:t>Local Transit Agencies </a:t>
            </a:r>
          </a:p>
          <a:p>
            <a:r>
              <a:rPr lang="en-US" sz="2200" b="1" dirty="0"/>
              <a:t>Campus Legislative Delegation </a:t>
            </a:r>
            <a:endParaRPr lang="en-US" sz="2200" dirty="0"/>
          </a:p>
          <a:p>
            <a:r>
              <a:rPr lang="en-US" sz="2200" b="1" dirty="0">
                <a:solidFill>
                  <a:schemeClr val="accent6"/>
                </a:solidFill>
              </a:rPr>
              <a:t>Campus Survey – </a:t>
            </a:r>
            <a:r>
              <a:rPr lang="en-US" sz="2200" dirty="0">
                <a:solidFill>
                  <a:schemeClr val="accent6"/>
                </a:solidFill>
              </a:rPr>
              <a:t>Market Assessment</a:t>
            </a:r>
          </a:p>
          <a:p>
            <a:r>
              <a:rPr lang="en-US" sz="2200" b="1" dirty="0">
                <a:solidFill>
                  <a:schemeClr val="accent6"/>
                </a:solidFill>
              </a:rPr>
              <a:t>Campus Listening Sessions – </a:t>
            </a:r>
            <a:r>
              <a:rPr lang="en-US" sz="2200" dirty="0">
                <a:solidFill>
                  <a:schemeClr val="accent6"/>
                </a:solidFill>
              </a:rPr>
              <a:t>Land Uses</a:t>
            </a:r>
          </a:p>
        </p:txBody>
      </p:sp>
    </p:spTree>
    <p:extLst>
      <p:ext uri="{BB962C8B-B14F-4D97-AF65-F5344CB8AC3E}">
        <p14:creationId xmlns:p14="http://schemas.microsoft.com/office/powerpoint/2010/main" val="400028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2A8A5-45EE-B5CD-7840-16910E36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CPP Lanterman Website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BA853D-98FE-1FF7-E044-BE3C8BEA3F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3B8907-3FFD-5DE3-9654-82D2C5E2CD26}"/>
              </a:ext>
            </a:extLst>
          </p:cNvPr>
          <p:cNvSpPr txBox="1"/>
          <p:nvPr/>
        </p:nvSpPr>
        <p:spPr>
          <a:xfrm>
            <a:off x="1546270" y="1321972"/>
            <a:ext cx="106457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https://www.cpp.edu/lanterman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EA9A3-2AF4-B9B5-2E55-8562BA6267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84" t="5223" r="5630" b="4190"/>
          <a:stretch/>
        </p:blipFill>
        <p:spPr>
          <a:xfrm>
            <a:off x="8432284" y="1962315"/>
            <a:ext cx="3379266" cy="3432398"/>
          </a:xfrm>
          <a:prstGeom prst="rect">
            <a:avLst/>
          </a:prstGeom>
        </p:spPr>
      </p:pic>
      <p:pic>
        <p:nvPicPr>
          <p:cNvPr id="7" name="Picture 6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9918C086-7FFA-1712-BBA3-D6EB8CBE6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272" y="1962315"/>
            <a:ext cx="6811285" cy="3432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78A749-FB83-F3E3-055A-24CCCB535CB4}"/>
              </a:ext>
            </a:extLst>
          </p:cNvPr>
          <p:cNvSpPr txBox="1"/>
          <p:nvPr/>
        </p:nvSpPr>
        <p:spPr>
          <a:xfrm>
            <a:off x="1546272" y="5647905"/>
            <a:ext cx="106457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Email Anthony @ </a:t>
            </a:r>
            <a:r>
              <a:rPr lang="en-US" sz="2400" dirty="0">
                <a:hlinkClick r:id="rId5"/>
              </a:rPr>
              <a:t>aworlando@cpp.edu</a:t>
            </a:r>
            <a:endParaRPr lang="en-US" sz="2400" dirty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69067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F6EC01E6-0039-4304-A899-162934907436}" vid="{F3DD2F9F-B4EB-40C7-B8C1-1B198C99FC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0275ec-5ac9-4b24-b3cc-4a78d196dca0" xsi:nil="true"/>
    <lcf76f155ced4ddcb4097134ff3c332f xmlns="179cef39-4252-43ca-b9cf-1c2aff25f71a">
      <Terms xmlns="http://schemas.microsoft.com/office/infopath/2007/PartnerControls"/>
    </lcf76f155ced4ddcb4097134ff3c332f>
    <Audience0 xmlns="179cef39-4252-43ca-b9cf-1c2aff25f71a" xsi:nil="true"/>
    <Department_x002f_Organization xmlns="179cef39-4252-43ca-b9cf-1c2aff25f71a" xsi:nil="true"/>
    <Year xmlns="179cef39-4252-43ca-b9cf-1c2aff25f71a" xsi:nil="true"/>
    <Audience xmlns="179cef39-4252-43ca-b9cf-1c2aff25f71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55E5C98D5BA94E99834AB8ADD09BF9" ma:contentTypeVersion="22" ma:contentTypeDescription="Create a new document." ma:contentTypeScope="" ma:versionID="39c65f485365b56711b0028b0248a70e">
  <xsd:schema xmlns:xsd="http://www.w3.org/2001/XMLSchema" xmlns:xs="http://www.w3.org/2001/XMLSchema" xmlns:p="http://schemas.microsoft.com/office/2006/metadata/properties" xmlns:ns2="179cef39-4252-43ca-b9cf-1c2aff25f71a" xmlns:ns3="8e0275ec-5ac9-4b24-b3cc-4a78d196dca0" targetNamespace="http://schemas.microsoft.com/office/2006/metadata/properties" ma:root="true" ma:fieldsID="acf3811972d41f4b1b94bcc5b17ae7d4" ns2:_="" ns3:_="">
    <xsd:import namespace="179cef39-4252-43ca-b9cf-1c2aff25f71a"/>
    <xsd:import namespace="8e0275ec-5ac9-4b24-b3cc-4a78d196dc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Audience" minOccurs="0"/>
                <xsd:element ref="ns2:Year" minOccurs="0"/>
                <xsd:element ref="ns2:Department_x002f_Organization" minOccurs="0"/>
                <xsd:element ref="ns2:Audience0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9cef39-4252-43ca-b9cf-1c2aff25f71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Audience" ma:index="24" nillable="true" ma:displayName="Tag" ma:format="Dropdown" ma:internalName="Audience">
      <xsd:simpleType>
        <xsd:restriction base="dms:Text">
          <xsd:maxLength value="255"/>
        </xsd:restriction>
      </xsd:simpleType>
    </xsd:element>
    <xsd:element name="Year" ma:index="25" nillable="true" ma:displayName="Year" ma:format="Dropdown" ma:internalName="Year">
      <xsd:simpleType>
        <xsd:restriction base="dms:Choice">
          <xsd:enumeration value="2023"/>
          <xsd:enumeration value="2022"/>
          <xsd:enumeration value="2021"/>
          <xsd:enumeration value="2020"/>
          <xsd:enumeration value="2019"/>
        </xsd:restriction>
      </xsd:simpleType>
    </xsd:element>
    <xsd:element name="Department_x002f_Organization" ma:index="26" nillable="true" ma:displayName="Department / Organization" ma:format="Dropdown" ma:internalName="Department_x002f_Organizat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NV"/>
                    <xsd:enumeration value="CoE"/>
                    <xsd:enumeration value="CBA"/>
                    <xsd:enumeration value="CLASS"/>
                    <xsd:enumeration value="Collins"/>
                    <xsd:enumeration value="Strategic Communications"/>
                    <xsd:enumeration value="Vendor"/>
                    <xsd:enumeration value="Hanover"/>
                    <xsd:enumeration value="NSSE"/>
                    <xsd:enumeration value="Academic Affairs"/>
                    <xsd:enumeration value="Student Affairs"/>
                    <xsd:enumeration value="Campus"/>
                    <xsd:enumeration value="External"/>
                    <xsd:enumeration value="University Advancement"/>
                    <xsd:enumeration value="Alumni"/>
                  </xsd:restriction>
                </xsd:simpleType>
              </xsd:element>
            </xsd:sequence>
          </xsd:extension>
        </xsd:complexContent>
      </xsd:complexType>
    </xsd:element>
    <xsd:element name="Audience0" ma:index="27" nillable="true" ma:displayName="Audience" ma:format="Dropdown" ma:internalName="Audience0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Student"/>
                    <xsd:enumeration value="Faculty"/>
                    <xsd:enumeration value="Staff"/>
                    <xsd:enumeration value="Donor"/>
                    <xsd:enumeration value="Alumni"/>
                    <xsd:enumeration value="Other"/>
                    <xsd:enumeration value="Prospective"/>
                    <xsd:enumeration value="Current"/>
                    <xsd:enumeration value="First Year"/>
                    <xsd:enumeration value="Transfer"/>
                    <xsd:enumeration value="Graduate"/>
                  </xsd:restriction>
                </xsd:simpleType>
              </xsd:element>
            </xsd:sequence>
          </xsd:extension>
        </xsd:complexContent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275ec-5ac9-4b24-b3cc-4a78d196dca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49d7667-90f0-4f50-bfff-195a74963eb9}" ma:internalName="TaxCatchAll" ma:showField="CatchAllData" ma:web="8e0275ec-5ac9-4b24-b3cc-4a78d196dca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7A00C06-D391-42B5-9262-ED555618E6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FFC5700-DDD9-460E-8C52-3064A8A5FA9B}">
  <ds:schemaRefs>
    <ds:schemaRef ds:uri="http://schemas.microsoft.com/office/infopath/2007/PartnerControls"/>
    <ds:schemaRef ds:uri="http://schemas.microsoft.com/office/2006/documentManagement/types"/>
    <ds:schemaRef ds:uri="8e0275ec-5ac9-4b24-b3cc-4a78d196dca0"/>
    <ds:schemaRef ds:uri="179cef39-4252-43ca-b9cf-1c2aff25f71a"/>
    <ds:schemaRef ds:uri="http://purl.org/dc/dcmitype/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D2F18BF6-DA77-4FC1-B903-D5E228746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9cef39-4252-43ca-b9cf-1c2aff25f71a"/>
    <ds:schemaRef ds:uri="8e0275ec-5ac9-4b24-b3cc-4a78d196dc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13160</TotalTime>
  <Words>420</Words>
  <Application>Microsoft Macintosh PowerPoint</Application>
  <PresentationFormat>Widescreen</PresentationFormat>
  <Paragraphs>78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Georgia</vt:lpstr>
      <vt:lpstr>Wingdings</vt:lpstr>
      <vt:lpstr>Office Theme</vt:lpstr>
      <vt:lpstr>Lanterman Update</vt:lpstr>
      <vt:lpstr>Quick Recap: The Lanterman Site</vt:lpstr>
      <vt:lpstr>Quick Recap: Lanterman History</vt:lpstr>
      <vt:lpstr>Lessons Learned</vt:lpstr>
      <vt:lpstr>A New Approach</vt:lpstr>
      <vt:lpstr>Strategic Campus Asset/Regional Economic Impact</vt:lpstr>
      <vt:lpstr>The Upfront Investment</vt:lpstr>
      <vt:lpstr>Stakeholder Engagement</vt:lpstr>
      <vt:lpstr>CPP Lanterman Website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Julie M Porter</dc:creator>
  <cp:lastModifiedBy>Anthony W. Orlando</cp:lastModifiedBy>
  <cp:revision>694</cp:revision>
  <dcterms:created xsi:type="dcterms:W3CDTF">2025-02-19T21:10:20Z</dcterms:created>
  <dcterms:modified xsi:type="dcterms:W3CDTF">2025-10-13T23:18:22Z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0x01010088AD5A2401833547991FE048047902FD</vt:lpwstr>
  </property>
  <property fmtid="{D5CDD505-2E9C-101B-9397-08002B2CF9AE}" pid="3" name="MediaServiceImageTags">
    <vt:lpwstr/>
  </property>
</Properties>
</file>