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sldIdLst>
    <p:sldId id="256" r:id="rId5"/>
    <p:sldId id="259" r:id="rId6"/>
    <p:sldId id="260" r:id="rId7"/>
    <p:sldId id="262" r:id="rId8"/>
    <p:sldId id="265" r:id="rId9"/>
    <p:sldId id="263" r:id="rId10"/>
    <p:sldId id="264" r:id="rId11"/>
    <p:sldId id="267" r:id="rId12"/>
    <p:sldId id="282" r:id="rId13"/>
    <p:sldId id="567" r:id="rId14"/>
    <p:sldId id="575" r:id="rId15"/>
    <p:sldId id="570" r:id="rId16"/>
    <p:sldId id="576" r:id="rId17"/>
    <p:sldId id="577" r:id="rId18"/>
    <p:sldId id="266" r:id="rId19"/>
    <p:sldId id="392" r:id="rId20"/>
    <p:sldId id="394" r:id="rId21"/>
    <p:sldId id="443" r:id="rId22"/>
    <p:sldId id="422" r:id="rId23"/>
    <p:sldId id="574" r:id="rId24"/>
    <p:sldId id="578" r:id="rId25"/>
    <p:sldId id="57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95" d="100"/>
          <a:sy n="95" d="100"/>
        </p:scale>
        <p:origin x="92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3C3887-0EFB-439D-8702-72865AA34241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589912-5640-4C5A-A32B-4D035BF40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16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BC996A-A19B-4285-9BD5-1EAA8E97BA7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464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/>
              <a:t>Commercial Services: </a:t>
            </a:r>
            <a:endParaRPr lang="en-US"/>
          </a:p>
          <a:p>
            <a:r>
              <a:rPr lang="en-US" i="1" dirty="0"/>
              <a:t>Revenues: 74.2M </a:t>
            </a:r>
            <a:endParaRPr lang="en-US" dirty="0"/>
          </a:p>
          <a:p>
            <a:r>
              <a:rPr lang="en-US" i="1" dirty="0"/>
              <a:t>Expenses: 67.4M</a:t>
            </a:r>
          </a:p>
          <a:p>
            <a:r>
              <a:rPr lang="en-US" i="1" dirty="0"/>
              <a:t>Net Income: $6.8M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89912-5640-4C5A-A32B-4D035BF4064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18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FY23 76%, </a:t>
            </a:r>
          </a:p>
          <a:p>
            <a:r>
              <a:rPr lang="en-US" dirty="0"/>
              <a:t>FY24 86%,</a:t>
            </a:r>
          </a:p>
          <a:p>
            <a:r>
              <a:rPr lang="en-US" dirty="0"/>
              <a:t>FY25 89%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BC996A-A19B-4285-9BD5-1EAA8E97BA7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39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99833-50B1-4ECD-8105-4272159568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Franklin Gothic Demi Cond" panose="020B07060304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E56C17-1036-48CB-8C11-9C96B07858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42093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74732-A46C-4E43-9A5F-C446EBFCA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Franklin Gothic Demi Cond" panose="020B07060304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9C1E6-444A-4389-B7D7-99BD5C074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94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4405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D2B56-57FA-44C5-ACDA-376DB1104CB7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B6760-25C9-45D5-9281-7B37C842A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360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03C485-AA7C-4275-B320-1CD88087C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57C15F-37DF-4A70-AA8C-C43613F7F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27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Franklin Gothic Demi Cond" panose="020B07060304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83581-B20D-4AA0-8B31-BA0D73934B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70088"/>
            <a:ext cx="9144000" cy="2387600"/>
          </a:xfrm>
        </p:spPr>
        <p:txBody>
          <a:bodyPr/>
          <a:lstStyle/>
          <a:p>
            <a:r>
              <a:rPr lang="en-US" dirty="0"/>
              <a:t>Financial Budget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2DA189-51E2-4989-A27D-354ACC1A42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49763"/>
            <a:ext cx="9144000" cy="1655762"/>
          </a:xfrm>
        </p:spPr>
        <p:txBody>
          <a:bodyPr/>
          <a:lstStyle/>
          <a:p>
            <a:r>
              <a:rPr lang="en-US" dirty="0"/>
              <a:t>Academic Senate – Budget Committee</a:t>
            </a:r>
            <a:br>
              <a:rPr lang="en-US" dirty="0"/>
            </a:br>
            <a:r>
              <a:rPr lang="en-US" dirty="0"/>
              <a:t>10/29/2025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86C6A267-3D24-4052-B3FA-E3515FBBB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42" y="-124403"/>
            <a:ext cx="3970058" cy="306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6954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667" y="384023"/>
            <a:ext cx="8596668" cy="720436"/>
          </a:xfrm>
        </p:spPr>
        <p:txBody>
          <a:bodyPr>
            <a:normAutofit/>
          </a:bodyPr>
          <a:lstStyle/>
          <a:p>
            <a:r>
              <a:rPr lang="en-US" sz="2400" dirty="0"/>
              <a:t>Budget Process Cont’d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2531" y="1311561"/>
            <a:ext cx="9148311" cy="454024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u="sng" dirty="0"/>
              <a:t>General Budget Assumptions For Current Year - operating</a:t>
            </a:r>
            <a:endParaRPr lang="en-US" u="sng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</a:rPr>
              <a:t>Enrollment at 23,459 for FY25-26 with remaining flat up to FY30-31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</a:rPr>
              <a:t>Village occupancy at 95% (1,200 beds) during highest occupancy months, Current occupancy 99% with 1% credit risk allowance. 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Calibri"/>
              <a:cs typeface="Calibri"/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</a:rPr>
              <a:t>Overall inflationary increase for general expenses at 3.5%.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Compensation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Calibri"/>
              <a:cs typeface="Calibri"/>
            </a:endParaRPr>
          </a:p>
          <a:p>
            <a:pPr lvl="1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California minimum wage will increase to $17.00 per hour, effective January 1, 2026 and exempt employees must earn at least twice the minimum wage or $34 per hour.</a:t>
            </a:r>
          </a:p>
          <a:p>
            <a:pPr lvl="1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CA Fast Food Workers Min Wage at $20.00 per hour.</a:t>
            </a:r>
          </a:p>
        </p:txBody>
      </p:sp>
    </p:spTree>
    <p:extLst>
      <p:ext uri="{BB962C8B-B14F-4D97-AF65-F5344CB8AC3E}">
        <p14:creationId xmlns:p14="http://schemas.microsoft.com/office/powerpoint/2010/main" val="1132961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25DE2-B687-E2F1-3029-5579E89EC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ranklin Gothic Demi Cond"/>
              </a:rPr>
              <a:t>Budget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73AEFB-48DB-B4AC-5217-224DC7CEA9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dirty="0"/>
              <a:t>Board Approved Budget Outlook FY25/26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r>
              <a:rPr lang="en-US" b="1" dirty="0">
                <a:ea typeface="+mn-lt"/>
                <a:cs typeface="+mn-lt"/>
              </a:rPr>
              <a:t>Total Revenues: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b="1" dirty="0">
                <a:ea typeface="+mn-lt"/>
                <a:cs typeface="+mn-lt"/>
              </a:rPr>
              <a:t>$110.3 million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i="1" dirty="0">
                <a:ea typeface="+mn-lt"/>
                <a:cs typeface="+mn-lt"/>
              </a:rPr>
              <a:t>( down from $118.8M)</a:t>
            </a:r>
          </a:p>
          <a:p>
            <a:r>
              <a:rPr lang="en-US" b="1" dirty="0">
                <a:ea typeface="+mn-lt"/>
                <a:cs typeface="+mn-lt"/>
              </a:rPr>
              <a:t>Total Expenses: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b="1" dirty="0">
                <a:ea typeface="+mn-lt"/>
                <a:cs typeface="+mn-lt"/>
              </a:rPr>
              <a:t>$104.8 million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i="1" dirty="0">
                <a:ea typeface="+mn-lt"/>
                <a:cs typeface="+mn-lt"/>
              </a:rPr>
              <a:t>(down from $108.4M)</a:t>
            </a:r>
            <a:endParaRPr lang="en-US" dirty="0">
              <a:ea typeface="Calibri"/>
              <a:cs typeface="Calibri"/>
            </a:endParaRPr>
          </a:p>
          <a:p>
            <a:r>
              <a:rPr lang="en-US" b="1" dirty="0">
                <a:ea typeface="+mn-lt"/>
                <a:cs typeface="+mn-lt"/>
              </a:rPr>
              <a:t>Budgeted Surplus: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b="1" dirty="0">
                <a:ea typeface="+mn-lt"/>
                <a:cs typeface="+mn-lt"/>
              </a:rPr>
              <a:t>$5.5 million </a:t>
            </a:r>
            <a:r>
              <a:rPr lang="en-US" i="1" dirty="0">
                <a:ea typeface="+mn-lt"/>
                <a:cs typeface="+mn-lt"/>
              </a:rPr>
              <a:t>(down from $10.4M)</a:t>
            </a:r>
            <a:endParaRPr lang="en-US" dirty="0"/>
          </a:p>
          <a:p>
            <a:pPr marL="0" indent="0">
              <a:buNone/>
            </a:pPr>
            <a:endParaRPr lang="en-US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i="1" dirty="0">
                <a:ea typeface="+mn-lt"/>
                <a:cs typeface="+mn-lt"/>
              </a:rPr>
              <a:t>“The budget remains balanced and forward-looking but may change as first-quarter revenues trend lower.”</a:t>
            </a:r>
            <a:endParaRPr lang="en-US" i="1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0488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813BC-745B-4E38-AC6F-B950C847A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362" y="107735"/>
            <a:ext cx="9603275" cy="697335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chemeClr val="accent1"/>
                </a:solidFill>
                <a:latin typeface="Franklin Gothic Demi Cond"/>
              </a:rPr>
              <a:t>SUMMARY OF RESERVE FUNDS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F70AB2-9020-4A05-F519-3595DE09F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940" y="1156970"/>
            <a:ext cx="10174120" cy="454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2537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a report&#10;&#10;AI-generated content may be incorrect.">
            <a:extLst>
              <a:ext uri="{FF2B5EF4-FFF2-40B4-BE49-F238E27FC236}">
                <a16:creationId xmlns:a16="http://schemas.microsoft.com/office/drawing/2014/main" id="{F1267904-766B-82A3-F994-F41946DF9E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" y="4743"/>
            <a:ext cx="12192019" cy="682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0722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210AA-DF4E-FA46-6F65-350F44F7F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D416D-6255-6328-7912-EEC080608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286" y="91748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alibri"/>
                <a:ea typeface="Calibri"/>
                <a:cs typeface="Calibri"/>
              </a:rPr>
              <a:t>Q1 FY25/26 Draft Financial Results</a:t>
            </a:r>
            <a:endParaRPr lang="en-US" sz="2800" b="0" dirty="0">
              <a:latin typeface="Calibri"/>
              <a:ea typeface="Calibri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557AC-A714-F175-CA08-F8F5CDB35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1900"/>
            <a:ext cx="10515600" cy="4859316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buFont typeface="Arial"/>
              <a:buChar char="•"/>
            </a:pPr>
            <a:r>
              <a:rPr lang="en-US" b="1" dirty="0"/>
              <a:t>Commercial Services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r>
              <a:rPr lang="en-US" dirty="0">
                <a:ea typeface="Calibri" panose="020F0502020204030204"/>
                <a:cs typeface="Calibri" panose="020F0502020204030204"/>
              </a:rPr>
              <a:t> Net loss of </a:t>
            </a:r>
            <a:r>
              <a:rPr lang="en-US" dirty="0">
                <a:solidFill>
                  <a:srgbClr val="FF0000"/>
                </a:solidFill>
                <a:ea typeface="Calibri" panose="020F0502020204030204"/>
                <a:cs typeface="Calibri" panose="020F0502020204030204"/>
              </a:rPr>
              <a:t>$398k</a:t>
            </a:r>
            <a:r>
              <a:rPr lang="en-US" dirty="0">
                <a:ea typeface="Calibri" panose="020F0502020204030204"/>
                <a:cs typeface="Calibri" panose="020F0502020204030204"/>
              </a:rPr>
              <a:t>, trending $1.07M below budget. </a:t>
            </a:r>
          </a:p>
          <a:p>
            <a:pPr marL="914400" lvl="1" indent="-457200"/>
            <a:r>
              <a:rPr lang="en-US" dirty="0">
                <a:ea typeface="+mn-lt"/>
                <a:cs typeface="+mn-lt"/>
              </a:rPr>
              <a:t>Impact of higher costs, construction delays and vacancies.    </a:t>
            </a:r>
          </a:p>
          <a:p>
            <a:pPr>
              <a:buFont typeface="Arial"/>
              <a:buChar char="•"/>
            </a:pPr>
            <a:r>
              <a:rPr lang="en-US" b="1" dirty="0">
                <a:ea typeface="+mn-lt"/>
                <a:cs typeface="+mn-lt"/>
              </a:rPr>
              <a:t>Campus Programs</a:t>
            </a:r>
            <a:endParaRPr lang="en-US" dirty="0"/>
          </a:p>
          <a:p>
            <a:pPr marL="457200" lvl="1" indent="0">
              <a:buNone/>
            </a:pPr>
            <a:r>
              <a:rPr lang="en-US" sz="2800" dirty="0">
                <a:ea typeface="+mn-lt"/>
                <a:cs typeface="+mn-lt"/>
              </a:rPr>
              <a:t>Net loss of </a:t>
            </a:r>
            <a:r>
              <a:rPr lang="en-US" sz="2800" dirty="0">
                <a:solidFill>
                  <a:srgbClr val="FF0000"/>
                </a:solidFill>
                <a:ea typeface="+mn-lt"/>
                <a:cs typeface="+mn-lt"/>
              </a:rPr>
              <a:t>$428k</a:t>
            </a:r>
            <a:r>
              <a:rPr lang="en-US" sz="2800" dirty="0">
                <a:ea typeface="+mn-lt"/>
                <a:cs typeface="+mn-lt"/>
              </a:rPr>
              <a:t>, trending $791k below budget.</a:t>
            </a:r>
            <a:endParaRPr lang="en-US" dirty="0">
              <a:ea typeface="Calibri"/>
              <a:cs typeface="Calibri"/>
            </a:endParaRPr>
          </a:p>
          <a:p>
            <a:pPr marL="800100" lvl="1" indent="-342900"/>
            <a:r>
              <a:rPr lang="en-US" dirty="0">
                <a:ea typeface="+mn-lt"/>
                <a:cs typeface="+mn-lt"/>
              </a:rPr>
              <a:t>Higher spending of campus programs, losses in Agriculture </a:t>
            </a:r>
          </a:p>
          <a:p>
            <a:pPr>
              <a:buFont typeface="Arial"/>
            </a:pPr>
            <a:r>
              <a:rPr lang="en-US" b="1" dirty="0">
                <a:ea typeface="+mn-lt"/>
                <a:cs typeface="+mn-lt"/>
              </a:rPr>
              <a:t>Investments</a:t>
            </a:r>
            <a:endParaRPr lang="en-US" dirty="0">
              <a:ea typeface="+mn-lt"/>
              <a:cs typeface="+mn-lt"/>
            </a:endParaRPr>
          </a:p>
          <a:p>
            <a:pPr lvl="1">
              <a:buNone/>
            </a:pPr>
            <a:r>
              <a:rPr lang="en-US" sz="2800" dirty="0">
                <a:ea typeface="+mn-lt"/>
                <a:cs typeface="+mn-lt"/>
              </a:rPr>
              <a:t>Net profit of </a:t>
            </a:r>
            <a:r>
              <a:rPr lang="en-US" sz="2800" dirty="0">
                <a:solidFill>
                  <a:schemeClr val="accent6"/>
                </a:solidFill>
                <a:ea typeface="+mn-lt"/>
                <a:cs typeface="+mn-lt"/>
              </a:rPr>
              <a:t>$2.6M</a:t>
            </a:r>
            <a:r>
              <a:rPr lang="en-US" sz="2800" dirty="0">
                <a:ea typeface="+mn-lt"/>
                <a:cs typeface="+mn-lt"/>
              </a:rPr>
              <a:t>, trending $1.9M over budget. </a:t>
            </a:r>
          </a:p>
          <a:p>
            <a:pPr marL="914400" lvl="1" indent="-457200"/>
            <a:r>
              <a:rPr lang="en-US" sz="2800" dirty="0">
                <a:ea typeface="+mn-lt"/>
                <a:cs typeface="+mn-lt"/>
              </a:rPr>
              <a:t>Unrealized = $2.3M, Realized=$70k, Dividends= $200k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 marL="457200" lvl="1" indent="0">
              <a:buNone/>
            </a:pPr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i="1" dirty="0">
                <a:ea typeface="Calibri"/>
                <a:cs typeface="Calibri"/>
              </a:rPr>
              <a:t>“We are beating budget by $1.5M due to our investment earnings; however, our core business cost and support program spend is rising higher than anticipated"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9DE0A198-1E54-6C0D-F8DD-D8E079B17E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8994" y="-150596"/>
            <a:ext cx="985559" cy="76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9934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7B658-4FD7-684B-D0E4-D3E3D1DCB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04B08-D626-64C6-4B1E-E97934DEE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286" y="91748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/>
              <a:t>Budget Process Cont’d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7DA79A-83D0-5C79-6EB2-31BE35D43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1900"/>
            <a:ext cx="10515600" cy="439420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Assumptions largely held true with a few curve balls… </a:t>
            </a:r>
          </a:p>
          <a:p>
            <a:pPr marL="0" indent="0">
              <a:buNone/>
            </a:pPr>
            <a:br>
              <a:rPr lang="en-US" dirty="0"/>
            </a:br>
            <a:r>
              <a:rPr lang="en-US" dirty="0"/>
              <a:t>How the revenue situation is evolving this year:</a:t>
            </a:r>
            <a:br>
              <a:rPr lang="en-US" dirty="0"/>
            </a:b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 Big One – Federal Government Policy Shifts, resulting in </a:t>
            </a:r>
            <a:r>
              <a:rPr lang="en-US" dirty="0">
                <a:solidFill>
                  <a:srgbClr val="FF0000"/>
                </a:solidFill>
              </a:rPr>
              <a:t>losing a collective $3.2M opportunity</a:t>
            </a:r>
            <a:r>
              <a:rPr lang="en-US" dirty="0"/>
              <a:t> in Grants &amp; Sponsored Programs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Larger than expected publisher price increases – jeopardizing textbook and course material affordability, resulting in </a:t>
            </a:r>
            <a:r>
              <a:rPr lang="en-US" dirty="0">
                <a:solidFill>
                  <a:srgbClr val="FF0000"/>
                </a:solidFill>
              </a:rPr>
              <a:t>at least $300K in additional costs</a:t>
            </a:r>
            <a:r>
              <a:rPr lang="en-US" dirty="0"/>
              <a:t> for the same textbooks &amp; course materials.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Government Shutdown might be delaying our hotel reopening, resulting in a budgeted revenue </a:t>
            </a:r>
            <a:r>
              <a:rPr lang="en-US" dirty="0">
                <a:solidFill>
                  <a:srgbClr val="FF0000"/>
                </a:solidFill>
              </a:rPr>
              <a:t>loss of at least $100K per month</a:t>
            </a:r>
            <a:r>
              <a:rPr lang="en-US" dirty="0"/>
              <a:t>.</a:t>
            </a:r>
          </a:p>
          <a:p>
            <a:pPr marL="514350" indent="-514350">
              <a:buAutoNum type="arabicPeriod"/>
            </a:pPr>
            <a:r>
              <a:rPr lang="en-US" dirty="0">
                <a:solidFill>
                  <a:srgbClr val="000000"/>
                </a:solidFill>
                <a:ea typeface="Calibri" panose="020F0502020204030204"/>
                <a:cs typeface="Calibri" panose="020F0502020204030204"/>
              </a:rPr>
              <a:t>Unanticipated vacancies (</a:t>
            </a:r>
            <a:r>
              <a:rPr lang="en-US" dirty="0">
                <a:solidFill>
                  <a:srgbClr val="FF0000"/>
                </a:solidFill>
                <a:ea typeface="Calibri" panose="020F0502020204030204"/>
                <a:cs typeface="Calibri" panose="020F0502020204030204"/>
              </a:rPr>
              <a:t>96% occupancy</a:t>
            </a:r>
            <a:r>
              <a:rPr lang="en-US" dirty="0">
                <a:solidFill>
                  <a:srgbClr val="000000"/>
                </a:solidFill>
                <a:ea typeface="Calibri" panose="020F0502020204030204"/>
                <a:cs typeface="Calibri" panose="020F0502020204030204"/>
              </a:rPr>
              <a:t>) and costs</a:t>
            </a:r>
            <a:r>
              <a:rPr lang="en-US" dirty="0">
                <a:ea typeface="Calibri" panose="020F0502020204030204"/>
                <a:cs typeface="Calibri" panose="020F0502020204030204"/>
              </a:rPr>
              <a:t> (turnover, repairs, financing) incurred at the Current vs our preliminary estimates. 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E18355AB-FB0E-4BDF-D71D-E3C9BE40A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8994" y="-150596"/>
            <a:ext cx="985559" cy="76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8667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E507C-6BD9-4C86-B874-59B3A877360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85043" y="2433541"/>
            <a:ext cx="9602788" cy="4776787"/>
          </a:xfrm>
        </p:spPr>
        <p:txBody>
          <a:bodyPr>
            <a:normAutofit fontScale="90000"/>
          </a:bodyPr>
          <a:lstStyle/>
          <a:p>
            <a:r>
              <a:rPr lang="en-US" sz="31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- Direct Funding</a:t>
            </a:r>
            <a:br>
              <a:rPr lang="en-US" sz="31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</a:br>
            <a:r>
              <a:rPr lang="en-US" sz="31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	- </a:t>
            </a:r>
            <a:r>
              <a:rPr lang="en-US" sz="3100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Designated Gift</a:t>
            </a:r>
            <a:br>
              <a:rPr lang="en-US" sz="31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</a:br>
            <a:r>
              <a:rPr lang="en-US" sz="31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	- </a:t>
            </a:r>
            <a:r>
              <a:rPr lang="en-US" sz="3100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Program &amp; Event Support</a:t>
            </a:r>
            <a:br>
              <a:rPr lang="en-US" sz="31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</a:br>
            <a:r>
              <a:rPr lang="en-US" sz="31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	</a:t>
            </a:r>
            <a:br>
              <a:rPr lang="en-US" sz="31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</a:br>
            <a:r>
              <a:rPr lang="en-US" sz="31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- Indirect &amp; Overhead Funding</a:t>
            </a:r>
            <a:br>
              <a:rPr lang="en-US" sz="31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</a:br>
            <a:r>
              <a:rPr lang="en-US" sz="31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	- </a:t>
            </a:r>
            <a:r>
              <a:rPr lang="en-US" sz="3100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Reimbursement to University</a:t>
            </a:r>
            <a:br>
              <a:rPr lang="en-US" sz="31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</a:br>
            <a:r>
              <a:rPr lang="en-US" sz="31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	- </a:t>
            </a:r>
            <a:r>
              <a:rPr lang="en-US" sz="3100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Program Subsidies</a:t>
            </a:r>
            <a:br>
              <a:rPr lang="en-US" sz="31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</a:br>
            <a:br>
              <a:rPr lang="en-US" sz="31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</a:br>
            <a:r>
              <a:rPr lang="en-US" sz="31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- Student Compensation</a:t>
            </a:r>
            <a:br>
              <a:rPr lang="en-US" sz="31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</a:br>
            <a:r>
              <a:rPr lang="en-US" sz="31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	- </a:t>
            </a:r>
            <a:r>
              <a:rPr lang="en-US" sz="3100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Employment &amp; Internships</a:t>
            </a:r>
            <a:r>
              <a:rPr lang="en-US" sz="31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	</a:t>
            </a:r>
            <a:br>
              <a:rPr lang="en-US" sz="31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</a:br>
            <a:br>
              <a:rPr lang="en-US" sz="31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</a:br>
            <a:r>
              <a:rPr lang="en-US" sz="31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- Direct Student Financial Support</a:t>
            </a:r>
            <a:br>
              <a:rPr lang="en-US" sz="31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</a:br>
            <a:r>
              <a:rPr lang="en-US" sz="31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	- </a:t>
            </a:r>
            <a:r>
              <a:rPr lang="en-US" sz="3100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Scholarships &amp; Subsidies</a:t>
            </a:r>
            <a:b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	</a:t>
            </a:r>
            <a:b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b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b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b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b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b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27FC77-627D-44D4-BD1A-4B9FF84F8FD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7450" y="258530"/>
            <a:ext cx="9602787" cy="13463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CPPE Financial Support to the University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D6B438-D517-4B63-A978-9A522CFF6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5535" y="2916004"/>
            <a:ext cx="4470497" cy="317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1403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>
            <a:extLst>
              <a:ext uri="{FF2B5EF4-FFF2-40B4-BE49-F238E27FC236}">
                <a16:creationId xmlns:a16="http://schemas.microsoft.com/office/drawing/2014/main" id="{78564266-CAE8-416B-9B50-AE22E64B489D}"/>
              </a:ext>
            </a:extLst>
          </p:cNvPr>
          <p:cNvSpPr txBox="1">
            <a:spLocks/>
          </p:cNvSpPr>
          <p:nvPr/>
        </p:nvSpPr>
        <p:spPr>
          <a:xfrm>
            <a:off x="344865" y="20876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latin typeface="Calibri Light" panose="020F0302020204030204"/>
              </a:rPr>
              <a:t>Designated Gift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D13C92DB-AAA5-4FDF-9795-4357178AF76B}"/>
              </a:ext>
            </a:extLst>
          </p:cNvPr>
          <p:cNvSpPr txBox="1">
            <a:spLocks/>
          </p:cNvSpPr>
          <p:nvPr/>
        </p:nvSpPr>
        <p:spPr>
          <a:xfrm>
            <a:off x="597525" y="1150259"/>
            <a:ext cx="6097704" cy="16453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Pre-pandemic - $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$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ysClr val="windowText" lastClr="000000"/>
                </a:solidFill>
                <a:latin typeface="Calibri" panose="020F0502020204030204"/>
              </a:rPr>
              <a:t>2020-2021 (pandemic low) - $213,231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ysClr val="windowText" lastClr="000000"/>
                </a:solidFill>
                <a:latin typeface="Calibri" panose="020F0502020204030204"/>
              </a:rPr>
              <a:t>This year (budget) - $</a:t>
            </a:r>
            <a:r>
              <a:rPr lang="en-US" dirty="0" err="1">
                <a:solidFill>
                  <a:sysClr val="windowText" lastClr="000000"/>
                </a:solidFill>
                <a:latin typeface="Calibri" panose="020F0502020204030204"/>
              </a:rPr>
              <a:t>2.15M</a:t>
            </a:r>
            <a:endParaRPr lang="en-US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78564266-CAE8-416B-9B50-AE22E64B489D}"/>
              </a:ext>
            </a:extLst>
          </p:cNvPr>
          <p:cNvSpPr txBox="1">
            <a:spLocks/>
          </p:cNvSpPr>
          <p:nvPr/>
        </p:nvSpPr>
        <p:spPr>
          <a:xfrm>
            <a:off x="6589336" y="473822"/>
            <a:ext cx="4764464" cy="1124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latin typeface="Calibri Light" panose="020F0302020204030204"/>
              </a:rPr>
              <a:t>Program &amp; Event Support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D13C92DB-AAA5-4FDF-9795-4357178AF76B}"/>
              </a:ext>
            </a:extLst>
          </p:cNvPr>
          <p:cNvSpPr txBox="1">
            <a:spLocks/>
          </p:cNvSpPr>
          <p:nvPr/>
        </p:nvSpPr>
        <p:spPr>
          <a:xfrm>
            <a:off x="7004051" y="1577323"/>
            <a:ext cx="4764464" cy="3692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sysClr val="windowText" lastClr="000000"/>
                </a:solidFill>
                <a:latin typeface="Calibri" panose="020F0502020204030204"/>
              </a:rPr>
              <a:t>$3.76M in filming revenue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 $200k in programs/events</a:t>
            </a:r>
          </a:p>
          <a:p>
            <a:pPr lvl="1">
              <a:spcBef>
                <a:spcPts val="1000"/>
              </a:spcBef>
              <a:defRPr/>
            </a:pPr>
            <a:r>
              <a:rPr lang="en-US" dirty="0">
                <a:solidFill>
                  <a:sysClr val="windowText" lastClr="000000"/>
                </a:solidFill>
                <a:latin typeface="Calibri" panose="020F0502020204030204"/>
              </a:rPr>
              <a:t>Additional $</a:t>
            </a:r>
            <a:r>
              <a:rPr lang="en-US" dirty="0" err="1">
                <a:solidFill>
                  <a:sysClr val="windowText" lastClr="000000"/>
                </a:solidFill>
                <a:latin typeface="Calibri" panose="020F0502020204030204"/>
              </a:rPr>
              <a:t>50k</a:t>
            </a:r>
            <a:r>
              <a:rPr lang="en-US" dirty="0">
                <a:solidFill>
                  <a:sysClr val="windowText" lastClr="000000"/>
                </a:solidFill>
                <a:latin typeface="Calibri" panose="020F0502020204030204"/>
              </a:rPr>
              <a:t>+ in-kind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F55C4538-CCE3-AB32-F3FD-A4215498DB87}"/>
              </a:ext>
            </a:extLst>
          </p:cNvPr>
          <p:cNvSpPr txBox="1">
            <a:spLocks/>
          </p:cNvSpPr>
          <p:nvPr/>
        </p:nvSpPr>
        <p:spPr>
          <a:xfrm>
            <a:off x="423485" y="3120753"/>
            <a:ext cx="6013832" cy="6277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latin typeface="Calibri Light" panose="020F0302020204030204"/>
              </a:rPr>
              <a:t>Student Financial Support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FEAF75A2-6C6A-EFA9-80DA-E313B67F737A}"/>
              </a:ext>
            </a:extLst>
          </p:cNvPr>
          <p:cNvSpPr txBox="1">
            <a:spLocks/>
          </p:cNvSpPr>
          <p:nvPr/>
        </p:nvSpPr>
        <p:spPr>
          <a:xfrm>
            <a:off x="6801122" y="1407092"/>
            <a:ext cx="4552677" cy="4435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B655BA5B-0A3F-B474-C8AA-C6A903347370}"/>
              </a:ext>
            </a:extLst>
          </p:cNvPr>
          <p:cNvSpPr txBox="1">
            <a:spLocks/>
          </p:cNvSpPr>
          <p:nvPr/>
        </p:nvSpPr>
        <p:spPr>
          <a:xfrm>
            <a:off x="597525" y="3842022"/>
            <a:ext cx="5715251" cy="5352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sysClr val="windowText" lastClr="000000"/>
                </a:solidFill>
                <a:latin typeface="Calibri" panose="020F0502020204030204"/>
              </a:rPr>
              <a:t>Direct Scholarships: $50,000</a:t>
            </a:r>
          </a:p>
          <a:p>
            <a:pPr>
              <a:defRPr/>
            </a:pPr>
            <a:r>
              <a:rPr lang="en-US" dirty="0">
                <a:solidFill>
                  <a:sysClr val="windowText" lastClr="000000"/>
                </a:solidFill>
                <a:latin typeface="Calibri" panose="020F0502020204030204"/>
              </a:rPr>
              <a:t>Regalia partnership: $7,000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Instant Access Complete subsidy: $40,000+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E36F60-09AE-09FD-AD20-93AB64AE4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0706" y="4025244"/>
            <a:ext cx="1633094" cy="16330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66DAE59-7F05-E7F7-0121-8D3874C97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8882" y="4025244"/>
            <a:ext cx="2903278" cy="163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70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>
            <a:extLst>
              <a:ext uri="{FF2B5EF4-FFF2-40B4-BE49-F238E27FC236}">
                <a16:creationId xmlns:a16="http://schemas.microsoft.com/office/drawing/2014/main" id="{78564266-CAE8-416B-9B50-AE22E64B489D}"/>
              </a:ext>
            </a:extLst>
          </p:cNvPr>
          <p:cNvSpPr txBox="1">
            <a:spLocks/>
          </p:cNvSpPr>
          <p:nvPr/>
        </p:nvSpPr>
        <p:spPr>
          <a:xfrm>
            <a:off x="429208" y="33237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latin typeface="Calibri Light" panose="020F0302020204030204"/>
              </a:rPr>
              <a:t>Reimbursements &amp; Subsidies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D13C92DB-AAA5-4FDF-9795-4357178AF76B}"/>
              </a:ext>
            </a:extLst>
          </p:cNvPr>
          <p:cNvSpPr txBox="1">
            <a:spLocks/>
          </p:cNvSpPr>
          <p:nvPr/>
        </p:nvSpPr>
        <p:spPr>
          <a:xfrm>
            <a:off x="838200" y="149144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C996BC-C968-43EF-8145-3EF80B81A6E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1893" y="4410260"/>
            <a:ext cx="5056058" cy="1607784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3083DCD-4ADD-4CFB-88C2-7E806851B32E}"/>
              </a:ext>
            </a:extLst>
          </p:cNvPr>
          <p:cNvSpPr txBox="1">
            <a:spLocks/>
          </p:cNvSpPr>
          <p:nvPr/>
        </p:nvSpPr>
        <p:spPr>
          <a:xfrm>
            <a:off x="838200" y="1278723"/>
            <a:ext cx="10515600" cy="5214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sysClr val="windowText" lastClr="000000"/>
                </a:solidFill>
                <a:latin typeface="Calibri" panose="020F0502020204030204"/>
              </a:rPr>
              <a:t>$11M – $15M  annually</a:t>
            </a:r>
          </a:p>
          <a:p>
            <a:pPr lvl="1">
              <a:defRPr/>
            </a:pPr>
            <a:r>
              <a:rPr lang="en-US" dirty="0">
                <a:solidFill>
                  <a:sysClr val="windowText" lastClr="000000"/>
                </a:solidFill>
                <a:latin typeface="Calibri" panose="020F0502020204030204"/>
              </a:rPr>
              <a:t>Bond payments</a:t>
            </a:r>
          </a:p>
          <a:p>
            <a:pPr lvl="1">
              <a:defRPr/>
            </a:pPr>
            <a:r>
              <a:rPr lang="en-US" dirty="0">
                <a:solidFill>
                  <a:sysClr val="windowText" lastClr="000000"/>
                </a:solidFill>
                <a:latin typeface="Calibri" panose="020F0502020204030204"/>
              </a:rPr>
              <a:t>Building &amp; grounds maintenance</a:t>
            </a:r>
          </a:p>
          <a:p>
            <a:pPr lvl="1">
              <a:defRPr/>
            </a:pPr>
            <a:r>
              <a:rPr lang="en-US" dirty="0">
                <a:solidFill>
                  <a:sysClr val="windowText" lastClr="000000"/>
                </a:solidFill>
                <a:latin typeface="Calibri" panose="020F0502020204030204"/>
              </a:rPr>
              <a:t>Utilities</a:t>
            </a:r>
          </a:p>
          <a:p>
            <a:pPr lvl="1">
              <a:defRPr/>
            </a:pPr>
            <a:r>
              <a:rPr lang="en-US" dirty="0">
                <a:solidFill>
                  <a:sysClr val="windowText" lastClr="000000"/>
                </a:solidFill>
                <a:latin typeface="Calibri" panose="020F0502020204030204"/>
              </a:rPr>
              <a:t>Scholarships &amp; stipends</a:t>
            </a:r>
          </a:p>
          <a:p>
            <a:pPr lvl="1">
              <a:defRPr/>
            </a:pPr>
            <a:r>
              <a:rPr lang="en-US" dirty="0">
                <a:solidFill>
                  <a:sysClr val="windowText" lastClr="000000"/>
                </a:solidFill>
                <a:latin typeface="Calibri" panose="020F0502020204030204"/>
              </a:rPr>
              <a:t>Salaries reimbursement</a:t>
            </a:r>
          </a:p>
          <a:p>
            <a:pPr lvl="1">
              <a:defRPr/>
            </a:pPr>
            <a:r>
              <a:rPr lang="en-US" dirty="0">
                <a:solidFill>
                  <a:sysClr val="windowText" lastClr="000000"/>
                </a:solidFill>
                <a:latin typeface="Calibri" panose="020F0502020204030204"/>
              </a:rPr>
              <a:t>Revenue share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ysClr val="windowText" lastClr="000000"/>
                </a:solidFill>
                <a:latin typeface="Calibri" panose="020F0502020204030204"/>
              </a:rPr>
              <a:t>Grant Post-award “subsidy”</a:t>
            </a:r>
          </a:p>
          <a:p>
            <a:pPr lvl="1">
              <a:spcBef>
                <a:spcPts val="1000"/>
              </a:spcBef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2017 analysis @ 11.08%</a:t>
            </a:r>
          </a:p>
          <a:p>
            <a:pPr lvl="1">
              <a:spcBef>
                <a:spcPts val="1000"/>
              </a:spcBef>
              <a:defRPr/>
            </a:pPr>
            <a:r>
              <a:rPr lang="en-US" dirty="0">
                <a:solidFill>
                  <a:sysClr val="windowText" lastClr="000000"/>
                </a:solidFill>
                <a:latin typeface="Calibri" panose="020F0502020204030204"/>
              </a:rPr>
              <a:t>Currently receive 4.5%</a:t>
            </a:r>
          </a:p>
          <a:p>
            <a:pPr lvl="1">
              <a:spcBef>
                <a:spcPts val="1000"/>
              </a:spcBef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Subsidy = $1.87M for 24/25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604B20-DC57-4FF8-A751-53B623CBA3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0763" y="807201"/>
            <a:ext cx="2894045" cy="289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61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92404-F304-4B25-75F0-6D71D7874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362" y="293242"/>
            <a:ext cx="9603275" cy="1049235"/>
          </a:xfrm>
        </p:spPr>
        <p:txBody>
          <a:bodyPr>
            <a:normAutofit/>
          </a:bodyPr>
          <a:lstStyle/>
          <a:p>
            <a:r>
              <a:rPr lang="en-GB" sz="4400" b="1" dirty="0"/>
              <a:t>Instant Access Complete – Day One Access</a:t>
            </a:r>
            <a:endParaRPr lang="en-US" sz="4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BB5C7A-7558-1714-87BA-AD5F4C0D7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425" y="2330616"/>
            <a:ext cx="6693147" cy="40041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4B79B6-80B7-8EBC-0B99-8AE70504EE93}"/>
              </a:ext>
            </a:extLst>
          </p:cNvPr>
          <p:cNvSpPr txBox="1"/>
          <p:nvPr/>
        </p:nvSpPr>
        <p:spPr>
          <a:xfrm>
            <a:off x="1536569" y="1564849"/>
            <a:ext cx="10007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not only our program. This is an institutional program where we partner down to the faculty level to deliver adopted textbooks, and course materials to our students. </a:t>
            </a:r>
          </a:p>
        </p:txBody>
      </p:sp>
    </p:spTree>
    <p:extLst>
      <p:ext uri="{BB962C8B-B14F-4D97-AF65-F5344CB8AC3E}">
        <p14:creationId xmlns:p14="http://schemas.microsoft.com/office/powerpoint/2010/main" val="875112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31686-CAB9-4576-9C8B-4DD5555AF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Overview of CPPE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75B237-255D-4992-9557-2FB1D36FF4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We are a 501c3 non-profit corporation that aims to act like a for profit to optimize returns either financially or intrinsically to the University.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We are completely self-supporting, legally independent, but governed by a Board of Directors. </a:t>
            </a:r>
          </a:p>
          <a:p>
            <a:r>
              <a:rPr lang="en-US" dirty="0"/>
              <a:t>We exist to mitigate risk exposure to the University.</a:t>
            </a:r>
          </a:p>
          <a:p>
            <a:r>
              <a:rPr lang="en-US" dirty="0"/>
              <a:t>We exist to manage certain funds on behalf of the University. </a:t>
            </a:r>
          </a:p>
          <a:p>
            <a:r>
              <a:rPr lang="en-US" dirty="0"/>
              <a:t>We exist to provide expected campus amenities/support (Dining, Bookstore, support programs, etc.) to the University that is not funded by the State. 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56855F63-927D-4F0E-B4A9-D6C37612F5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8994" y="-150596"/>
            <a:ext cx="985559" cy="76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629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9D9B2-2088-6180-E254-A18EB9662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1884" y="279901"/>
            <a:ext cx="9603275" cy="1049235"/>
          </a:xfrm>
        </p:spPr>
        <p:txBody>
          <a:bodyPr>
            <a:normAutofit fontScale="90000"/>
          </a:bodyPr>
          <a:lstStyle/>
          <a:p>
            <a:r>
              <a:rPr lang="en-US" dirty="0"/>
              <a:t>Bookstore inflationary pressures</a:t>
            </a:r>
            <a:br>
              <a:rPr lang="en-US" dirty="0"/>
            </a:b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4967C47-3395-E205-AACA-80359D8851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856" y="4081664"/>
            <a:ext cx="11554969" cy="184516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31235E-7154-0E11-9C5C-B3ACCD2F6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66" y="1040901"/>
            <a:ext cx="4578493" cy="29568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458FD2-A114-9DEF-F9FA-EF517ED8B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6423" y="1524000"/>
            <a:ext cx="6096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61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2058C8-02B4-8453-B099-54715579D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CAE4B-3841-9078-6B0B-5A7E2D31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Take Aways &amp; Reminders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F87E7-504B-F40F-CD3D-24BF771A8D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We are a 501c3 non-profit corporation that aims to act like a for profit to optimize returns either financially or intrinsically to the University.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We exist to mitigate risk exposure to the University.</a:t>
            </a:r>
          </a:p>
          <a:p>
            <a:r>
              <a:rPr lang="en-US" dirty="0"/>
              <a:t>We exist to manage certain funds on behalf of the University. </a:t>
            </a:r>
          </a:p>
          <a:p>
            <a:r>
              <a:rPr lang="en-US" dirty="0"/>
              <a:t>We exist to provide expected campus amenities/support (Dining, Bookstore, support programs, etc.) to the University that is not funded by the State.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Therefore - - - </a:t>
            </a:r>
          </a:p>
          <a:p>
            <a:pPr lvl="1"/>
            <a:r>
              <a:rPr lang="en-US" dirty="0"/>
              <a:t>Take advantage of our partnership to enhance the classroom experience however we can. </a:t>
            </a:r>
          </a:p>
          <a:p>
            <a:pPr lvl="1"/>
            <a:r>
              <a:rPr lang="en-US" dirty="0"/>
              <a:t>Bring forward ideas for optimization of our services.</a:t>
            </a:r>
          </a:p>
          <a:p>
            <a:pPr lvl="1"/>
            <a:r>
              <a:rPr lang="en-US" dirty="0"/>
              <a:t>Partner with us to manage external and unanticipated changes to mitigate disruptions. 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E5F3A0BD-CAE8-A2D8-9E39-661A464B38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8994" y="-150596"/>
            <a:ext cx="985559" cy="76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2841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D1004C-5587-3A06-7F6D-C6241EAB7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241DE-0B25-D6BE-EDCD-E8AF77ACE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you. 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50A80A85-39EB-36C5-5FAE-EFE4251CD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8994" y="-150596"/>
            <a:ext cx="985559" cy="76156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A6A6492-6C9A-7519-F4B9-B6DD9172B9E9}"/>
              </a:ext>
            </a:extLst>
          </p:cNvPr>
          <p:cNvSpPr txBox="1">
            <a:spLocks/>
          </p:cNvSpPr>
          <p:nvPr/>
        </p:nvSpPr>
        <p:spPr>
          <a:xfrm>
            <a:off x="1524000" y="1970088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Franklin Gothic Demi Cond" panose="020B07060304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Financial Budget Presentation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9E208E8-7960-5524-DBC2-7EAACC83A725}"/>
              </a:ext>
            </a:extLst>
          </p:cNvPr>
          <p:cNvSpPr txBox="1">
            <a:spLocks/>
          </p:cNvSpPr>
          <p:nvPr/>
        </p:nvSpPr>
        <p:spPr>
          <a:xfrm>
            <a:off x="1524000" y="444976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Academic Senate – Budget Committee</a:t>
            </a:r>
            <a:br>
              <a:rPr lang="en-US" dirty="0"/>
            </a:br>
            <a:r>
              <a:rPr lang="en-US" dirty="0"/>
              <a:t>10/29/2025</a:t>
            </a: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9460CA17-0A83-5252-3F38-E0B24A25A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971" y="855984"/>
            <a:ext cx="3970058" cy="306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924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7EEE6-C07F-1FD6-B192-62FB8FE60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F45ED-BFC5-F978-ED54-6C78D662F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other words…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2AA0D-47BC-3133-7695-2D742259E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324" y="1449705"/>
            <a:ext cx="10515600" cy="4394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We exist for you, for me, for us. Moving at the speed of student &amp; industry.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F6759399-0F1C-1791-54A1-9D6790F08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8994" y="-150596"/>
            <a:ext cx="985559" cy="761568"/>
          </a:xfrm>
          <a:prstGeom prst="rect">
            <a:avLst/>
          </a:prstGeom>
        </p:spPr>
      </p:pic>
      <p:pic>
        <p:nvPicPr>
          <p:cNvPr id="6" name="Picture 5" descr="Two men wearing hot dogs and holding hot dogs">
            <a:extLst>
              <a:ext uri="{FF2B5EF4-FFF2-40B4-BE49-F238E27FC236}">
                <a16:creationId xmlns:a16="http://schemas.microsoft.com/office/drawing/2014/main" id="{6F316240-463A-822B-10E9-CB4FD9863B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981" y="4096385"/>
            <a:ext cx="2800286" cy="2123440"/>
          </a:xfrm>
          <a:prstGeom prst="rect">
            <a:avLst/>
          </a:prstGeom>
        </p:spPr>
      </p:pic>
      <p:pic>
        <p:nvPicPr>
          <p:cNvPr id="8" name="Picture 7" descr="A group of kids and a person in a hot dog garment&#10;&#10;AI-generated content may be incorrect.">
            <a:extLst>
              <a:ext uri="{FF2B5EF4-FFF2-40B4-BE49-F238E27FC236}">
                <a16:creationId xmlns:a16="http://schemas.microsoft.com/office/drawing/2014/main" id="{312E8CF7-318F-819C-AAD0-9309B6A5D3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267" y="4096384"/>
            <a:ext cx="3185160" cy="2123440"/>
          </a:xfrm>
          <a:prstGeom prst="rect">
            <a:avLst/>
          </a:prstGeom>
        </p:spPr>
      </p:pic>
      <p:pic>
        <p:nvPicPr>
          <p:cNvPr id="10" name="Picture 9" descr="A person holding hot dogs&#10;&#10;AI-generated content may be incorrect.">
            <a:extLst>
              <a:ext uri="{FF2B5EF4-FFF2-40B4-BE49-F238E27FC236}">
                <a16:creationId xmlns:a16="http://schemas.microsoft.com/office/drawing/2014/main" id="{9B6ABE4D-9FCF-3CEC-3B3E-AA4890F336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267" y="1972944"/>
            <a:ext cx="3185160" cy="2123440"/>
          </a:xfrm>
          <a:prstGeom prst="rect">
            <a:avLst/>
          </a:prstGeom>
        </p:spPr>
      </p:pic>
      <p:pic>
        <p:nvPicPr>
          <p:cNvPr id="12" name="Picture 11" descr="A group of women holding drinks&#10;&#10;AI-generated content may be incorrect.">
            <a:extLst>
              <a:ext uri="{FF2B5EF4-FFF2-40B4-BE49-F238E27FC236}">
                <a16:creationId xmlns:a16="http://schemas.microsoft.com/office/drawing/2014/main" id="{EC27DBBB-9D80-2297-5AF7-0A81629AF6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19" y="4096383"/>
            <a:ext cx="3185162" cy="2123441"/>
          </a:xfrm>
          <a:prstGeom prst="rect">
            <a:avLst/>
          </a:prstGeom>
        </p:spPr>
      </p:pic>
      <p:pic>
        <p:nvPicPr>
          <p:cNvPr id="14" name="Picture 13" descr="A person standing next to a horse&#10;&#10;AI-generated content may be incorrect.">
            <a:extLst>
              <a:ext uri="{FF2B5EF4-FFF2-40B4-BE49-F238E27FC236}">
                <a16:creationId xmlns:a16="http://schemas.microsoft.com/office/drawing/2014/main" id="{93237F06-5D2C-00DA-43DB-FBA3C53BC0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103" y="1972943"/>
            <a:ext cx="3185163" cy="2123442"/>
          </a:xfrm>
          <a:prstGeom prst="rect">
            <a:avLst/>
          </a:prstGeom>
        </p:spPr>
      </p:pic>
      <p:pic>
        <p:nvPicPr>
          <p:cNvPr id="16" name="Picture 15" descr="A group of women holding hot dogs&#10;&#10;AI-generated content may be incorrect.">
            <a:extLst>
              <a:ext uri="{FF2B5EF4-FFF2-40B4-BE49-F238E27FC236}">
                <a16:creationId xmlns:a16="http://schemas.microsoft.com/office/drawing/2014/main" id="{F87538A0-34AB-DDF8-A1D1-E22458C238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21" y="1972942"/>
            <a:ext cx="3185159" cy="212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041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31686-CAB9-4576-9C8B-4DD5555AF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Mission -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75B237-255D-4992-9557-2FB1D36FF4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i="1" dirty="0">
                <a:cs typeface="Calibri"/>
              </a:rPr>
              <a:t>“Enhance the university and community experience through optimized solutions and resource generation that empower student success.”</a:t>
            </a:r>
          </a:p>
          <a:p>
            <a:pPr marL="0" indent="0" algn="ctr">
              <a:buNone/>
            </a:pPr>
            <a:endParaRPr lang="en-US" dirty="0"/>
          </a:p>
          <a:p>
            <a:r>
              <a:rPr lang="en-US" dirty="0"/>
              <a:t>Being co-curricular where applicable:</a:t>
            </a:r>
          </a:p>
          <a:p>
            <a:pPr lvl="1"/>
            <a:r>
              <a:rPr lang="en-US" dirty="0"/>
              <a:t>Restaurant Property Development course in Collins College of Hospitality</a:t>
            </a:r>
          </a:p>
          <a:p>
            <a:pPr lvl="1"/>
            <a:r>
              <a:rPr lang="en-US" dirty="0"/>
              <a:t>MSBA project within the College of Business</a:t>
            </a:r>
          </a:p>
          <a:p>
            <a:pPr lvl="1"/>
            <a:r>
              <a:rPr lang="en-US" dirty="0"/>
              <a:t>Micro-Internships w/CPPE HR</a:t>
            </a:r>
          </a:p>
          <a:p>
            <a:pPr lvl="1"/>
            <a:r>
              <a:rPr lang="en-US" dirty="0"/>
              <a:t>Apparel Merchandising and Management Collaboration</a:t>
            </a:r>
          </a:p>
          <a:p>
            <a:pPr lvl="1"/>
            <a:r>
              <a:rPr lang="en-US" dirty="0"/>
              <a:t>Fixing the clock on building 66!</a:t>
            </a:r>
          </a:p>
          <a:p>
            <a:pPr lvl="2"/>
            <a:endParaRPr lang="en-US" dirty="0"/>
          </a:p>
          <a:p>
            <a:r>
              <a:rPr lang="en-US" dirty="0"/>
              <a:t>Asking ourselves – “Does this support recruitment or retention, and generate revenue for the institution?”</a:t>
            </a:r>
          </a:p>
          <a:p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56855F63-927D-4F0E-B4A9-D6C37612F5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8994" y="-150596"/>
            <a:ext cx="985559" cy="76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2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67E7A-EE93-0F91-69BC-85869F905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ED5BA-6A57-7ACC-1918-FBE0CB09E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835" y="638175"/>
            <a:ext cx="10515600" cy="1325563"/>
          </a:xfrm>
        </p:spPr>
        <p:txBody>
          <a:bodyPr/>
          <a:lstStyle/>
          <a:p>
            <a:r>
              <a:rPr lang="en-US" dirty="0"/>
              <a:t>Main Revenue Streams Include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3747EF-47CA-3CC3-7D38-8508279093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en-US" dirty="0"/>
              <a:t>Commercial Services Group:</a:t>
            </a:r>
          </a:p>
          <a:p>
            <a:pPr lvl="1"/>
            <a:r>
              <a:rPr lang="en-US" dirty="0"/>
              <a:t>CPP Dining Services</a:t>
            </a:r>
          </a:p>
          <a:p>
            <a:pPr lvl="1"/>
            <a:r>
              <a:rPr lang="en-US" dirty="0"/>
              <a:t>Bronco Bookstore</a:t>
            </a:r>
          </a:p>
          <a:p>
            <a:pPr lvl="1"/>
            <a:r>
              <a:rPr lang="en-US" dirty="0"/>
              <a:t>Kellogg West Hotel &amp; Conference Center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CPPE Housing Services &amp; Real Estate</a:t>
            </a:r>
          </a:p>
          <a:p>
            <a:pPr lvl="1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Year+ Student Housing (University Village and the Current Apartments)</a:t>
            </a:r>
          </a:p>
          <a:p>
            <a:pPr lvl="1"/>
            <a:r>
              <a:rPr lang="en-US" dirty="0"/>
              <a:t>Faculty / Staff Housing</a:t>
            </a:r>
          </a:p>
          <a:p>
            <a:pPr lvl="1"/>
            <a:r>
              <a:rPr lang="en-US" dirty="0"/>
              <a:t>Innovation Village</a:t>
            </a:r>
          </a:p>
          <a:p>
            <a:pPr lvl="1"/>
            <a:r>
              <a:rPr lang="en-US" dirty="0"/>
              <a:t>Filming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Indirect Cost Recovery</a:t>
            </a:r>
          </a:p>
          <a:p>
            <a:pPr lvl="1"/>
            <a:r>
              <a:rPr lang="en-US" dirty="0"/>
              <a:t>Sponsored Programs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CEA2F97D-09BB-05A9-FC38-B9A328C448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8994" y="-150596"/>
            <a:ext cx="985559" cy="7615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0E929F-C415-3FD5-6B43-44F1E6909A20}"/>
              </a:ext>
            </a:extLst>
          </p:cNvPr>
          <p:cNvSpPr txBox="1"/>
          <p:nvPr/>
        </p:nvSpPr>
        <p:spPr>
          <a:xfrm>
            <a:off x="8001449" y="1825625"/>
            <a:ext cx="35926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*Agricultural Enterprises &amp; Continuing Ed (CPGE) are considered as revenue streams, but we act as administrative oversight entity.</a:t>
            </a:r>
          </a:p>
        </p:txBody>
      </p:sp>
    </p:spTree>
    <p:extLst>
      <p:ext uri="{BB962C8B-B14F-4D97-AF65-F5344CB8AC3E}">
        <p14:creationId xmlns:p14="http://schemas.microsoft.com/office/powerpoint/2010/main" val="3916698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31686-CAB9-4576-9C8B-4DD5555AF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75B237-255D-4992-9557-2FB1D36FF4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Our budgeting process differs slightly from the traditional process most of us are used to from the University perspective - - in that we factor in, but isn’t limited to, student economic trends, broader economic outlook, price elasticity, and anticipated university needs or budgetary constraints. </a:t>
            </a:r>
          </a:p>
          <a:p>
            <a:r>
              <a:rPr lang="en-US" dirty="0"/>
              <a:t>However, we are generally aligned and follow the University with a July through June fiscal year. </a:t>
            </a:r>
          </a:p>
          <a:p>
            <a:r>
              <a:rPr lang="en-US" dirty="0"/>
              <a:t>Budgets are largely focused around the revenues generated from the prior/current year, and assumptions we can make for the upcoming year.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56855F63-927D-4F0E-B4A9-D6C37612F5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8994" y="-150596"/>
            <a:ext cx="985559" cy="76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459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B688C6-4BFA-0677-ABD1-2B56087120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38370-09A5-4EC0-A340-67915666E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Process Cont’d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95DF0C-B314-5C8A-3327-BAA86F8BF8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Budgeting Steps / Timeline</a:t>
            </a:r>
          </a:p>
          <a:p>
            <a:r>
              <a:rPr lang="en-US" dirty="0"/>
              <a:t>Operating Budget vs. Capital Budget</a:t>
            </a:r>
          </a:p>
          <a:p>
            <a:r>
              <a:rPr lang="en-US" dirty="0"/>
              <a:t>Budget Schedule</a:t>
            </a:r>
          </a:p>
          <a:p>
            <a:r>
              <a:rPr lang="en-US" dirty="0"/>
              <a:t>Division Meetings</a:t>
            </a:r>
          </a:p>
          <a:p>
            <a:r>
              <a:rPr lang="en-US" dirty="0"/>
              <a:t>Draft Budget</a:t>
            </a:r>
          </a:p>
          <a:p>
            <a:r>
              <a:rPr lang="en-US" dirty="0"/>
              <a:t>Committee and Board Approval</a:t>
            </a:r>
          </a:p>
          <a:p>
            <a:r>
              <a:rPr lang="en-US" dirty="0"/>
              <a:t>Submissions to University – two stages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724AFEE-D095-3737-D250-B6FAAE073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8994" y="-150596"/>
            <a:ext cx="985559" cy="76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233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46C4D-2E1D-ADD2-6F44-DE09D86A8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B9E0E-D0DC-7452-3C0B-086673D04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84" y="-51810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/>
              <a:t>Budget Process Cont’d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838E3A80-7647-AF8C-5231-94FE260FD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8994" y="-150596"/>
            <a:ext cx="985559" cy="761568"/>
          </a:xfrm>
          <a:prstGeom prst="rect">
            <a:avLst/>
          </a:prstGeom>
        </p:spPr>
      </p:pic>
      <p:graphicFrame>
        <p:nvGraphicFramePr>
          <p:cNvPr id="7" name="Table 6" title="Graphing Table">
            <a:extLst>
              <a:ext uri="{FF2B5EF4-FFF2-40B4-BE49-F238E27FC236}">
                <a16:creationId xmlns:a16="http://schemas.microsoft.com/office/drawing/2014/main" id="{0378D298-EE31-866E-24F4-E5D4647654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5050339"/>
              </p:ext>
            </p:extLst>
          </p:nvPr>
        </p:nvGraphicFramePr>
        <p:xfrm>
          <a:off x="969975" y="1965856"/>
          <a:ext cx="10067989" cy="4650900"/>
        </p:xfrm>
        <a:graphic>
          <a:graphicData uri="http://schemas.openxmlformats.org/drawingml/2006/table">
            <a:tbl>
              <a:tblPr firstRow="1" bandRow="1">
                <a:effectLst>
                  <a:outerShdw blurRad="114300" dist="38100" dir="2700000" algn="tl" rotWithShape="0">
                    <a:prstClr val="black">
                      <a:alpha val="20000"/>
                    </a:prstClr>
                  </a:outerShdw>
                </a:effectLst>
                <a:tableStyleId>{5C22544A-7EE6-4342-B048-85BDC9FD1C3A}</a:tableStyleId>
              </a:tblPr>
              <a:tblGrid>
                <a:gridCol w="18942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0563">
                  <a:extLst>
                    <a:ext uri="{9D8B030D-6E8A-4147-A177-3AD203B41FA5}">
                      <a16:colId xmlns:a16="http://schemas.microsoft.com/office/drawing/2014/main" val="388603255"/>
                    </a:ext>
                  </a:extLst>
                </a:gridCol>
                <a:gridCol w="3405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05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05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40563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340563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340563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340563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340563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340563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340563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340563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340563">
                  <a:extLst>
                    <a:ext uri="{9D8B030D-6E8A-4147-A177-3AD203B41FA5}">
                      <a16:colId xmlns:a16="http://schemas.microsoft.com/office/drawing/2014/main" val="20037"/>
                    </a:ext>
                  </a:extLst>
                </a:gridCol>
                <a:gridCol w="340563">
                  <a:extLst>
                    <a:ext uri="{9D8B030D-6E8A-4147-A177-3AD203B41FA5}">
                      <a16:colId xmlns:a16="http://schemas.microsoft.com/office/drawing/2014/main" val="20038"/>
                    </a:ext>
                  </a:extLst>
                </a:gridCol>
                <a:gridCol w="340563">
                  <a:extLst>
                    <a:ext uri="{9D8B030D-6E8A-4147-A177-3AD203B41FA5}">
                      <a16:colId xmlns:a16="http://schemas.microsoft.com/office/drawing/2014/main" val="20039"/>
                    </a:ext>
                  </a:extLst>
                </a:gridCol>
                <a:gridCol w="340563">
                  <a:extLst>
                    <a:ext uri="{9D8B030D-6E8A-4147-A177-3AD203B41FA5}">
                      <a16:colId xmlns:a16="http://schemas.microsoft.com/office/drawing/2014/main" val="20040"/>
                    </a:ext>
                  </a:extLst>
                </a:gridCol>
                <a:gridCol w="340563">
                  <a:extLst>
                    <a:ext uri="{9D8B030D-6E8A-4147-A177-3AD203B41FA5}">
                      <a16:colId xmlns:a16="http://schemas.microsoft.com/office/drawing/2014/main" val="20057"/>
                    </a:ext>
                  </a:extLst>
                </a:gridCol>
                <a:gridCol w="340563">
                  <a:extLst>
                    <a:ext uri="{9D8B030D-6E8A-4147-A177-3AD203B41FA5}">
                      <a16:colId xmlns:a16="http://schemas.microsoft.com/office/drawing/2014/main" val="20058"/>
                    </a:ext>
                  </a:extLst>
                </a:gridCol>
                <a:gridCol w="340563">
                  <a:extLst>
                    <a:ext uri="{9D8B030D-6E8A-4147-A177-3AD203B41FA5}">
                      <a16:colId xmlns:a16="http://schemas.microsoft.com/office/drawing/2014/main" val="20059"/>
                    </a:ext>
                  </a:extLst>
                </a:gridCol>
                <a:gridCol w="340608">
                  <a:extLst>
                    <a:ext uri="{9D8B030D-6E8A-4147-A177-3AD203B41FA5}">
                      <a16:colId xmlns:a16="http://schemas.microsoft.com/office/drawing/2014/main" val="20060"/>
                    </a:ext>
                  </a:extLst>
                </a:gridCol>
                <a:gridCol w="340608">
                  <a:extLst>
                    <a:ext uri="{9D8B030D-6E8A-4147-A177-3AD203B41FA5}">
                      <a16:colId xmlns:a16="http://schemas.microsoft.com/office/drawing/2014/main" val="3121724187"/>
                    </a:ext>
                  </a:extLst>
                </a:gridCol>
                <a:gridCol w="340608">
                  <a:extLst>
                    <a:ext uri="{9D8B030D-6E8A-4147-A177-3AD203B41FA5}">
                      <a16:colId xmlns:a16="http://schemas.microsoft.com/office/drawing/2014/main" val="4125250722"/>
                    </a:ext>
                  </a:extLst>
                </a:gridCol>
                <a:gridCol w="340608">
                  <a:extLst>
                    <a:ext uri="{9D8B030D-6E8A-4147-A177-3AD203B41FA5}">
                      <a16:colId xmlns:a16="http://schemas.microsoft.com/office/drawing/2014/main" val="536134596"/>
                    </a:ext>
                  </a:extLst>
                </a:gridCol>
                <a:gridCol w="340608">
                  <a:extLst>
                    <a:ext uri="{9D8B030D-6E8A-4147-A177-3AD203B41FA5}">
                      <a16:colId xmlns:a16="http://schemas.microsoft.com/office/drawing/2014/main" val="1292894366"/>
                    </a:ext>
                  </a:extLst>
                </a:gridCol>
              </a:tblGrid>
              <a:tr h="258483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Tasks</a:t>
                      </a:r>
                    </a:p>
                  </a:txBody>
                  <a:tcPr marL="67236" marR="67236" marT="33618" marB="336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December</a:t>
                      </a:r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700" dirty="0">
                        <a:latin typeface="Arial Narrow" pitchFamily="34" charset="0"/>
                      </a:endParaRPr>
                    </a:p>
                  </a:txBody>
                  <a:tcPr marL="85726" marR="85726" marT="42863" marB="42863"/>
                </a:tc>
                <a:tc hMerge="1">
                  <a:txBody>
                    <a:bodyPr/>
                    <a:lstStyle/>
                    <a:p>
                      <a:endParaRPr lang="en-US" sz="1700">
                        <a:latin typeface="Arial Narrow" pitchFamily="34" charset="0"/>
                      </a:endParaRPr>
                    </a:p>
                  </a:txBody>
                  <a:tcPr marL="85726" marR="85726" marT="42863" marB="42863"/>
                </a:tc>
                <a:tc hMerge="1">
                  <a:txBody>
                    <a:bodyPr/>
                    <a:lstStyle/>
                    <a:p>
                      <a:endParaRPr lang="en-US" sz="1700" dirty="0">
                        <a:latin typeface="Arial Narrow" pitchFamily="34" charset="0"/>
                      </a:endParaRPr>
                    </a:p>
                  </a:txBody>
                  <a:tcPr marL="85726" marR="85726" marT="42863" marB="42863"/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January</a:t>
                      </a:r>
                    </a:p>
                  </a:txBody>
                  <a:tcPr marL="85726" marR="85726" marT="42863" marB="42863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</a:endParaRPr>
                    </a:p>
                  </a:txBody>
                  <a:tcPr marL="85726" marR="85726" marT="42863" marB="42863"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6B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092C60"/>
                        </a:gs>
                        <a:gs pos="50000">
                          <a:srgbClr val="13448C"/>
                        </a:gs>
                        <a:gs pos="100000">
                          <a:srgbClr val="1952A7"/>
                        </a:gs>
                      </a:gsLst>
                      <a:lin ang="162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</a:endParaRPr>
                    </a:p>
                  </a:txBody>
                  <a:tcPr marL="85726" marR="85726" marT="42863" marB="42863"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6B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092C60"/>
                        </a:gs>
                        <a:gs pos="50000">
                          <a:srgbClr val="13448C"/>
                        </a:gs>
                        <a:gs pos="100000">
                          <a:srgbClr val="1952A7"/>
                        </a:gs>
                      </a:gsLst>
                      <a:lin ang="162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</a:endParaRPr>
                    </a:p>
                  </a:txBody>
                  <a:tcPr marL="85726" marR="85726" marT="42863" marB="42863"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6B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092C60"/>
                        </a:gs>
                        <a:gs pos="50000">
                          <a:srgbClr val="13448C"/>
                        </a:gs>
                        <a:gs pos="100000">
                          <a:srgbClr val="1952A7"/>
                        </a:gs>
                      </a:gsLst>
                      <a:lin ang="16200000" scaled="1"/>
                    </a:gra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February</a:t>
                      </a:r>
                    </a:p>
                  </a:txBody>
                  <a:tcPr marL="67236" marR="67236" marT="33618" marB="33618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700" dirty="0">
                        <a:latin typeface="Arial Narrow" pitchFamily="34" charset="0"/>
                      </a:endParaRPr>
                    </a:p>
                  </a:txBody>
                  <a:tcPr marL="85726" marR="85726" marT="42863" marB="42863"/>
                </a:tc>
                <a:tc hMerge="1">
                  <a:txBody>
                    <a:bodyPr/>
                    <a:lstStyle/>
                    <a:p>
                      <a:pPr algn="ctr"/>
                      <a:endParaRPr lang="en-US" sz="1700" dirty="0">
                        <a:latin typeface="Arial Narrow" pitchFamily="34" charset="0"/>
                      </a:endParaRPr>
                    </a:p>
                  </a:txBody>
                  <a:tcPr marL="85726" marR="85726" marT="42863" marB="42863"/>
                </a:tc>
                <a:tc hMerge="1">
                  <a:txBody>
                    <a:bodyPr/>
                    <a:lstStyle/>
                    <a:p>
                      <a:pPr algn="ctr"/>
                      <a:endParaRPr lang="en-US" sz="1700" dirty="0">
                        <a:latin typeface="Arial Narrow" pitchFamily="34" charset="0"/>
                      </a:endParaRPr>
                    </a:p>
                  </a:txBody>
                  <a:tcPr marL="85726" marR="85726" marT="42863" marB="42863"/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March</a:t>
                      </a:r>
                    </a:p>
                  </a:txBody>
                  <a:tcPr marL="67236" marR="67236" marT="33618" marB="33618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</a:endParaRPr>
                    </a:p>
                  </a:txBody>
                  <a:tcPr marL="85726" marR="85726" marT="42863" marB="42863">
                    <a:lnT w="28575" cap="flat" cmpd="sng" algn="ctr">
                      <a:solidFill>
                        <a:srgbClr val="6292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6B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092C60"/>
                        </a:gs>
                        <a:gs pos="50000">
                          <a:srgbClr val="13448C"/>
                        </a:gs>
                        <a:gs pos="100000">
                          <a:srgbClr val="1952A7"/>
                        </a:gs>
                      </a:gsLst>
                      <a:lin ang="162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</a:endParaRPr>
                    </a:p>
                  </a:txBody>
                  <a:tcPr marL="85726" marR="85726" marT="42863" marB="42863">
                    <a:lnT w="28575" cap="flat" cmpd="sng" algn="ctr">
                      <a:solidFill>
                        <a:srgbClr val="6292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6B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092C60"/>
                        </a:gs>
                        <a:gs pos="50000">
                          <a:srgbClr val="13448C"/>
                        </a:gs>
                        <a:gs pos="100000">
                          <a:srgbClr val="1952A7"/>
                        </a:gs>
                      </a:gsLst>
                      <a:lin ang="162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</a:endParaRPr>
                    </a:p>
                  </a:txBody>
                  <a:tcPr marL="85726" marR="85726" marT="42863" marB="42863">
                    <a:lnT w="28575" cap="flat" cmpd="sng" algn="ctr">
                      <a:solidFill>
                        <a:srgbClr val="6292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6B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092C60"/>
                        </a:gs>
                        <a:gs pos="50000">
                          <a:srgbClr val="13448C"/>
                        </a:gs>
                        <a:gs pos="100000">
                          <a:srgbClr val="1952A7"/>
                        </a:gs>
                      </a:gsLst>
                      <a:lin ang="16200000" scaled="1"/>
                    </a:gra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April</a:t>
                      </a:r>
                    </a:p>
                  </a:txBody>
                  <a:tcPr marL="85726" marR="85726" marT="42863" marB="42863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</a:endParaRPr>
                    </a:p>
                  </a:txBody>
                  <a:tcPr marL="85726" marR="85726" marT="42863" marB="42863">
                    <a:lnT w="28575" cap="flat" cmpd="sng" algn="ctr">
                      <a:solidFill>
                        <a:srgbClr val="6292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6B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092C60"/>
                        </a:gs>
                        <a:gs pos="50000">
                          <a:srgbClr val="13448C"/>
                        </a:gs>
                        <a:gs pos="100000">
                          <a:srgbClr val="1952A7"/>
                        </a:gs>
                      </a:gsLst>
                      <a:lin ang="162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</a:endParaRPr>
                    </a:p>
                  </a:txBody>
                  <a:tcPr marL="85726" marR="85726" marT="42863" marB="42863">
                    <a:lnT w="28575" cap="flat" cmpd="sng" algn="ctr">
                      <a:solidFill>
                        <a:srgbClr val="6292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6B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092C60"/>
                        </a:gs>
                        <a:gs pos="50000">
                          <a:srgbClr val="13448C"/>
                        </a:gs>
                        <a:gs pos="100000">
                          <a:srgbClr val="1952A7"/>
                        </a:gs>
                      </a:gsLst>
                      <a:lin ang="162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</a:endParaRPr>
                    </a:p>
                  </a:txBody>
                  <a:tcPr marL="85726" marR="85726" marT="42863" marB="42863">
                    <a:lnR w="28575" cap="flat" cmpd="sng" algn="ctr">
                      <a:solidFill>
                        <a:srgbClr val="6292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292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6B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092C60"/>
                        </a:gs>
                        <a:gs pos="50000">
                          <a:srgbClr val="13448C"/>
                        </a:gs>
                        <a:gs pos="100000">
                          <a:srgbClr val="1952A7"/>
                        </a:gs>
                      </a:gsLst>
                      <a:lin ang="16200000" scaled="1"/>
                    </a:gra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May</a:t>
                      </a:r>
                    </a:p>
                  </a:txBody>
                  <a:tcPr marL="85726" marR="85726" marT="42863" marB="42863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</a:endParaRPr>
                    </a:p>
                  </a:txBody>
                  <a:tcPr marL="85726" marR="85726" marT="42863" marB="42863">
                    <a:lnT w="28575" cap="flat" cmpd="sng" algn="ctr">
                      <a:solidFill>
                        <a:srgbClr val="6292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092C60"/>
                        </a:gs>
                        <a:gs pos="50000">
                          <a:srgbClr val="13448C"/>
                        </a:gs>
                        <a:gs pos="100000">
                          <a:srgbClr val="1952A7"/>
                        </a:gs>
                      </a:gsLst>
                      <a:lin ang="162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</a:endParaRPr>
                    </a:p>
                  </a:txBody>
                  <a:tcPr marL="85726" marR="85726" marT="42863" marB="42863">
                    <a:lnT w="28575" cap="flat" cmpd="sng" algn="ctr">
                      <a:solidFill>
                        <a:srgbClr val="6292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092C60"/>
                        </a:gs>
                        <a:gs pos="50000">
                          <a:srgbClr val="13448C"/>
                        </a:gs>
                        <a:gs pos="100000">
                          <a:srgbClr val="1952A7"/>
                        </a:gs>
                      </a:gsLst>
                      <a:lin ang="162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</a:endParaRPr>
                    </a:p>
                  </a:txBody>
                  <a:tcPr marL="85726" marR="85726" marT="42863" marB="42863">
                    <a:lnT w="28575" cap="flat" cmpd="sng" algn="ctr">
                      <a:solidFill>
                        <a:srgbClr val="6292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092C60"/>
                        </a:gs>
                        <a:gs pos="50000">
                          <a:srgbClr val="13448C"/>
                        </a:gs>
                        <a:gs pos="100000">
                          <a:srgbClr val="1952A7"/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341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latin typeface="+mn-lt"/>
                        </a:rPr>
                        <a:t>WK 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  <a:latin typeface="+mn-lt"/>
                        </a:rPr>
                        <a:t>WK 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  <a:latin typeface="+mn-lt"/>
                        </a:rPr>
                        <a:t>WK 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  <a:latin typeface="+mn-lt"/>
                        </a:rPr>
                        <a:t>WK 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latin typeface="+mn-lt"/>
                        </a:rPr>
                        <a:t>WK 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  <a:latin typeface="+mn-lt"/>
                        </a:rPr>
                        <a:t>WK 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  <a:latin typeface="+mn-lt"/>
                        </a:rPr>
                        <a:t>WK 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  <a:latin typeface="+mn-lt"/>
                        </a:rPr>
                        <a:t>WK 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latin typeface="+mn-lt"/>
                        </a:rPr>
                        <a:t>WK 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  <a:latin typeface="+mn-lt"/>
                        </a:rPr>
                        <a:t>WK 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  <a:latin typeface="+mn-lt"/>
                        </a:rPr>
                        <a:t>WK 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  <a:latin typeface="+mn-lt"/>
                        </a:rPr>
                        <a:t>WK 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latin typeface="+mn-lt"/>
                        </a:rPr>
                        <a:t>WK 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  <a:latin typeface="+mn-lt"/>
                        </a:rPr>
                        <a:t>WK 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  <a:latin typeface="+mn-lt"/>
                        </a:rPr>
                        <a:t>WK 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  <a:latin typeface="+mn-lt"/>
                        </a:rPr>
                        <a:t>WK 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latin typeface="+mn-lt"/>
                        </a:rPr>
                        <a:t>WK 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  <a:latin typeface="+mn-lt"/>
                        </a:rPr>
                        <a:t>WK 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  <a:latin typeface="+mn-lt"/>
                        </a:rPr>
                        <a:t>WK 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  <a:latin typeface="+mn-lt"/>
                        </a:rPr>
                        <a:t>WK 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latin typeface="+mn-lt"/>
                        </a:rPr>
                        <a:t>WK 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  <a:latin typeface="+mn-lt"/>
                        </a:rPr>
                        <a:t>WK 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  <a:latin typeface="+mn-lt"/>
                        </a:rPr>
                        <a:t>WK 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  <a:latin typeface="+mn-lt"/>
                        </a:rPr>
                        <a:t>WK 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5054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</a:rPr>
                        <a:t>Capital Budget</a:t>
                      </a:r>
                    </a:p>
                  </a:txBody>
                  <a:tcPr marL="67236" marR="67236" marT="33618" marB="3361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 Narrow" pitchFamily="34" charset="0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 Narrow" pitchFamily="34" charset="0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 Narrow" pitchFamily="34" charset="0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 Narrow" pitchFamily="34" charset="0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5054">
                <a:tc>
                  <a:txBody>
                    <a:bodyPr/>
                    <a:lstStyle/>
                    <a:p>
                      <a:pPr marL="112713" indent="0"/>
                      <a:r>
                        <a:rPr lang="en-US" sz="1000" dirty="0">
                          <a:solidFill>
                            <a:schemeClr val="tx1"/>
                          </a:solidFill>
                          <a:latin typeface="+mn-lt"/>
                        </a:rPr>
                        <a:t>Capital Budget kick-off</a:t>
                      </a:r>
                    </a:p>
                  </a:txBody>
                  <a:tcPr marL="67236" marR="67236" marT="33618" marB="3361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 Narrow" pitchFamily="34" charset="0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 Narrow" pitchFamily="34" charset="0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 Narrow" pitchFamily="34" charset="0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 Narrow" pitchFamily="34" charset="0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7115592"/>
                  </a:ext>
                </a:extLst>
              </a:tr>
              <a:tr h="275054">
                <a:tc>
                  <a:txBody>
                    <a:bodyPr/>
                    <a:lstStyle/>
                    <a:p>
                      <a:pPr marL="112713" indent="0"/>
                      <a:r>
                        <a:rPr lang="en-US" sz="1000" dirty="0">
                          <a:solidFill>
                            <a:schemeClr val="tx1"/>
                          </a:solidFill>
                          <a:latin typeface="+mn-lt"/>
                        </a:rPr>
                        <a:t>Budget Preparation (Division)</a:t>
                      </a:r>
                    </a:p>
                  </a:txBody>
                  <a:tcPr marL="67236" marR="67236" marT="33618" marB="3361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 Narrow" pitchFamily="34" charset="0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 Narrow" pitchFamily="34" charset="0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 Narrow" pitchFamily="34" charset="0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 Narrow" pitchFamily="34" charset="0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5054">
                <a:tc>
                  <a:txBody>
                    <a:bodyPr/>
                    <a:lstStyle/>
                    <a:p>
                      <a:pPr marL="117475" indent="0"/>
                      <a:r>
                        <a:rPr lang="en-US" sz="1000" dirty="0">
                          <a:solidFill>
                            <a:schemeClr val="tx1"/>
                          </a:solidFill>
                          <a:latin typeface="+mn-lt"/>
                        </a:rPr>
                        <a:t>Budget Review </a:t>
                      </a:r>
                    </a:p>
                  </a:txBody>
                  <a:tcPr marL="67236" marR="67236" marT="33618" marB="3361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 Narrow" pitchFamily="34" charset="0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 Narrow" pitchFamily="34" charset="0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 Narrow" pitchFamily="34" charset="0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 Narrow" pitchFamily="34" charset="0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5054">
                <a:tc>
                  <a:txBody>
                    <a:bodyPr/>
                    <a:lstStyle/>
                    <a:p>
                      <a:pPr marL="117475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+mn-lt"/>
                        </a:rPr>
                        <a:t>F&amp;I Committee review</a:t>
                      </a:r>
                    </a:p>
                  </a:txBody>
                  <a:tcPr marL="67236" marR="67236" marT="33618" marB="3361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 Narrow" pitchFamily="34" charset="0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 Narrow" pitchFamily="34" charset="0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 Narrow" pitchFamily="34" charset="0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 Narrow" pitchFamily="34" charset="0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5054">
                <a:tc>
                  <a:txBody>
                    <a:bodyPr/>
                    <a:lstStyle/>
                    <a:p>
                      <a:pPr marL="117475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+mn-lt"/>
                        </a:rPr>
                        <a:t>Board review/approval</a:t>
                      </a:r>
                    </a:p>
                  </a:txBody>
                  <a:tcPr marL="67236" marR="67236" marT="33618" marB="3361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 Narrow" pitchFamily="34" charset="0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 Narrow" pitchFamily="34" charset="0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 Narrow" pitchFamily="34" charset="0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 Narrow" pitchFamily="34" charset="0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5054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Operating Budget</a:t>
                      </a:r>
                    </a:p>
                  </a:txBody>
                  <a:tcPr marL="67236" marR="67236" marT="33618" marB="3361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 Narrow" pitchFamily="34" charset="0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 Narrow" pitchFamily="34" charset="0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 Narrow" pitchFamily="34" charset="0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 Narrow" pitchFamily="34" charset="0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5054">
                <a:tc>
                  <a:txBody>
                    <a:bodyPr/>
                    <a:lstStyle/>
                    <a:p>
                      <a:pPr marL="112713" indent="0"/>
                      <a:r>
                        <a:rPr lang="en-US" sz="11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Operating Budget kick-off</a:t>
                      </a:r>
                    </a:p>
                  </a:txBody>
                  <a:tcPr marL="67236" marR="67236" marT="33618" marB="3361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 Narrow" pitchFamily="34" charset="0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 Narrow" pitchFamily="34" charset="0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 Narrow" pitchFamily="34" charset="0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 Narrow" pitchFamily="34" charset="0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5054">
                <a:tc>
                  <a:txBody>
                    <a:bodyPr/>
                    <a:lstStyle/>
                    <a:p>
                      <a:pPr marL="112713" indent="0"/>
                      <a:r>
                        <a:rPr lang="en-US" sz="10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Budget Preparation (Division)</a:t>
                      </a:r>
                    </a:p>
                  </a:txBody>
                  <a:tcPr marL="67236" marR="67236" marT="33618" marB="3361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 Narrow" pitchFamily="34" charset="0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 Narrow" pitchFamily="34" charset="0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 Narrow" pitchFamily="34" charset="0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 Narrow" pitchFamily="34" charset="0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5054">
                <a:tc>
                  <a:txBody>
                    <a:bodyPr/>
                    <a:lstStyle/>
                    <a:p>
                      <a:pPr marL="117475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Budget Meetings by Division</a:t>
                      </a:r>
                    </a:p>
                  </a:txBody>
                  <a:tcPr marL="67236" marR="67236" marT="33618" marB="3361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 Narrow" pitchFamily="34" charset="0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 Narrow" pitchFamily="34" charset="0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 Narrow" pitchFamily="34" charset="0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 Narrow" pitchFamily="34" charset="0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5054">
                <a:tc>
                  <a:txBody>
                    <a:bodyPr/>
                    <a:lstStyle/>
                    <a:p>
                      <a:pPr marL="117475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Draft update</a:t>
                      </a:r>
                    </a:p>
                  </a:txBody>
                  <a:tcPr marL="67236" marR="67236" marT="33618" marB="3361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 Narrow" pitchFamily="34" charset="0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 Narrow" pitchFamily="34" charset="0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 Narrow" pitchFamily="34" charset="0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 Narrow" pitchFamily="34" charset="0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5054">
                <a:tc>
                  <a:txBody>
                    <a:bodyPr/>
                    <a:lstStyle/>
                    <a:p>
                      <a:pPr marL="117475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Meeting with CFO/CEO</a:t>
                      </a:r>
                    </a:p>
                  </a:txBody>
                  <a:tcPr marL="67236" marR="67236" marT="33618" marB="3361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 Narrow" pitchFamily="34" charset="0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 Narrow" pitchFamily="34" charset="0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 Narrow" pitchFamily="34" charset="0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 Narrow" pitchFamily="34" charset="0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5054">
                <a:tc>
                  <a:txBody>
                    <a:bodyPr/>
                    <a:lstStyle/>
                    <a:p>
                      <a:pPr marL="1174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Draft finalization</a:t>
                      </a:r>
                    </a:p>
                  </a:txBody>
                  <a:tcPr marL="67236" marR="67236" marT="33618" marB="3361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 Narrow" pitchFamily="34" charset="0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 Narrow" pitchFamily="34" charset="0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 Narrow" pitchFamily="34" charset="0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 Narrow" pitchFamily="34" charset="0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274364"/>
                  </a:ext>
                </a:extLst>
              </a:tr>
              <a:tr h="275054">
                <a:tc>
                  <a:txBody>
                    <a:bodyPr/>
                    <a:lstStyle/>
                    <a:p>
                      <a:pPr marL="117475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F&amp;I Committee review</a:t>
                      </a:r>
                    </a:p>
                  </a:txBody>
                  <a:tcPr marL="67236" marR="67236" marT="33618" marB="3361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 Narrow" pitchFamily="34" charset="0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 Narrow" pitchFamily="34" charset="0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 Narrow" pitchFamily="34" charset="0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 Narrow" pitchFamily="34" charset="0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5054">
                <a:tc>
                  <a:txBody>
                    <a:bodyPr/>
                    <a:lstStyle/>
                    <a:p>
                      <a:pPr marL="117475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Board review/approval</a:t>
                      </a:r>
                    </a:p>
                  </a:txBody>
                  <a:tcPr marL="67236" marR="67236" marT="33618" marB="3361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 Narrow" pitchFamily="34" charset="0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 Narrow" pitchFamily="34" charset="0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 Narrow" pitchFamily="34" charset="0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 Narrow" pitchFamily="34" charset="0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1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67236" marR="67236" marT="33618" marB="33618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35ACABD8-D369-3D38-AA45-136C95B82027}"/>
              </a:ext>
            </a:extLst>
          </p:cNvPr>
          <p:cNvSpPr txBox="1">
            <a:spLocks/>
          </p:cNvSpPr>
          <p:nvPr/>
        </p:nvSpPr>
        <p:spPr>
          <a:xfrm>
            <a:off x="990600" y="1403446"/>
            <a:ext cx="10363200" cy="559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Franklin Gothic Demi Cond" panose="020B0706030402020204" pitchFamily="34" charset="0"/>
                <a:ea typeface="+mj-ea"/>
                <a:cs typeface="+mj-cs"/>
              </a:defRPr>
            </a:lvl1pPr>
          </a:lstStyle>
          <a:p>
            <a:r>
              <a:rPr lang="en-US" sz="3600" dirty="0"/>
              <a:t>Budget Timeline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BF17506-EFE9-4A7E-CA2A-07D16AFF7452}"/>
              </a:ext>
            </a:extLst>
          </p:cNvPr>
          <p:cNvGrpSpPr/>
          <p:nvPr/>
        </p:nvGrpSpPr>
        <p:grpSpPr>
          <a:xfrm>
            <a:off x="2940644" y="2729326"/>
            <a:ext cx="3581629" cy="1342761"/>
            <a:chOff x="2906066" y="1890341"/>
            <a:chExt cx="3581629" cy="134276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0C151CF-E994-1FC4-B779-D99EB5DC3918}"/>
                </a:ext>
              </a:extLst>
            </p:cNvPr>
            <p:cNvGrpSpPr/>
            <p:nvPr/>
          </p:nvGrpSpPr>
          <p:grpSpPr>
            <a:xfrm>
              <a:off x="3218628" y="2142365"/>
              <a:ext cx="1928452" cy="227621"/>
              <a:chOff x="3054488" y="1671797"/>
              <a:chExt cx="1928452" cy="227621"/>
            </a:xfrm>
            <a:solidFill>
              <a:schemeClr val="accent6">
                <a:lumMod val="75000"/>
              </a:schemeClr>
            </a:solidFill>
          </p:grpSpPr>
          <p:sp>
            <p:nvSpPr>
              <p:cNvPr id="18" name="Rectangle 65">
                <a:extLst>
                  <a:ext uri="{FF2B5EF4-FFF2-40B4-BE49-F238E27FC236}">
                    <a16:creationId xmlns:a16="http://schemas.microsoft.com/office/drawing/2014/main" id="{F4C690C7-F8A4-07D9-C540-909ECF1A4A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9889" y="1671798"/>
                <a:ext cx="1809625" cy="14404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2274" dirty="0"/>
              </a:p>
            </p:txBody>
          </p:sp>
          <p:sp>
            <p:nvSpPr>
              <p:cNvPr id="19" name="Pentagon 101">
                <a:extLst>
                  <a:ext uri="{FF2B5EF4-FFF2-40B4-BE49-F238E27FC236}">
                    <a16:creationId xmlns:a16="http://schemas.microsoft.com/office/drawing/2014/main" id="{192740EC-A178-9E08-C28E-69C6DBAA84AD}"/>
                  </a:ext>
                </a:extLst>
              </p:cNvPr>
              <p:cNvSpPr/>
              <p:nvPr/>
            </p:nvSpPr>
            <p:spPr>
              <a:xfrm rot="5400000">
                <a:off x="4825704" y="1742182"/>
                <a:ext cx="227618" cy="86854"/>
              </a:xfrm>
              <a:prstGeom prst="homePlate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74" dirty="0"/>
              </a:p>
            </p:txBody>
          </p:sp>
          <p:sp>
            <p:nvSpPr>
              <p:cNvPr id="20" name="Pentagon 102">
                <a:extLst>
                  <a:ext uri="{FF2B5EF4-FFF2-40B4-BE49-F238E27FC236}">
                    <a16:creationId xmlns:a16="http://schemas.microsoft.com/office/drawing/2014/main" id="{275ADE2A-8FD5-7F1C-5DCC-F185F68A8A25}"/>
                  </a:ext>
                </a:extLst>
              </p:cNvPr>
              <p:cNvSpPr/>
              <p:nvPr/>
            </p:nvSpPr>
            <p:spPr>
              <a:xfrm rot="5400000">
                <a:off x="2984106" y="1742179"/>
                <a:ext cx="227618" cy="86854"/>
              </a:xfrm>
              <a:prstGeom prst="homePlate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74" dirty="0"/>
              </a:p>
            </p:txBody>
          </p:sp>
        </p:grpSp>
        <p:sp>
          <p:nvSpPr>
            <p:cNvPr id="11" name="Flowchart: Decision 36">
              <a:extLst>
                <a:ext uri="{FF2B5EF4-FFF2-40B4-BE49-F238E27FC236}">
                  <a16:creationId xmlns:a16="http://schemas.microsoft.com/office/drawing/2014/main" id="{D9AF402B-C5BD-AB6D-47C4-47F0653718BB}"/>
                </a:ext>
              </a:extLst>
            </p:cNvPr>
            <p:cNvSpPr/>
            <p:nvPr/>
          </p:nvSpPr>
          <p:spPr>
            <a:xfrm>
              <a:off x="5990016" y="2730230"/>
              <a:ext cx="191051" cy="227620"/>
            </a:xfrm>
            <a:prstGeom prst="flowChartDecision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sz="2274" dirty="0">
                <a:solidFill>
                  <a:schemeClr val="tx1"/>
                </a:solidFill>
              </a:endParaRPr>
            </a:p>
          </p:txBody>
        </p:sp>
        <p:sp>
          <p:nvSpPr>
            <p:cNvPr id="12" name="Flowchart: Decision 36">
              <a:extLst>
                <a:ext uri="{FF2B5EF4-FFF2-40B4-BE49-F238E27FC236}">
                  <a16:creationId xmlns:a16="http://schemas.microsoft.com/office/drawing/2014/main" id="{41618885-5C84-9586-58CB-E5875DBFF2C1}"/>
                </a:ext>
              </a:extLst>
            </p:cNvPr>
            <p:cNvSpPr/>
            <p:nvPr/>
          </p:nvSpPr>
          <p:spPr>
            <a:xfrm>
              <a:off x="6296644" y="3005482"/>
              <a:ext cx="191051" cy="227620"/>
            </a:xfrm>
            <a:prstGeom prst="flowChartDecision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sz="2274" dirty="0">
                <a:solidFill>
                  <a:schemeClr val="tx1"/>
                </a:solidFill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E60F53E-EDF9-8171-1863-D7E265FDB52F}"/>
                </a:ext>
              </a:extLst>
            </p:cNvPr>
            <p:cNvGrpSpPr/>
            <p:nvPr/>
          </p:nvGrpSpPr>
          <p:grpSpPr>
            <a:xfrm>
              <a:off x="5271554" y="2447839"/>
              <a:ext cx="630506" cy="230627"/>
              <a:chOff x="5271554" y="2447839"/>
              <a:chExt cx="630506" cy="230627"/>
            </a:xfrm>
          </p:grpSpPr>
          <p:sp>
            <p:nvSpPr>
              <p:cNvPr id="15" name="Rectangle 65">
                <a:extLst>
                  <a:ext uri="{FF2B5EF4-FFF2-40B4-BE49-F238E27FC236}">
                    <a16:creationId xmlns:a16="http://schemas.microsoft.com/office/drawing/2014/main" id="{3E19220C-C0BB-25B3-F698-FBAFD7AF46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71554" y="2447839"/>
                <a:ext cx="630506" cy="14030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2274" dirty="0"/>
              </a:p>
            </p:txBody>
          </p:sp>
          <p:sp>
            <p:nvSpPr>
              <p:cNvPr id="16" name="Pentagon 101">
                <a:extLst>
                  <a:ext uri="{FF2B5EF4-FFF2-40B4-BE49-F238E27FC236}">
                    <a16:creationId xmlns:a16="http://schemas.microsoft.com/office/drawing/2014/main" id="{731755E0-EF9F-C025-12FF-0A8B6DBE571C}"/>
                  </a:ext>
                </a:extLst>
              </p:cNvPr>
              <p:cNvSpPr/>
              <p:nvPr/>
            </p:nvSpPr>
            <p:spPr>
              <a:xfrm rot="5400000">
                <a:off x="5201172" y="2521230"/>
                <a:ext cx="227618" cy="86854"/>
              </a:xfrm>
              <a:prstGeom prst="homePlat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74" dirty="0"/>
              </a:p>
            </p:txBody>
          </p:sp>
          <p:sp>
            <p:nvSpPr>
              <p:cNvPr id="17" name="Pentagon 101">
                <a:extLst>
                  <a:ext uri="{FF2B5EF4-FFF2-40B4-BE49-F238E27FC236}">
                    <a16:creationId xmlns:a16="http://schemas.microsoft.com/office/drawing/2014/main" id="{E4453E22-3DA2-17B5-108C-03CF470F9229}"/>
                  </a:ext>
                </a:extLst>
              </p:cNvPr>
              <p:cNvSpPr/>
              <p:nvPr/>
            </p:nvSpPr>
            <p:spPr>
              <a:xfrm rot="5400000">
                <a:off x="5744824" y="2521230"/>
                <a:ext cx="227618" cy="86854"/>
              </a:xfrm>
              <a:prstGeom prst="homePlat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74" dirty="0"/>
              </a:p>
            </p:txBody>
          </p:sp>
        </p:grpSp>
        <p:sp>
          <p:nvSpPr>
            <p:cNvPr id="14" name="Pentagon 101">
              <a:extLst>
                <a:ext uri="{FF2B5EF4-FFF2-40B4-BE49-F238E27FC236}">
                  <a16:creationId xmlns:a16="http://schemas.microsoft.com/office/drawing/2014/main" id="{F3DE4DEF-F3A8-8EA3-357C-8E60A0472EB2}"/>
                </a:ext>
              </a:extLst>
            </p:cNvPr>
            <p:cNvSpPr/>
            <p:nvPr/>
          </p:nvSpPr>
          <p:spPr>
            <a:xfrm rot="5400000">
              <a:off x="2884238" y="1912169"/>
              <a:ext cx="197541" cy="153886"/>
            </a:xfrm>
            <a:prstGeom prst="homePlat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74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5B991EA-3A6A-B654-4F91-209C52D94653}"/>
              </a:ext>
            </a:extLst>
          </p:cNvPr>
          <p:cNvGrpSpPr/>
          <p:nvPr/>
        </p:nvGrpSpPr>
        <p:grpSpPr>
          <a:xfrm>
            <a:off x="5361407" y="4405768"/>
            <a:ext cx="5251556" cy="2182185"/>
            <a:chOff x="5326829" y="3566783"/>
            <a:chExt cx="5251556" cy="2182185"/>
          </a:xfrm>
        </p:grpSpPr>
        <p:sp>
          <p:nvSpPr>
            <p:cNvPr id="22" name="Flowchart: Decision 36">
              <a:extLst>
                <a:ext uri="{FF2B5EF4-FFF2-40B4-BE49-F238E27FC236}">
                  <a16:creationId xmlns:a16="http://schemas.microsoft.com/office/drawing/2014/main" id="{CD324683-6305-89B0-D514-425640532C65}"/>
                </a:ext>
              </a:extLst>
            </p:cNvPr>
            <p:cNvSpPr/>
            <p:nvPr/>
          </p:nvSpPr>
          <p:spPr>
            <a:xfrm>
              <a:off x="10050784" y="5241948"/>
              <a:ext cx="191051" cy="227620"/>
            </a:xfrm>
            <a:prstGeom prst="flowChartDecision">
              <a:avLst/>
            </a:prstGeom>
            <a:solidFill>
              <a:srgbClr val="C00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sz="2274" dirty="0">
                <a:solidFill>
                  <a:schemeClr val="tx1"/>
                </a:solidFill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FB6DE04-6344-994B-9544-C87BA4C651DC}"/>
                </a:ext>
              </a:extLst>
            </p:cNvPr>
            <p:cNvGrpSpPr/>
            <p:nvPr/>
          </p:nvGrpSpPr>
          <p:grpSpPr>
            <a:xfrm>
              <a:off x="5586807" y="3853853"/>
              <a:ext cx="1320810" cy="193895"/>
              <a:chOff x="5599292" y="3852518"/>
              <a:chExt cx="1320810" cy="193895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42DF477D-D549-B54F-E9DC-C0728949A2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99292" y="3852518"/>
                <a:ext cx="1226573" cy="122966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2274" dirty="0"/>
              </a:p>
            </p:txBody>
          </p:sp>
          <p:sp>
            <p:nvSpPr>
              <p:cNvPr id="40" name="Pentagon 67">
                <a:extLst>
                  <a:ext uri="{FF2B5EF4-FFF2-40B4-BE49-F238E27FC236}">
                    <a16:creationId xmlns:a16="http://schemas.microsoft.com/office/drawing/2014/main" id="{99BEED5F-5C4B-AD4A-14D0-186BA66624AB}"/>
                  </a:ext>
                </a:extLst>
              </p:cNvPr>
              <p:cNvSpPr/>
              <p:nvPr/>
            </p:nvSpPr>
            <p:spPr>
              <a:xfrm rot="5400000">
                <a:off x="5558220" y="3898606"/>
                <a:ext cx="188879" cy="106736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74" dirty="0">
                  <a:highlight>
                    <a:srgbClr val="008080"/>
                  </a:highlight>
                </a:endParaRPr>
              </a:p>
            </p:txBody>
          </p:sp>
          <p:sp>
            <p:nvSpPr>
              <p:cNvPr id="41" name="Pentagon 67">
                <a:extLst>
                  <a:ext uri="{FF2B5EF4-FFF2-40B4-BE49-F238E27FC236}">
                    <a16:creationId xmlns:a16="http://schemas.microsoft.com/office/drawing/2014/main" id="{F4A29B98-2939-58E7-3611-AA572347DAB2}"/>
                  </a:ext>
                </a:extLst>
              </p:cNvPr>
              <p:cNvSpPr/>
              <p:nvPr/>
            </p:nvSpPr>
            <p:spPr>
              <a:xfrm rot="5400000">
                <a:off x="6772294" y="3893590"/>
                <a:ext cx="188879" cy="106736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74" dirty="0">
                  <a:highlight>
                    <a:srgbClr val="008080"/>
                  </a:highlight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44BEA6B-54F4-DED1-3BC1-121AA5B4AFCD}"/>
                </a:ext>
              </a:extLst>
            </p:cNvPr>
            <p:cNvGrpSpPr/>
            <p:nvPr/>
          </p:nvGrpSpPr>
          <p:grpSpPr>
            <a:xfrm>
              <a:off x="6968852" y="4116626"/>
              <a:ext cx="1301401" cy="233557"/>
              <a:chOff x="6963758" y="4122892"/>
              <a:chExt cx="1301401" cy="233557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198F609-30F2-CE10-33EA-13606537BC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63758" y="4122892"/>
                <a:ext cx="1301401" cy="11495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2274" dirty="0"/>
              </a:p>
            </p:txBody>
          </p:sp>
          <p:sp>
            <p:nvSpPr>
              <p:cNvPr id="37" name="Pentagon 67">
                <a:extLst>
                  <a:ext uri="{FF2B5EF4-FFF2-40B4-BE49-F238E27FC236}">
                    <a16:creationId xmlns:a16="http://schemas.microsoft.com/office/drawing/2014/main" id="{2EE09359-41A7-71AD-A0E1-221817B4BD65}"/>
                  </a:ext>
                </a:extLst>
              </p:cNvPr>
              <p:cNvSpPr/>
              <p:nvPr/>
            </p:nvSpPr>
            <p:spPr>
              <a:xfrm rot="5400000">
                <a:off x="6922687" y="4208641"/>
                <a:ext cx="188879" cy="106736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74" dirty="0">
                  <a:highlight>
                    <a:srgbClr val="008080"/>
                  </a:highlight>
                </a:endParaRPr>
              </a:p>
            </p:txBody>
          </p:sp>
          <p:sp>
            <p:nvSpPr>
              <p:cNvPr id="38" name="Pentagon 67">
                <a:extLst>
                  <a:ext uri="{FF2B5EF4-FFF2-40B4-BE49-F238E27FC236}">
                    <a16:creationId xmlns:a16="http://schemas.microsoft.com/office/drawing/2014/main" id="{FFCCAFF6-3753-C85A-34C5-A8E3F8EBF992}"/>
                  </a:ext>
                </a:extLst>
              </p:cNvPr>
              <p:cNvSpPr/>
              <p:nvPr/>
            </p:nvSpPr>
            <p:spPr>
              <a:xfrm rot="5400000">
                <a:off x="8117351" y="4208642"/>
                <a:ext cx="188879" cy="106736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74" dirty="0">
                  <a:highlight>
                    <a:srgbClr val="008080"/>
                  </a:highlight>
                </a:endParaRPr>
              </a:p>
            </p:txBody>
          </p:sp>
        </p:grpSp>
        <p:sp>
          <p:nvSpPr>
            <p:cNvPr id="25" name="Pentagon 67">
              <a:extLst>
                <a:ext uri="{FF2B5EF4-FFF2-40B4-BE49-F238E27FC236}">
                  <a16:creationId xmlns:a16="http://schemas.microsoft.com/office/drawing/2014/main" id="{2A297787-8B0C-7334-2FEF-627C9A872058}"/>
                </a:ext>
              </a:extLst>
            </p:cNvPr>
            <p:cNvSpPr/>
            <p:nvPr/>
          </p:nvSpPr>
          <p:spPr>
            <a:xfrm rot="5400000">
              <a:off x="5301284" y="3592328"/>
              <a:ext cx="227619" cy="176529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74" dirty="0">
                <a:highlight>
                  <a:srgbClr val="008080"/>
                </a:highlight>
              </a:endParaRPr>
            </a:p>
          </p:txBody>
        </p:sp>
        <p:sp>
          <p:nvSpPr>
            <p:cNvPr id="26" name="Pentagon 67">
              <a:extLst>
                <a:ext uri="{FF2B5EF4-FFF2-40B4-BE49-F238E27FC236}">
                  <a16:creationId xmlns:a16="http://schemas.microsoft.com/office/drawing/2014/main" id="{4AFB4F23-DD8A-9210-5791-1E6CDC1AA437}"/>
                </a:ext>
              </a:extLst>
            </p:cNvPr>
            <p:cNvSpPr/>
            <p:nvPr/>
          </p:nvSpPr>
          <p:spPr>
            <a:xfrm rot="5400000">
              <a:off x="8680243" y="4708023"/>
              <a:ext cx="227619" cy="176529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74" dirty="0">
                <a:highlight>
                  <a:srgbClr val="008080"/>
                </a:highlight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D5A7BB8-7458-38D7-BC86-7BBB09A7748D}"/>
                </a:ext>
              </a:extLst>
            </p:cNvPr>
            <p:cNvGrpSpPr/>
            <p:nvPr/>
          </p:nvGrpSpPr>
          <p:grpSpPr>
            <a:xfrm>
              <a:off x="8309439" y="4398827"/>
              <a:ext cx="291339" cy="241764"/>
              <a:chOff x="8332147" y="4394660"/>
              <a:chExt cx="291339" cy="241764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71594A52-8EC1-517B-1298-BD52A68C7C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32148" y="4394660"/>
                <a:ext cx="291338" cy="141621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2274" dirty="0"/>
              </a:p>
            </p:txBody>
          </p:sp>
          <p:sp>
            <p:nvSpPr>
              <p:cNvPr id="34" name="Pentagon 67">
                <a:extLst>
                  <a:ext uri="{FF2B5EF4-FFF2-40B4-BE49-F238E27FC236}">
                    <a16:creationId xmlns:a16="http://schemas.microsoft.com/office/drawing/2014/main" id="{EC5CC39C-514C-9937-B908-8707524E4C01}"/>
                  </a:ext>
                </a:extLst>
              </p:cNvPr>
              <p:cNvSpPr/>
              <p:nvPr/>
            </p:nvSpPr>
            <p:spPr>
              <a:xfrm rot="5400000">
                <a:off x="8291075" y="4488617"/>
                <a:ext cx="188879" cy="106736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74" dirty="0">
                  <a:highlight>
                    <a:srgbClr val="008080"/>
                  </a:highlight>
                </a:endParaRPr>
              </a:p>
            </p:txBody>
          </p:sp>
          <p:sp>
            <p:nvSpPr>
              <p:cNvPr id="35" name="Pentagon 67">
                <a:extLst>
                  <a:ext uri="{FF2B5EF4-FFF2-40B4-BE49-F238E27FC236}">
                    <a16:creationId xmlns:a16="http://schemas.microsoft.com/office/drawing/2014/main" id="{F8CC9943-EE1D-FB57-B57F-237894F353EB}"/>
                  </a:ext>
                </a:extLst>
              </p:cNvPr>
              <p:cNvSpPr/>
              <p:nvPr/>
            </p:nvSpPr>
            <p:spPr>
              <a:xfrm rot="5400000">
                <a:off x="8475678" y="4488617"/>
                <a:ext cx="188879" cy="106736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74" dirty="0">
                  <a:highlight>
                    <a:srgbClr val="008080"/>
                  </a:highlight>
                </a:endParaRPr>
              </a:p>
            </p:txBody>
          </p:sp>
        </p:grpSp>
        <p:sp>
          <p:nvSpPr>
            <p:cNvPr id="28" name="Flowchart: Decision 36">
              <a:extLst>
                <a:ext uri="{FF2B5EF4-FFF2-40B4-BE49-F238E27FC236}">
                  <a16:creationId xmlns:a16="http://schemas.microsoft.com/office/drawing/2014/main" id="{68349D1D-E6D7-4185-F6A7-BEA19BF18F97}"/>
                </a:ext>
              </a:extLst>
            </p:cNvPr>
            <p:cNvSpPr/>
            <p:nvPr/>
          </p:nvSpPr>
          <p:spPr>
            <a:xfrm>
              <a:off x="10387334" y="5521348"/>
              <a:ext cx="191051" cy="227620"/>
            </a:xfrm>
            <a:prstGeom prst="flowChartDecision">
              <a:avLst/>
            </a:prstGeom>
            <a:solidFill>
              <a:srgbClr val="C00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sz="2274" dirty="0">
                <a:solidFill>
                  <a:schemeClr val="tx1"/>
                </a:solidFill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465188A-CE77-46C7-FE81-78737B6767A5}"/>
                </a:ext>
              </a:extLst>
            </p:cNvPr>
            <p:cNvGrpSpPr/>
            <p:nvPr/>
          </p:nvGrpSpPr>
          <p:grpSpPr>
            <a:xfrm>
              <a:off x="8982034" y="4957722"/>
              <a:ext cx="454283" cy="244719"/>
              <a:chOff x="9005947" y="4961532"/>
              <a:chExt cx="454283" cy="244719"/>
            </a:xfrm>
          </p:grpSpPr>
          <p:sp>
            <p:nvSpPr>
              <p:cNvPr id="30" name="Pentagon 67">
                <a:extLst>
                  <a:ext uri="{FF2B5EF4-FFF2-40B4-BE49-F238E27FC236}">
                    <a16:creationId xmlns:a16="http://schemas.microsoft.com/office/drawing/2014/main" id="{708D61F6-6BA8-29BF-9D88-856857CA0A08}"/>
                  </a:ext>
                </a:extLst>
              </p:cNvPr>
              <p:cNvSpPr/>
              <p:nvPr/>
            </p:nvSpPr>
            <p:spPr>
              <a:xfrm rot="5400000">
                <a:off x="8964875" y="5058444"/>
                <a:ext cx="188879" cy="106736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74" dirty="0">
                  <a:highlight>
                    <a:srgbClr val="008080"/>
                  </a:highlight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4B30CB3B-4828-0DA5-0F6B-ED6BD71788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05947" y="4961532"/>
                <a:ext cx="454283" cy="141621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2274" dirty="0"/>
              </a:p>
            </p:txBody>
          </p:sp>
          <p:sp>
            <p:nvSpPr>
              <p:cNvPr id="32" name="Pentagon 67">
                <a:extLst>
                  <a:ext uri="{FF2B5EF4-FFF2-40B4-BE49-F238E27FC236}">
                    <a16:creationId xmlns:a16="http://schemas.microsoft.com/office/drawing/2014/main" id="{CC55B430-E6CA-F2DD-5ED3-35CF66C16833}"/>
                  </a:ext>
                </a:extLst>
              </p:cNvPr>
              <p:cNvSpPr/>
              <p:nvPr/>
            </p:nvSpPr>
            <p:spPr>
              <a:xfrm rot="5400000">
                <a:off x="9312422" y="5058444"/>
                <a:ext cx="188879" cy="106736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74" dirty="0">
                  <a:highlight>
                    <a:srgbClr val="008080"/>
                  </a:highlight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0376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0B9CB-AEC4-440F-8A61-18E8B3F28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Board Approved Capital Expenditures FY25-26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3607410-7B55-4C51-AB9F-C7BD70CFC7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261701" cy="43942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ADA Related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Contractual/Legal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Deferred Maintenance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Health &amp; Safety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Programmatic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Schedule Renewals/Security</a:t>
            </a: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…in general, it’s CPPE reinvesting one way into the University. 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F9B85DC9-740D-2989-A747-1C48C48DB6CA}"/>
              </a:ext>
            </a:extLst>
          </p:cNvPr>
          <p:cNvSpPr txBox="1">
            <a:spLocks/>
          </p:cNvSpPr>
          <p:nvPr/>
        </p:nvSpPr>
        <p:spPr>
          <a:xfrm>
            <a:off x="5166674" y="1825625"/>
            <a:ext cx="4261701" cy="4394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Over 70 capital projects approved by the Board last May 2025 – totaling to ~$6.3M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These projects underwent scrutiny by our Board’s Program Committee, and the Finance &amp; Investment Committee.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About $1.6M of the total for this year was carryover from last year. </a:t>
            </a:r>
          </a:p>
        </p:txBody>
      </p:sp>
    </p:spTree>
    <p:extLst>
      <p:ext uri="{BB962C8B-B14F-4D97-AF65-F5344CB8AC3E}">
        <p14:creationId xmlns:p14="http://schemas.microsoft.com/office/powerpoint/2010/main" val="131293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8744cc8-95f7-4251-abc4-f55a5d583e3e" xsi:nil="true"/>
    <lcf76f155ced4ddcb4097134ff3c332f xmlns="6540c9f3-d4d2-44da-8c0c-0c13c6cbea45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A6793951D4A743A6313DF9651E5BE5" ma:contentTypeVersion="10" ma:contentTypeDescription="Create a new document." ma:contentTypeScope="" ma:versionID="070780a1629cd64622aa9f99cb72a4d4">
  <xsd:schema xmlns:xsd="http://www.w3.org/2001/XMLSchema" xmlns:xs="http://www.w3.org/2001/XMLSchema" xmlns:p="http://schemas.microsoft.com/office/2006/metadata/properties" xmlns:ns2="6540c9f3-d4d2-44da-8c0c-0c13c6cbea45" xmlns:ns3="f8744cc8-95f7-4251-abc4-f55a5d583e3e" targetNamespace="http://schemas.microsoft.com/office/2006/metadata/properties" ma:root="true" ma:fieldsID="7092d98ad140c2a0c5be226ccaff010b" ns2:_="" ns3:_="">
    <xsd:import namespace="6540c9f3-d4d2-44da-8c0c-0c13c6cbea45"/>
    <xsd:import namespace="f8744cc8-95f7-4251-abc4-f55a5d583e3e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40c9f3-d4d2-44da-8c0c-0c13c6cbea45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9ea4fd07-bb52-4003-87b7-be487053746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744cc8-95f7-4251-abc4-f55a5d583e3e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ef90e49c-b7e7-41c0-ac19-dd33738ceb50}" ma:internalName="TaxCatchAll" ma:showField="CatchAllData" ma:web="f8744cc8-95f7-4251-abc4-f55a5d583e3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D6176EF-E566-413E-864A-3A3C3E980103}">
  <ds:schemaRefs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http://purl.org/dc/terms/"/>
    <ds:schemaRef ds:uri="http://www.w3.org/XML/1998/namespace"/>
    <ds:schemaRef ds:uri="f8744cc8-95f7-4251-abc4-f55a5d583e3e"/>
    <ds:schemaRef ds:uri="http://schemas.microsoft.com/office/2006/documentManagement/types"/>
    <ds:schemaRef ds:uri="6540c9f3-d4d2-44da-8c0c-0c13c6cbea45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462D6C8-9D49-4701-ADD6-9B54E413E2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540c9f3-d4d2-44da-8c0c-0c13c6cbea45"/>
    <ds:schemaRef ds:uri="f8744cc8-95f7-4251-abc4-f55a5d583e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1AD8F50-1C7F-4728-BE5A-1EBAC72296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557</TotalTime>
  <Words>1385</Words>
  <Application>Microsoft Office PowerPoint</Application>
  <PresentationFormat>Widescreen</PresentationFormat>
  <Paragraphs>195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Aptos</vt:lpstr>
      <vt:lpstr>Arial</vt:lpstr>
      <vt:lpstr>Arial Narrow</vt:lpstr>
      <vt:lpstr>Calibri</vt:lpstr>
      <vt:lpstr>Calibri Light</vt:lpstr>
      <vt:lpstr>Franklin Gothic Demi Cond</vt:lpstr>
      <vt:lpstr>Office Theme</vt:lpstr>
      <vt:lpstr>Financial Budget Presentation</vt:lpstr>
      <vt:lpstr>Quick Overview of CPPE</vt:lpstr>
      <vt:lpstr>In other words… </vt:lpstr>
      <vt:lpstr>Our Mission - </vt:lpstr>
      <vt:lpstr>Main Revenue Streams Include </vt:lpstr>
      <vt:lpstr>Budget Process</vt:lpstr>
      <vt:lpstr>Budget Process Cont’d</vt:lpstr>
      <vt:lpstr>Budget Process Cont’d</vt:lpstr>
      <vt:lpstr>Board Approved Capital Expenditures FY25-26</vt:lpstr>
      <vt:lpstr>Budget Process Cont’d</vt:lpstr>
      <vt:lpstr>Budget </vt:lpstr>
      <vt:lpstr>SUMMARY OF RESERVE FUNDS</vt:lpstr>
      <vt:lpstr>PowerPoint Presentation</vt:lpstr>
      <vt:lpstr>Q1 FY25/26 Draft Financial Results</vt:lpstr>
      <vt:lpstr>Budget Process Cont’d</vt:lpstr>
      <vt:lpstr>- Direct Funding  - Designated Gift  - Program &amp; Event Support   - Indirect &amp; Overhead Funding  - Reimbursement to University  - Program Subsidies  - Student Compensation  - Employment &amp; Internships   - Direct Student Financial Support  - Scholarships &amp; Subsidies        </vt:lpstr>
      <vt:lpstr>PowerPoint Presentation</vt:lpstr>
      <vt:lpstr>PowerPoint Presentation</vt:lpstr>
      <vt:lpstr>Instant Access Complete – Day One Access</vt:lpstr>
      <vt:lpstr>Bookstore inflationary pressures </vt:lpstr>
      <vt:lpstr>Quick Take Aways &amp; Reminders</vt:lpstr>
      <vt:lpstr>Thank you.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Hernandez</dc:creator>
  <cp:lastModifiedBy>Thomas G. Sekayan</cp:lastModifiedBy>
  <cp:revision>209</cp:revision>
  <dcterms:created xsi:type="dcterms:W3CDTF">2023-08-07T18:36:14Z</dcterms:created>
  <dcterms:modified xsi:type="dcterms:W3CDTF">2025-10-30T00:14:54Z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0x010100BDA6793951D4A743A6313DF9651E5BE5</vt:lpwstr>
  </property>
</Properties>
</file>