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0" r:id="rId2"/>
    <p:sldId id="271" r:id="rId3"/>
    <p:sldId id="272" r:id="rId4"/>
    <p:sldId id="273" r:id="rId5"/>
    <p:sldId id="276" r:id="rId6"/>
    <p:sldId id="257" r:id="rId7"/>
    <p:sldId id="275" r:id="rId8"/>
    <p:sldId id="274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A38"/>
    <a:srgbClr val="C9F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25429553264604"/>
          <c:y val="0.18351063829787234"/>
          <c:w val="0.52749140893470792"/>
          <c:h val="0.816489361702127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Respondents by Stakeholder Group</c:v>
                </c:pt>
              </c:strCache>
            </c:strRef>
          </c:tx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numFmt formatCode="0.0%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Faculty</c:v>
                </c:pt>
                <c:pt idx="1">
                  <c:v>Staff</c:v>
                </c:pt>
                <c:pt idx="2">
                  <c:v>Current / Prospective Student</c:v>
                </c:pt>
                <c:pt idx="3">
                  <c:v>Alumnus / Alumna</c:v>
                </c:pt>
                <c:pt idx="4">
                  <c:v>Parent</c:v>
                </c:pt>
                <c:pt idx="5">
                  <c:v>Community Member, Employers and Others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112</c:v>
                </c:pt>
                <c:pt idx="1">
                  <c:v>116</c:v>
                </c:pt>
                <c:pt idx="2">
                  <c:v>194</c:v>
                </c:pt>
                <c:pt idx="3">
                  <c:v>197</c:v>
                </c:pt>
                <c:pt idx="4">
                  <c:v>91</c:v>
                </c:pt>
                <c:pt idx="5">
                  <c:v>15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-0.10306336707911511"/>
                  <c:y val="-0.275781249999999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827344498604341"/>
                  <c:y val="0.1972656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536448274154411"/>
          <c:y val="3.9007092198581561E-2"/>
          <c:w val="0.59733991977417922"/>
          <c:h val="0.8549329871000167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Environmental Sustainability</c:v>
                </c:pt>
                <c:pt idx="1">
                  <c:v>Teacher-Scholars</c:v>
                </c:pt>
                <c:pt idx="2">
                  <c:v>Celebration of Diversity</c:v>
                </c:pt>
                <c:pt idx="3">
                  <c:v>Polytechnic Identity</c:v>
                </c:pt>
                <c:pt idx="4">
                  <c:v>Academic Quality</c:v>
                </c:pt>
                <c:pt idx="5">
                  <c:v>Learn-by-Doing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0.32</c:v>
                </c:pt>
                <c:pt idx="1">
                  <c:v>0.31</c:v>
                </c:pt>
                <c:pt idx="2">
                  <c:v>0.42</c:v>
                </c:pt>
                <c:pt idx="3">
                  <c:v>0.5</c:v>
                </c:pt>
                <c:pt idx="4">
                  <c:v>0.51</c:v>
                </c:pt>
                <c:pt idx="5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Environmental Sustainability</c:v>
                </c:pt>
                <c:pt idx="1">
                  <c:v>Teacher-Scholars</c:v>
                </c:pt>
                <c:pt idx="2">
                  <c:v>Celebration of Diversity</c:v>
                </c:pt>
                <c:pt idx="3">
                  <c:v>Polytechnic Identity</c:v>
                </c:pt>
                <c:pt idx="4">
                  <c:v>Academic Quality</c:v>
                </c:pt>
                <c:pt idx="5">
                  <c:v>Learn-by-Doing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0.31</c:v>
                </c:pt>
                <c:pt idx="1">
                  <c:v>0.33</c:v>
                </c:pt>
                <c:pt idx="2">
                  <c:v>0.28000000000000003</c:v>
                </c:pt>
                <c:pt idx="3">
                  <c:v>0.28999999999999998</c:v>
                </c:pt>
                <c:pt idx="4">
                  <c:v>0.35</c:v>
                </c:pt>
                <c:pt idx="5">
                  <c:v>0.21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232956672"/>
        <c:axId val="232958208"/>
      </c:barChart>
      <c:catAx>
        <c:axId val="232956672"/>
        <c:scaling>
          <c:orientation val="minMax"/>
        </c:scaling>
        <c:delete val="0"/>
        <c:axPos val="l"/>
        <c:majorTickMark val="out"/>
        <c:minorTickMark val="none"/>
        <c:tickLblPos val="nextTo"/>
        <c:crossAx val="232958208"/>
        <c:crosses val="autoZero"/>
        <c:auto val="1"/>
        <c:lblAlgn val="ctr"/>
        <c:lblOffset val="100"/>
        <c:noMultiLvlLbl val="0"/>
      </c:catAx>
      <c:valAx>
        <c:axId val="2329582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2956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4696404694696185"/>
          <c:y val="0.88684788071703802"/>
          <c:w val="0.26959391868469273"/>
          <c:h val="9.18755235382811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F8111-930B-42D4-9A18-B015863DE43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832BD-3F61-487B-8B98-DA07E709E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2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62A71-1081-484A-BDD4-83953CC781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9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ver_Slide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400800" cy="6872111"/>
          </a:xfrm>
          <a:prstGeom prst="rect">
            <a:avLst/>
          </a:prstGeom>
        </p:spPr>
      </p:pic>
      <p:pic>
        <p:nvPicPr>
          <p:cNvPr id="14" name="Picture 13" descr="Huron_Logo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19" y="701664"/>
            <a:ext cx="1638103" cy="4827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4653911" y="5981104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>
                <a:solidFill>
                  <a:srgbClr val="96989C">
                    <a:lumMod val="65000"/>
                  </a:srgbClr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552700" y="2368329"/>
            <a:ext cx="5981700" cy="120426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POWERPOINT TITLE</a:t>
            </a:r>
            <a:endParaRPr lang="en-US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52700" y="3079464"/>
            <a:ext cx="5981700" cy="8321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0" baseline="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552700" y="5487975"/>
            <a:ext cx="5981700" cy="493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="0" i="0" baseline="0">
                <a:solidFill>
                  <a:schemeClr val="tx1"/>
                </a:solidFill>
                <a:latin typeface="Helvetica Light"/>
                <a:cs typeface="Helvetica Ligh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0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o_2p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15976" y="644751"/>
            <a:ext cx="7317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pc="600" dirty="0" smtClean="0">
                <a:solidFill>
                  <a:srgbClr val="1DACBC"/>
                </a:solidFill>
                <a:latin typeface="Helvetica Light"/>
                <a:cs typeface="Helvetica Light"/>
              </a:rPr>
              <a:t>BIOGRAPHY</a:t>
            </a:r>
            <a:endParaRPr lang="en-US" spc="600" dirty="0">
              <a:solidFill>
                <a:srgbClr val="1DACBC"/>
              </a:solidFill>
              <a:latin typeface="Helvetica Light"/>
              <a:cs typeface="Helvetica Light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97346" y="1014083"/>
            <a:ext cx="1960583" cy="0"/>
          </a:xfrm>
          <a:prstGeom prst="line">
            <a:avLst/>
          </a:prstGeom>
          <a:ln w="12700" cmpd="sng">
            <a:solidFill>
              <a:srgbClr val="1DACB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1954119"/>
            <a:ext cx="9144000" cy="34718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97346" y="2738998"/>
            <a:ext cx="1565015" cy="18226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527129" y="3376469"/>
            <a:ext cx="2019471" cy="193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2000"/>
              </a:spcBef>
              <a:buNone/>
              <a:defRPr sz="1000">
                <a:latin typeface="Helvetica"/>
                <a:cs typeface="Helvetica"/>
              </a:defRPr>
            </a:lvl1pPr>
            <a:lvl2pPr marL="288925" indent="0">
              <a:spcBef>
                <a:spcPts val="2000"/>
              </a:spcBef>
              <a:buNone/>
              <a:defRPr sz="2500"/>
            </a:lvl2pPr>
            <a:lvl3pPr marL="692150" indent="0">
              <a:spcBef>
                <a:spcPts val="2000"/>
              </a:spcBef>
              <a:buNone/>
              <a:defRPr sz="2500"/>
            </a:lvl3pPr>
            <a:lvl4pPr marL="968375" indent="0">
              <a:spcBef>
                <a:spcPts val="2000"/>
              </a:spcBef>
              <a:buNone/>
              <a:defRPr sz="2500"/>
            </a:lvl4pPr>
            <a:lvl5pPr marL="1320800" indent="0">
              <a:spcBef>
                <a:spcPts val="200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20190" y="2869959"/>
            <a:ext cx="2338140" cy="50651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lang="en-US" sz="1600" b="1" spc="0" baseline="0" dirty="0">
                <a:solidFill>
                  <a:srgbClr val="09304F"/>
                </a:solidFill>
                <a:ea typeface="+mn-ea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/>
            </a:pPr>
            <a:r>
              <a:rPr lang="en-US" dirty="0" smtClean="0"/>
              <a:t>Name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2527129" y="2534478"/>
            <a:ext cx="2171871" cy="40440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050" spc="300" baseline="0">
                <a:solidFill>
                  <a:srgbClr val="1D9AA6"/>
                </a:solidFill>
                <a:latin typeface="Helvetica"/>
                <a:cs typeface="Helvetica"/>
              </a:defRPr>
            </a:lvl1pPr>
            <a:lvl2pPr marL="288925" indent="0">
              <a:buNone/>
              <a:defRPr sz="4000"/>
            </a:lvl2pPr>
            <a:lvl3pPr marL="692150" indent="0">
              <a:buNone/>
              <a:defRPr sz="4000"/>
            </a:lvl3pPr>
            <a:lvl4pPr marL="968375" indent="0">
              <a:buNone/>
              <a:defRPr sz="4000"/>
            </a:lvl4pPr>
            <a:lvl5pPr marL="1320800" indent="0">
              <a:buNone/>
              <a:defRPr sz="4000"/>
            </a:lvl5pPr>
          </a:lstStyle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699000" y="2764918"/>
            <a:ext cx="1565015" cy="18226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6528783" y="3402389"/>
            <a:ext cx="2019471" cy="19112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2000"/>
              </a:spcBef>
              <a:buNone/>
              <a:defRPr sz="1000">
                <a:latin typeface="Helvetica"/>
                <a:cs typeface="Helvetica"/>
              </a:defRPr>
            </a:lvl1pPr>
            <a:lvl2pPr marL="288925" indent="0">
              <a:spcBef>
                <a:spcPts val="2000"/>
              </a:spcBef>
              <a:buNone/>
              <a:defRPr sz="2500"/>
            </a:lvl2pPr>
            <a:lvl3pPr marL="692150" indent="0">
              <a:spcBef>
                <a:spcPts val="2000"/>
              </a:spcBef>
              <a:buNone/>
              <a:defRPr sz="2500"/>
            </a:lvl3pPr>
            <a:lvl4pPr marL="968375" indent="0">
              <a:spcBef>
                <a:spcPts val="2000"/>
              </a:spcBef>
              <a:buNone/>
              <a:defRPr sz="2500"/>
            </a:lvl4pPr>
            <a:lvl5pPr marL="1320800" indent="0">
              <a:spcBef>
                <a:spcPts val="200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528783" y="2534478"/>
            <a:ext cx="2331201" cy="40440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050" spc="300" baseline="0">
                <a:solidFill>
                  <a:srgbClr val="1D9AA6"/>
                </a:solidFill>
                <a:latin typeface="Helvetica"/>
                <a:cs typeface="Helvetica"/>
              </a:defRPr>
            </a:lvl1pPr>
            <a:lvl2pPr marL="288925" indent="0">
              <a:buNone/>
              <a:defRPr sz="4000"/>
            </a:lvl2pPr>
            <a:lvl3pPr marL="692150" indent="0">
              <a:buNone/>
              <a:defRPr sz="4000"/>
            </a:lvl3pPr>
            <a:lvl4pPr marL="968375" indent="0">
              <a:buNone/>
              <a:defRPr sz="4000"/>
            </a:lvl4pPr>
            <a:lvl5pPr marL="1320800" indent="0">
              <a:buNone/>
              <a:defRPr sz="4000"/>
            </a:lvl5pPr>
          </a:lstStyle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521843" y="2869959"/>
            <a:ext cx="2331201" cy="53243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600" b="1" spc="0" baseline="0">
                <a:solidFill>
                  <a:srgbClr val="09304F"/>
                </a:solidFill>
                <a:latin typeface="Helvetica"/>
                <a:cs typeface="Helvetica"/>
              </a:defRPr>
            </a:lvl1pPr>
            <a:lvl2pPr marL="288925" indent="0">
              <a:buNone/>
              <a:defRPr sz="4000"/>
            </a:lvl2pPr>
            <a:lvl3pPr marL="692150" indent="0">
              <a:buNone/>
              <a:defRPr sz="4000"/>
            </a:lvl3pPr>
            <a:lvl4pPr marL="968375" indent="0">
              <a:buNone/>
              <a:defRPr sz="4000"/>
            </a:lvl4pPr>
            <a:lvl5pPr marL="1320800" indent="0">
              <a:buNone/>
              <a:defRPr sz="4000"/>
            </a:lvl5pPr>
          </a:lstStyle>
          <a:p>
            <a:pPr lvl="0"/>
            <a:r>
              <a:rPr lang="en-US" dirty="0" smtClean="0"/>
              <a:t>Name Here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6" hasCustomPrompt="1"/>
          </p:nvPr>
        </p:nvSpPr>
        <p:spPr>
          <a:xfrm>
            <a:off x="697346" y="2755486"/>
            <a:ext cx="1565015" cy="180617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aseline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Insert Photo and align with gray box</a:t>
            </a:r>
            <a:endParaRPr lang="en-US" dirty="0"/>
          </a:p>
        </p:txBody>
      </p:sp>
      <p:sp>
        <p:nvSpPr>
          <p:cNvPr id="22" name="Picture Placeholder 14"/>
          <p:cNvSpPr>
            <a:spLocks noGrp="1"/>
          </p:cNvSpPr>
          <p:nvPr>
            <p:ph type="pic" sz="quarter" idx="17" hasCustomPrompt="1"/>
          </p:nvPr>
        </p:nvSpPr>
        <p:spPr>
          <a:xfrm>
            <a:off x="4699000" y="2781406"/>
            <a:ext cx="1565015" cy="180617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aseline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Insert Photo and align with gray box</a:t>
            </a:r>
            <a:endParaRPr lang="en-US" dirty="0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srgbClr val="1D9AA6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srgbClr val="1D9AA6"/>
              </a:solidFill>
              <a:latin typeface="Helvetica"/>
              <a:cs typeface="Helvetica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 smtClean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4001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estion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_Slide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83553" y="0"/>
            <a:ext cx="63726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796674" y="3009538"/>
            <a:ext cx="746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b="1" dirty="0" smtClean="0">
                <a:solidFill>
                  <a:srgbClr val="09304F"/>
                </a:solidFill>
                <a:latin typeface="Helvetica"/>
                <a:cs typeface="Helvetica"/>
              </a:rPr>
              <a:t>QUESTIONS</a:t>
            </a:r>
            <a:endParaRPr lang="en-US" sz="4800" b="1" dirty="0">
              <a:solidFill>
                <a:srgbClr val="09304F"/>
              </a:solidFill>
              <a:latin typeface="Helvetica"/>
              <a:cs typeface="Helvetica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690563" y="2973375"/>
            <a:ext cx="901368" cy="90136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35479" y="2938060"/>
            <a:ext cx="7717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5400" b="1" spc="600" dirty="0" smtClean="0">
                <a:solidFill>
                  <a:srgbClr val="FFFFFF"/>
                </a:solidFill>
                <a:latin typeface="Helvetica"/>
                <a:cs typeface="Helvetica"/>
              </a:rPr>
              <a:t>?</a:t>
            </a:r>
            <a:endParaRPr lang="en-US" sz="5400" b="1" spc="6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 smtClean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9603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_Yo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_Slide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83553" y="0"/>
            <a:ext cx="63726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913790" y="2431284"/>
            <a:ext cx="746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b="1" dirty="0" smtClean="0">
                <a:solidFill>
                  <a:srgbClr val="09304F"/>
                </a:solidFill>
                <a:latin typeface="Helvetica"/>
                <a:cs typeface="Helvetica"/>
              </a:rPr>
              <a:t>THANK YOU</a:t>
            </a:r>
            <a:endParaRPr lang="en-US" sz="4800" b="1" dirty="0">
              <a:solidFill>
                <a:srgbClr val="09304F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451302" y="3541425"/>
            <a:ext cx="5015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9304F"/>
                </a:solidFill>
                <a:latin typeface="Helvetica"/>
                <a:cs typeface="Helvetica"/>
              </a:rPr>
              <a:t>550 W Van Buren St #1700, Chicago, IL 60607</a:t>
            </a:r>
            <a:endParaRPr lang="en-US" sz="1400" dirty="0">
              <a:solidFill>
                <a:srgbClr val="09304F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451302" y="4411163"/>
            <a:ext cx="3739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9304F"/>
                </a:solidFill>
                <a:latin typeface="Helvetica"/>
                <a:cs typeface="Helvetica"/>
              </a:rPr>
              <a:t>www.huronconsultinggroup.com</a:t>
            </a:r>
            <a:endParaRPr lang="en-US" sz="1400" dirty="0">
              <a:solidFill>
                <a:srgbClr val="09304F"/>
              </a:solidFill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451302" y="3982264"/>
            <a:ext cx="4231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9304F"/>
                </a:solidFill>
                <a:latin typeface="Helvetica"/>
                <a:cs typeface="Helvetica"/>
              </a:rPr>
              <a:t>312-583-8700</a:t>
            </a:r>
            <a:endParaRPr lang="en-US" sz="1400" dirty="0">
              <a:solidFill>
                <a:srgbClr val="09304F"/>
              </a:solidFill>
              <a:latin typeface="Helvetica"/>
              <a:cs typeface="Helvetica"/>
            </a:endParaRPr>
          </a:p>
        </p:txBody>
      </p:sp>
      <p:pic>
        <p:nvPicPr>
          <p:cNvPr id="10" name="Picture 9" descr="briefcase_blu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0" y="3573911"/>
            <a:ext cx="285750" cy="211791"/>
          </a:xfrm>
          <a:prstGeom prst="rect">
            <a:avLst/>
          </a:prstGeom>
        </p:spPr>
      </p:pic>
      <p:pic>
        <p:nvPicPr>
          <p:cNvPr id="11" name="Picture 10" descr="website_blu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0" y="4462348"/>
            <a:ext cx="285750" cy="256592"/>
          </a:xfrm>
          <a:prstGeom prst="rect">
            <a:avLst/>
          </a:prstGeom>
        </p:spPr>
      </p:pic>
      <p:pic>
        <p:nvPicPr>
          <p:cNvPr id="12" name="Picture 11" descr="mobile_blue.ep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93" y="3963214"/>
            <a:ext cx="184407" cy="322713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 smtClean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518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ing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_Slide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83553" y="0"/>
            <a:ext cx="63726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451302" y="3541425"/>
            <a:ext cx="5015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9304F"/>
                </a:solidFill>
                <a:latin typeface="Helvetica"/>
                <a:cs typeface="Helvetica"/>
              </a:rPr>
              <a:t>550 W Van Buren St #1700, Chicago, IL 60607</a:t>
            </a:r>
            <a:endParaRPr lang="en-US" sz="1400" dirty="0">
              <a:solidFill>
                <a:srgbClr val="09304F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451302" y="4411163"/>
            <a:ext cx="3739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9304F"/>
                </a:solidFill>
                <a:latin typeface="Helvetica"/>
                <a:cs typeface="Helvetica"/>
              </a:rPr>
              <a:t>www.huronconsultinggroup.com</a:t>
            </a:r>
            <a:endParaRPr lang="en-US" sz="1400" dirty="0">
              <a:solidFill>
                <a:srgbClr val="09304F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451302" y="3982264"/>
            <a:ext cx="4231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09304F"/>
                </a:solidFill>
                <a:latin typeface="Helvetica"/>
                <a:cs typeface="Helvetica"/>
              </a:rPr>
              <a:t>312-583-8700</a:t>
            </a:r>
            <a:endParaRPr lang="en-US" sz="1400" dirty="0">
              <a:solidFill>
                <a:srgbClr val="09304F"/>
              </a:solidFill>
              <a:latin typeface="Helvetica"/>
              <a:cs typeface="Helvetica"/>
            </a:endParaRPr>
          </a:p>
        </p:txBody>
      </p:sp>
      <p:pic>
        <p:nvPicPr>
          <p:cNvPr id="8" name="Picture 7" descr="briefcase_blu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0" y="3573911"/>
            <a:ext cx="285750" cy="211791"/>
          </a:xfrm>
          <a:prstGeom prst="rect">
            <a:avLst/>
          </a:prstGeom>
        </p:spPr>
      </p:pic>
      <p:pic>
        <p:nvPicPr>
          <p:cNvPr id="9" name="Picture 8" descr="website_blu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0" y="4462348"/>
            <a:ext cx="285750" cy="256592"/>
          </a:xfrm>
          <a:prstGeom prst="rect">
            <a:avLst/>
          </a:prstGeom>
        </p:spPr>
      </p:pic>
      <p:pic>
        <p:nvPicPr>
          <p:cNvPr id="10" name="Picture 9" descr="mobile_blue.ep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93" y="3963214"/>
            <a:ext cx="184407" cy="32271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 smtClean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  <p:pic>
        <p:nvPicPr>
          <p:cNvPr id="12" name="Picture 11" descr="Huron_Logo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0" y="2366279"/>
            <a:ext cx="2749121" cy="81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3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re_Valu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 txBox="1">
            <a:spLocks/>
          </p:cNvSpPr>
          <p:nvPr userDrawn="1"/>
        </p:nvSpPr>
        <p:spPr>
          <a:xfrm>
            <a:off x="710858" y="2021790"/>
            <a:ext cx="4050055" cy="3058530"/>
          </a:xfrm>
          <a:prstGeom prst="rect">
            <a:avLst/>
          </a:prstGeom>
        </p:spPr>
        <p:txBody>
          <a:bodyPr vert="horz" lIns="91398" tIns="45699" rIns="91398" bIns="45699"/>
          <a:lstStyle>
            <a:lvl1pPr marL="347663" indent="-3476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 Narrow"/>
                <a:ea typeface="ＭＳ Ｐゴシック" pitchFamily="-106" charset="-128"/>
                <a:cs typeface="Arial Narrow"/>
              </a:defRPr>
            </a:lvl1pPr>
            <a:lvl2pPr marL="682625" indent="-3349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 Narrow"/>
                <a:ea typeface="ＭＳ Ｐゴシック" charset="-128"/>
                <a:cs typeface="Arial Narrow"/>
              </a:defRPr>
            </a:lvl2pPr>
            <a:lvl3pPr marL="1030288" indent="-3476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/>
                <a:ea typeface="ＭＳ Ｐゴシック" charset="-128"/>
                <a:cs typeface="Arial Narrow"/>
              </a:defRPr>
            </a:lvl3pPr>
            <a:lvl4pPr marL="1379538" indent="-3492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>
                <a:solidFill>
                  <a:schemeClr val="tx1"/>
                </a:solidFill>
                <a:latin typeface="Arial Narrow"/>
                <a:ea typeface="ＭＳ Ｐゴシック" charset="-128"/>
                <a:cs typeface="Arial Narrow"/>
              </a:defRPr>
            </a:lvl4pPr>
            <a:lvl5pPr marL="1712913" indent="-3333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 Narrow"/>
                <a:ea typeface="ＭＳ Ｐゴシック" charset="-128"/>
                <a:cs typeface="Arial Narrow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 defTabSz="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78DAB"/>
              </a:buClr>
              <a:buSzPct val="85000"/>
              <a:buFontTx/>
              <a:buNone/>
              <a:defRPr/>
            </a:pPr>
            <a:r>
              <a:rPr lang="en-US" dirty="0" smtClean="0">
                <a:solidFill>
                  <a:srgbClr val="3B3C3E"/>
                </a:solidFill>
                <a:latin typeface="Helvetica"/>
                <a:cs typeface="Helvetica"/>
              </a:rPr>
              <a:t>Our </a:t>
            </a:r>
            <a:r>
              <a:rPr lang="en-US" b="1" dirty="0" smtClean="0">
                <a:solidFill>
                  <a:srgbClr val="1D9AA6"/>
                </a:solidFill>
                <a:latin typeface="Helvetica"/>
                <a:cs typeface="Helvetica"/>
              </a:rPr>
              <a:t>strong internal values </a:t>
            </a:r>
            <a:r>
              <a:rPr lang="en-US" dirty="0" smtClean="0">
                <a:solidFill>
                  <a:srgbClr val="3B3C3E"/>
                </a:solidFill>
                <a:latin typeface="Helvetica"/>
                <a:cs typeface="Helvetica"/>
              </a:rPr>
              <a:t>drive our culture, making Huron a </a:t>
            </a:r>
            <a:r>
              <a:rPr lang="en-US" b="1" dirty="0" smtClean="0">
                <a:solidFill>
                  <a:srgbClr val="1D9AA6"/>
                </a:solidFill>
                <a:latin typeface="Helvetica"/>
                <a:cs typeface="Helvetica"/>
              </a:rPr>
              <a:t>uniquely dedicated partner </a:t>
            </a:r>
            <a:r>
              <a:rPr lang="en-US" dirty="0" smtClean="0">
                <a:solidFill>
                  <a:srgbClr val="3B3C3E"/>
                </a:solidFill>
                <a:latin typeface="Helvetica"/>
                <a:cs typeface="Helvetica"/>
              </a:rPr>
              <a:t>to our people and our clients.</a:t>
            </a:r>
            <a:endParaRPr lang="en-US" kern="0" dirty="0" smtClean="0">
              <a:solidFill>
                <a:srgbClr val="3B3C3E"/>
              </a:solidFill>
              <a:latin typeface="Helvetica"/>
              <a:cs typeface="Helvetica"/>
            </a:endParaRPr>
          </a:p>
          <a:p>
            <a:pPr marL="0" indent="0" algn="ctr" defTabSz="457200">
              <a:spcBef>
                <a:spcPts val="0"/>
              </a:spcBef>
              <a:buClr>
                <a:srgbClr val="578DAB"/>
              </a:buClr>
              <a:buSzPct val="85000"/>
              <a:buFont typeface="Wingdings" pitchFamily="2" charset="2"/>
              <a:buNone/>
            </a:pPr>
            <a:endParaRPr lang="en-US" sz="2000" kern="0" dirty="0">
              <a:solidFill>
                <a:srgbClr val="3B3C3E"/>
              </a:solidFill>
              <a:latin typeface="Helvetica"/>
              <a:cs typeface="Helvetica"/>
            </a:endParaRPr>
          </a:p>
        </p:txBody>
      </p:sp>
      <p:pic>
        <p:nvPicPr>
          <p:cNvPr id="12" name="Picture 11" descr="Values_Wheel-01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03" y="1823041"/>
            <a:ext cx="3368489" cy="3419902"/>
          </a:xfrm>
          <a:prstGeom prst="rect">
            <a:avLst/>
          </a:prstGeom>
        </p:spPr>
      </p:pic>
      <p:pic>
        <p:nvPicPr>
          <p:cNvPr id="6" name="Picture 5" descr="TOC_Ne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2" y="6058712"/>
            <a:ext cx="9172222" cy="8001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 smtClean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prstClr val="white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15976" y="979971"/>
            <a:ext cx="7317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pc="600" dirty="0" smtClean="0">
                <a:solidFill>
                  <a:srgbClr val="1D9AA6"/>
                </a:solidFill>
                <a:latin typeface="Helvetica Light"/>
                <a:cs typeface="Helvetica Light"/>
              </a:rPr>
              <a:t>HURON’S CORE VALUES</a:t>
            </a:r>
            <a:endParaRPr lang="en-US" spc="600" dirty="0">
              <a:solidFill>
                <a:srgbClr val="1D9AA6"/>
              </a:solidFill>
              <a:latin typeface="Helvetica Light"/>
              <a:cs typeface="Helvetica Light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0858" y="1349303"/>
            <a:ext cx="3995700" cy="0"/>
          </a:xfrm>
          <a:prstGeom prst="line">
            <a:avLst/>
          </a:prstGeom>
          <a:ln w="12700" cmpd="sng">
            <a:solidFill>
              <a:srgbClr val="1D9A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740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w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87795" cy="6858000"/>
          </a:xfrm>
          <a:prstGeom prst="rect">
            <a:avLst/>
          </a:prstGeom>
          <a:solidFill>
            <a:srgbClr val="1D9AA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09304F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 smtClean="0">
                <a:solidFill>
                  <a:prstClr val="white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388758" y="1969971"/>
            <a:ext cx="8866517" cy="30739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6990">
              <a:lnSpc>
                <a:spcPts val="486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Helvetica"/>
                <a:cs typeface="Helvetica"/>
              </a:rPr>
              <a:t>Best Firms to Work For 2015</a:t>
            </a:r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 | </a:t>
            </a:r>
            <a:r>
              <a:rPr lang="en-US" sz="2000" i="1" dirty="0" smtClean="0">
                <a:solidFill>
                  <a:srgbClr val="FFFFFF"/>
                </a:solidFill>
                <a:latin typeface="Helvetica"/>
                <a:cs typeface="Helvetica"/>
              </a:rPr>
              <a:t>Consulting Magazine</a:t>
            </a:r>
          </a:p>
          <a:p>
            <a:pPr defTabSz="456990">
              <a:lnSpc>
                <a:spcPts val="486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Helvetica"/>
                <a:cs typeface="Helvetica"/>
              </a:rPr>
              <a:t>#3 Healthcare Consulting Firm</a:t>
            </a:r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 | </a:t>
            </a:r>
            <a:r>
              <a:rPr lang="en-US" sz="2000" i="1" dirty="0" smtClean="0">
                <a:solidFill>
                  <a:srgbClr val="FFFFFF"/>
                </a:solidFill>
                <a:latin typeface="Helvetica"/>
                <a:cs typeface="Helvetica"/>
              </a:rPr>
              <a:t>Modern Healthcare</a:t>
            </a:r>
          </a:p>
          <a:p>
            <a:pPr defTabSz="456990">
              <a:lnSpc>
                <a:spcPts val="486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Helvetica"/>
                <a:cs typeface="Helvetica"/>
              </a:rPr>
              <a:t>2500+ employees</a:t>
            </a:r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 in 2015, growth from 200 in 2002</a:t>
            </a:r>
          </a:p>
          <a:p>
            <a:pPr defTabSz="456990">
              <a:lnSpc>
                <a:spcPts val="4860"/>
              </a:lnSpc>
            </a:pPr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More than </a:t>
            </a:r>
            <a:r>
              <a:rPr lang="en-US" sz="2000" b="1" dirty="0" smtClean="0">
                <a:solidFill>
                  <a:srgbClr val="FFFFFF"/>
                </a:solidFill>
                <a:latin typeface="Helvetica"/>
                <a:cs typeface="Helvetica"/>
              </a:rPr>
              <a:t>$750M </a:t>
            </a:r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in </a:t>
            </a:r>
            <a:r>
              <a:rPr lang="en-US" sz="2000" b="1" dirty="0" smtClean="0">
                <a:solidFill>
                  <a:srgbClr val="FFFFFF"/>
                </a:solidFill>
                <a:latin typeface="Helvetica"/>
                <a:cs typeface="Helvetica"/>
              </a:rPr>
              <a:t>revenue</a:t>
            </a:r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 in 2014, from $35.1M in 2002</a:t>
            </a:r>
          </a:p>
          <a:p>
            <a:pPr defTabSz="456990">
              <a:lnSpc>
                <a:spcPts val="4860"/>
              </a:lnSpc>
            </a:pPr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Trading on </a:t>
            </a:r>
            <a:r>
              <a:rPr lang="en-US" sz="2000" b="1" dirty="0" smtClean="0">
                <a:solidFill>
                  <a:srgbClr val="FFFFFF"/>
                </a:solidFill>
                <a:latin typeface="Helvetica"/>
                <a:cs typeface="Helvetica"/>
              </a:rPr>
              <a:t>NASDAQ</a:t>
            </a:r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 (HURN) since 2004</a:t>
            </a:r>
            <a:endParaRPr lang="en-US" sz="20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pic>
        <p:nvPicPr>
          <p:cNvPr id="9" name="Picture 8" descr="Award_Icon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4" y="2175424"/>
            <a:ext cx="344487" cy="430402"/>
          </a:xfrm>
          <a:prstGeom prst="rect">
            <a:avLst/>
          </a:prstGeom>
        </p:spPr>
      </p:pic>
      <p:pic>
        <p:nvPicPr>
          <p:cNvPr id="11" name="Picture 10" descr="noun_10266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62" y="2813501"/>
            <a:ext cx="240500" cy="376285"/>
          </a:xfrm>
          <a:prstGeom prst="rect">
            <a:avLst/>
          </a:prstGeom>
        </p:spPr>
      </p:pic>
      <p:pic>
        <p:nvPicPr>
          <p:cNvPr id="12" name="Picture 11" descr="Award_3_Whit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4" y="3438871"/>
            <a:ext cx="381508" cy="347657"/>
          </a:xfrm>
          <a:prstGeom prst="rect">
            <a:avLst/>
          </a:prstGeom>
        </p:spPr>
      </p:pic>
      <p:pic>
        <p:nvPicPr>
          <p:cNvPr id="13" name="Picture 12" descr="Award_4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05" y="4066329"/>
            <a:ext cx="298017" cy="378881"/>
          </a:xfrm>
          <a:prstGeom prst="rect">
            <a:avLst/>
          </a:prstGeom>
        </p:spPr>
      </p:pic>
      <p:pic>
        <p:nvPicPr>
          <p:cNvPr id="14" name="Picture 13" descr="Award_5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3" y="4681039"/>
            <a:ext cx="282493" cy="337693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615976" y="979971"/>
            <a:ext cx="7317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pc="600" dirty="0" smtClean="0">
                <a:solidFill>
                  <a:srgbClr val="FFFFFF"/>
                </a:solidFill>
                <a:latin typeface="Helvetica Light"/>
                <a:cs typeface="Helvetica Light"/>
              </a:rPr>
              <a:t>ACCOLADES AND AWARDS</a:t>
            </a:r>
            <a:endParaRPr lang="en-US" spc="600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0858" y="1349303"/>
            <a:ext cx="4416796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prstClr val="white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70765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bal_Presence_Slide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589" y="791364"/>
            <a:ext cx="9449589" cy="531711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srgbClr val="1D9AA6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srgbClr val="1D9AA6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 smtClean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18641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OC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2" y="6058712"/>
            <a:ext cx="9172222" cy="800100"/>
          </a:xfrm>
          <a:prstGeom prst="rect">
            <a:avLst/>
          </a:prstGeom>
        </p:spPr>
      </p:pic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prstClr val="white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4598" y="481809"/>
            <a:ext cx="8143693" cy="52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1"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57972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head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C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2" y="6058712"/>
            <a:ext cx="9172222" cy="80010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prstClr val="white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4599" y="481809"/>
            <a:ext cx="8184442" cy="52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1"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47033" y="1007579"/>
            <a:ext cx="8182008" cy="520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403719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C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2" y="6058712"/>
            <a:ext cx="9172222" cy="800100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prstClr val="white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4598" y="481809"/>
            <a:ext cx="8075777" cy="52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1"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47033" y="1007579"/>
            <a:ext cx="8073342" cy="520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idx="12" hasCustomPrompt="1"/>
          </p:nvPr>
        </p:nvSpPr>
        <p:spPr>
          <a:xfrm>
            <a:off x="647033" y="1901386"/>
            <a:ext cx="8073342" cy="3715415"/>
          </a:xfrm>
          <a:prstGeom prst="rect">
            <a:avLst/>
          </a:prstGeom>
        </p:spPr>
        <p:txBody>
          <a:bodyPr vert="horz"/>
          <a:lstStyle>
            <a:lvl1pPr marL="171450" indent="-171450">
              <a:buFont typeface="Arial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Headline Text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75675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C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2" y="6058712"/>
            <a:ext cx="9172222" cy="80010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prstClr val="white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prstClr val="white"/>
              </a:solidFill>
              <a:latin typeface="Helvetica"/>
              <a:cs typeface="Helvetica"/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4598" y="481809"/>
            <a:ext cx="8109735" cy="52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1"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47033" y="1007579"/>
            <a:ext cx="8107300" cy="520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idx="12" hasCustomPrompt="1"/>
          </p:nvPr>
        </p:nvSpPr>
        <p:spPr>
          <a:xfrm>
            <a:off x="647033" y="1901387"/>
            <a:ext cx="3631656" cy="4014254"/>
          </a:xfrm>
          <a:prstGeom prst="rect">
            <a:avLst/>
          </a:prstGeom>
        </p:spPr>
        <p:txBody>
          <a:bodyPr vert="horz"/>
          <a:lstStyle>
            <a:lvl1pPr marL="171450" indent="-171450">
              <a:buFont typeface="Arial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Headline Text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idx="13" hasCustomPrompt="1"/>
          </p:nvPr>
        </p:nvSpPr>
        <p:spPr>
          <a:xfrm>
            <a:off x="4571259" y="1886571"/>
            <a:ext cx="4183074" cy="4029070"/>
          </a:xfrm>
          <a:prstGeom prst="rect">
            <a:avLst/>
          </a:prstGeom>
        </p:spPr>
        <p:txBody>
          <a:bodyPr vert="horz"/>
          <a:lstStyle>
            <a:lvl1pPr marL="171450" indent="-171450">
              <a:buFont typeface="Arial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Headline Text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198351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tent_New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222" y="0"/>
            <a:ext cx="889000" cy="688028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srgbClr val="1D9AA6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srgbClr val="1D9AA6"/>
              </a:solidFill>
              <a:latin typeface="Helvetica"/>
              <a:cs typeface="Helvetic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4598" y="481809"/>
            <a:ext cx="7539243" cy="52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1"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47033" y="1007579"/>
            <a:ext cx="7536808" cy="520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idx="12" hasCustomPrompt="1"/>
          </p:nvPr>
        </p:nvSpPr>
        <p:spPr>
          <a:xfrm>
            <a:off x="647033" y="1901387"/>
            <a:ext cx="3624865" cy="4313092"/>
          </a:xfrm>
          <a:prstGeom prst="rect">
            <a:avLst/>
          </a:prstGeom>
        </p:spPr>
        <p:txBody>
          <a:bodyPr vert="horz"/>
          <a:lstStyle>
            <a:lvl1pPr marL="171450" indent="-171450">
              <a:buFont typeface="Arial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Headline Text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idx="13" hasCustomPrompt="1"/>
          </p:nvPr>
        </p:nvSpPr>
        <p:spPr>
          <a:xfrm>
            <a:off x="4571259" y="1886571"/>
            <a:ext cx="3612582" cy="4327908"/>
          </a:xfrm>
          <a:prstGeom prst="rect">
            <a:avLst/>
          </a:prstGeom>
        </p:spPr>
        <p:txBody>
          <a:bodyPr vert="horz"/>
          <a:lstStyle>
            <a:lvl1pPr marL="171450" indent="-171450">
              <a:buFont typeface="Arial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Headline Text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25135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tent_New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222" y="0"/>
            <a:ext cx="889000" cy="688028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srgbClr val="1D9AA6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srgbClr val="1D9AA6"/>
              </a:solidFill>
              <a:latin typeface="Helvetica"/>
              <a:cs typeface="Helvetica"/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4598" y="481809"/>
            <a:ext cx="7638623" cy="52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1"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47033" y="1007579"/>
            <a:ext cx="7636188" cy="520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idx="12" hasCustomPrompt="1"/>
          </p:nvPr>
        </p:nvSpPr>
        <p:spPr>
          <a:xfrm>
            <a:off x="647033" y="1901387"/>
            <a:ext cx="7636188" cy="3824084"/>
          </a:xfrm>
          <a:prstGeom prst="rect">
            <a:avLst/>
          </a:prstGeom>
        </p:spPr>
        <p:txBody>
          <a:bodyPr vert="horz"/>
          <a:lstStyle>
            <a:lvl1pPr marL="171450" indent="-171450">
              <a:buFont typeface="Arial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Headline Text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408602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_Subhead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C_New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2" y="6058712"/>
            <a:ext cx="9172222" cy="80010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b="1" i="0" smtClean="0">
                <a:solidFill>
                  <a:schemeClr val="bg1"/>
                </a:solidFill>
                <a:latin typeface="Helvetica"/>
                <a:cs typeface="Helvetica"/>
              </a:rPr>
              <a:pPr/>
              <a:t>‹#›</a:t>
            </a:fld>
            <a:endParaRPr lang="en-US" sz="1200" b="1" i="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4599" y="481809"/>
            <a:ext cx="8184442" cy="5207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1"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47033" y="1007579"/>
            <a:ext cx="8182008" cy="520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0" kern="1200" dirty="0" smtClean="0">
                <a:solidFill>
                  <a:srgbClr val="87898D"/>
                </a:solidFill>
                <a:latin typeface="Helvetica"/>
                <a:ea typeface="+mn-e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405728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o_1p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1953847"/>
            <a:ext cx="9144000" cy="32699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1279769" y="2286000"/>
            <a:ext cx="2308671" cy="25731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6" hasCustomPrompt="1"/>
          </p:nvPr>
        </p:nvSpPr>
        <p:spPr>
          <a:xfrm>
            <a:off x="1279769" y="2286000"/>
            <a:ext cx="2308671" cy="257316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Insert Photo and align with gray box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15976" y="644751"/>
            <a:ext cx="7317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pc="600" dirty="0" smtClean="0">
                <a:solidFill>
                  <a:srgbClr val="1DACBC"/>
                </a:solidFill>
                <a:latin typeface="Helvetica Light"/>
                <a:cs typeface="Helvetica Light"/>
              </a:rPr>
              <a:t>BIOGRAPHY</a:t>
            </a:r>
            <a:endParaRPr lang="en-US" spc="600" dirty="0">
              <a:solidFill>
                <a:srgbClr val="1DACBC"/>
              </a:solidFill>
              <a:latin typeface="Helvetica Light"/>
              <a:cs typeface="Helvetica Light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97346" y="1014083"/>
            <a:ext cx="1960583" cy="0"/>
          </a:xfrm>
          <a:prstGeom prst="line">
            <a:avLst/>
          </a:prstGeom>
          <a:ln w="12700" cmpd="sng">
            <a:solidFill>
              <a:srgbClr val="1DACB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476543" y="6368343"/>
            <a:ext cx="453813" cy="349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b="1" kern="120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C2BB75-7FD5-1B49-B5CA-3D0A144D81C6}" type="slidenum">
              <a:rPr lang="en-US" sz="1200" smtClean="0">
                <a:solidFill>
                  <a:srgbClr val="1D9AA6"/>
                </a:solidFill>
                <a:latin typeface="Helvetica"/>
                <a:cs typeface="Helvetica"/>
              </a:rPr>
              <a:pPr/>
              <a:t>‹#›</a:t>
            </a:fld>
            <a:endParaRPr lang="en-US" sz="1200" dirty="0">
              <a:solidFill>
                <a:srgbClr val="1D9AA6"/>
              </a:solidFill>
              <a:latin typeface="Helvetica"/>
              <a:cs typeface="Helvetica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3744946" y="2847287"/>
            <a:ext cx="5095793" cy="95068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ts val="6500"/>
              </a:lnSpc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Name Here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744946" y="3794026"/>
            <a:ext cx="5018054" cy="142972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2000"/>
              </a:spcBef>
              <a:buNone/>
              <a:defRPr sz="1200">
                <a:latin typeface="Helvetica"/>
                <a:cs typeface="Helvetica"/>
              </a:defRPr>
            </a:lvl1pPr>
            <a:lvl2pPr marL="288925" indent="0">
              <a:spcBef>
                <a:spcPts val="2000"/>
              </a:spcBef>
              <a:buNone/>
              <a:defRPr sz="2500"/>
            </a:lvl2pPr>
            <a:lvl3pPr marL="692150" indent="0">
              <a:spcBef>
                <a:spcPts val="2000"/>
              </a:spcBef>
              <a:buNone/>
              <a:defRPr sz="2500"/>
            </a:lvl3pPr>
            <a:lvl4pPr marL="968375" indent="0">
              <a:spcBef>
                <a:spcPts val="2000"/>
              </a:spcBef>
              <a:buNone/>
              <a:defRPr sz="2500"/>
            </a:lvl4pPr>
            <a:lvl5pPr marL="1320800" indent="0">
              <a:spcBef>
                <a:spcPts val="200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724626" y="2847287"/>
            <a:ext cx="3286051" cy="40440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200" spc="300" baseline="0">
                <a:solidFill>
                  <a:srgbClr val="1D9AA6"/>
                </a:solidFill>
              </a:defRPr>
            </a:lvl1pPr>
            <a:lvl2pPr marL="288925" indent="0">
              <a:buNone/>
              <a:defRPr sz="4000"/>
            </a:lvl2pPr>
            <a:lvl3pPr marL="692150" indent="0">
              <a:buNone/>
              <a:defRPr sz="4000"/>
            </a:lvl3pPr>
            <a:lvl4pPr marL="968375" indent="0">
              <a:buNone/>
              <a:defRPr sz="4000"/>
            </a:lvl4pPr>
            <a:lvl5pPr marL="1320800" indent="0">
              <a:buNone/>
              <a:defRPr sz="4000"/>
            </a:lvl5pPr>
          </a:lstStyle>
          <a:p>
            <a:pPr lvl="0"/>
            <a:r>
              <a:rPr lang="en-US" dirty="0" smtClean="0"/>
              <a:t>JOB TITLE HERE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7571" y="6513197"/>
            <a:ext cx="38804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>
              <a:defRPr/>
            </a:pPr>
            <a:r>
              <a:rPr lang="en-US" sz="800" dirty="0" smtClean="0">
                <a:solidFill>
                  <a:srgbClr val="87898D"/>
                </a:solidFill>
                <a:latin typeface="Helvetica"/>
                <a:cs typeface="Helvetica"/>
              </a:rPr>
              <a:t>© 2016 Huron Consulting Group. 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00655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Helvetica (Body)"/>
                <a:cs typeface="Helvetica (Body)"/>
              </a:defRPr>
            </a:lvl1pPr>
          </a:lstStyle>
          <a:p>
            <a:pPr defTabSz="457200"/>
            <a:fld id="{49BFA50C-4D52-184A-9C40-B9BC117C2B06}" type="slidenum">
              <a:rPr lang="en-US" smtClean="0">
                <a:solidFill>
                  <a:srgbClr val="3B3C3E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3B3C3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5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4027" r:id="rId8"/>
    <p:sldLayoutId id="2147483818" r:id="rId9"/>
    <p:sldLayoutId id="2147483819" r:id="rId10"/>
    <p:sldLayoutId id="2147483820" r:id="rId11"/>
    <p:sldLayoutId id="2147483824" r:id="rId12"/>
    <p:sldLayoutId id="2147483828" r:id="rId13"/>
    <p:sldLayoutId id="2147483833" r:id="rId14"/>
    <p:sldLayoutId id="2147483836" r:id="rId15"/>
    <p:sldLayoutId id="2147483840" r:id="rId1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552700" y="5131837"/>
            <a:ext cx="5981700" cy="849267"/>
          </a:xfrm>
        </p:spPr>
        <p:txBody>
          <a:bodyPr>
            <a:normAutofit/>
          </a:bodyPr>
          <a:lstStyle/>
          <a:p>
            <a:r>
              <a:rPr lang="en-US" dirty="0" smtClean="0"/>
              <a:t>September 19, 2016</a:t>
            </a:r>
            <a:endParaRPr lang="en-US" dirty="0"/>
          </a:p>
        </p:txBody>
      </p:sp>
      <p:pic>
        <p:nvPicPr>
          <p:cNvPr id="1026" name="Picture 2" descr="Strategic P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6743696" cy="2057400"/>
          </a:xfrm>
          <a:prstGeom prst="rect">
            <a:avLst/>
          </a:prstGeom>
          <a:solidFill>
            <a:srgbClr val="046A38"/>
          </a:solidFill>
        </p:spPr>
      </p:pic>
    </p:spTree>
    <p:extLst>
      <p:ext uri="{BB962C8B-B14F-4D97-AF65-F5344CB8AC3E}">
        <p14:creationId xmlns:p14="http://schemas.microsoft.com/office/powerpoint/2010/main" val="39496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Strategic Planning Impetus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626637"/>
              </p:ext>
            </p:extLst>
          </p:nvPr>
        </p:nvGraphicFramePr>
        <p:xfrm>
          <a:off x="476250" y="1219200"/>
          <a:ext cx="8190078" cy="5151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0078"/>
              </a:tblGrid>
              <a:tr h="471014">
                <a:tc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200" dirty="0" smtClean="0"/>
                        <a:t>Occasion to develop</a:t>
                      </a:r>
                      <a:r>
                        <a:rPr lang="en-US" sz="2200" baseline="0" dirty="0" smtClean="0"/>
                        <a:t> a roadmap for the institution, particularly following recent additions to leadership team</a:t>
                      </a:r>
                      <a:endParaRPr lang="en-US" sz="2200" dirty="0" smtClean="0"/>
                    </a:p>
                    <a:p>
                      <a:pPr marL="228600" indent="-22860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 smtClean="0"/>
                        <a:t>Additional</a:t>
                      </a:r>
                      <a:r>
                        <a:rPr lang="en-US" sz="2200" baseline="0" dirty="0" smtClean="0"/>
                        <a:t> benefits:</a:t>
                      </a:r>
                      <a:endParaRPr lang="en-US" sz="2200" dirty="0" smtClean="0"/>
                    </a:p>
                    <a:p>
                      <a:pPr marL="800100" lvl="1" indent="-342900"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Font typeface="Arial" panose="020B0604020202020204" pitchFamily="34" charset="0"/>
                        <a:buChar char="−"/>
                      </a:pPr>
                      <a:r>
                        <a:rPr lang="en-US" sz="2200" dirty="0" smtClean="0"/>
                        <a:t>Articulate a unified mission and vision</a:t>
                      </a: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−"/>
                        <a:tabLst/>
                        <a:defRPr/>
                      </a:pPr>
                      <a:r>
                        <a:rPr lang="en-US" sz="2200" dirty="0" smtClean="0"/>
                        <a:t>Help prioritize finite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resources</a:t>
                      </a:r>
                      <a:r>
                        <a:rPr lang="en-US" sz="2200" baseline="0" dirty="0" smtClean="0"/>
                        <a:t> through alignment with strategic planning goals and priorities </a:t>
                      </a: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−"/>
                        <a:tabLst/>
                        <a:defRPr/>
                      </a:pPr>
                      <a:r>
                        <a:rPr lang="en-US" sz="2200" dirty="0" smtClean="0"/>
                        <a:t>Motivate processes for academic excellence,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growth,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efficiency</a:t>
                      </a:r>
                      <a:r>
                        <a:rPr lang="en-US" sz="2200" baseline="0" dirty="0" smtClean="0"/>
                        <a:t>, and impact</a:t>
                      </a:r>
                      <a:r>
                        <a:rPr lang="en-US" sz="2200" dirty="0" smtClean="0"/>
                        <a:t> </a:t>
                      </a: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−"/>
                        <a:tabLst/>
                        <a:defRPr/>
                      </a:pPr>
                      <a:r>
                        <a:rPr lang="en-US" sz="2200" dirty="0" smtClean="0"/>
                        <a:t>Synchronize with</a:t>
                      </a:r>
                      <a:r>
                        <a:rPr lang="en-US" sz="2200" baseline="0" dirty="0" smtClean="0"/>
                        <a:t> Campus Master Plan and Academic Master Plan</a:t>
                      </a:r>
                      <a:endParaRPr lang="en-US" sz="2200" dirty="0" smtClean="0"/>
                    </a:p>
                  </a:txBody>
                  <a:tcPr marL="137160" marR="137160" marT="137160" marB="1371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2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Strategic Planning Approach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26896"/>
              </p:ext>
            </p:extLst>
          </p:nvPr>
        </p:nvGraphicFramePr>
        <p:xfrm>
          <a:off x="4756624" y="1813556"/>
          <a:ext cx="1920240" cy="2743200"/>
        </p:xfrm>
        <a:graphic>
          <a:graphicData uri="http://schemas.openxmlformats.org/drawingml/2006/table">
            <a:tbl>
              <a:tblPr firstRow="1" bandRow="1"/>
              <a:tblGrid>
                <a:gridCol w="1920240"/>
              </a:tblGrid>
              <a:tr h="2743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Identification of Strategic Issues &amp; Opportunities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91878"/>
              </p:ext>
            </p:extLst>
          </p:nvPr>
        </p:nvGraphicFramePr>
        <p:xfrm>
          <a:off x="381000" y="1813557"/>
          <a:ext cx="1920240" cy="2743200"/>
        </p:xfrm>
        <a:graphic>
          <a:graphicData uri="http://schemas.openxmlformats.org/drawingml/2006/table">
            <a:tbl>
              <a:tblPr firstRow="1" bandRow="1"/>
              <a:tblGrid>
                <a:gridCol w="1920240"/>
              </a:tblGrid>
              <a:tr h="2743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Process Design and Planning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99692"/>
              </p:ext>
            </p:extLst>
          </p:nvPr>
        </p:nvGraphicFramePr>
        <p:xfrm>
          <a:off x="2568812" y="1813557"/>
          <a:ext cx="1920240" cy="2743200"/>
        </p:xfrm>
        <a:graphic>
          <a:graphicData uri="http://schemas.openxmlformats.org/drawingml/2006/table">
            <a:tbl>
              <a:tblPr firstRow="1" bandRow="1"/>
              <a:tblGrid>
                <a:gridCol w="1920240"/>
              </a:tblGrid>
              <a:tr h="2743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Stakeholder Engagement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36212"/>
              </p:ext>
            </p:extLst>
          </p:nvPr>
        </p:nvGraphicFramePr>
        <p:xfrm>
          <a:off x="6944436" y="1813560"/>
          <a:ext cx="1920240" cy="2743200"/>
        </p:xfrm>
        <a:graphic>
          <a:graphicData uri="http://schemas.openxmlformats.org/drawingml/2006/table">
            <a:tbl>
              <a:tblPr firstRow="1" bandRow="1"/>
              <a:tblGrid>
                <a:gridCol w="1920240"/>
              </a:tblGrid>
              <a:tr h="2743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Development, Refinement, and Socialization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>
            <a:spLocks noChangeAspect="1"/>
          </p:cNvSpPr>
          <p:nvPr/>
        </p:nvSpPr>
        <p:spPr>
          <a:xfrm>
            <a:off x="396240" y="1846580"/>
            <a:ext cx="365760" cy="36576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91401" tIns="45700" rIns="91401" bIns="45700" rtlCol="0" anchor="ctr"/>
          <a:lstStyle/>
          <a:p>
            <a:pPr marL="0" marR="0" lvl="0" indent="0" algn="ctr" defTabSz="914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2590800" y="1846580"/>
            <a:ext cx="365760" cy="36576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91401" tIns="45700" rIns="91401" bIns="45700" rtlCol="0" anchor="ctr"/>
          <a:lstStyle/>
          <a:p>
            <a:pPr marL="0" marR="0" lvl="0" indent="0" algn="ctr" defTabSz="914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4775200" y="1846580"/>
            <a:ext cx="365760" cy="36576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91401" tIns="45700" rIns="91401" bIns="45700" rtlCol="0" anchor="ctr"/>
          <a:lstStyle/>
          <a:p>
            <a:pPr marL="0" marR="0" lvl="0" indent="0" algn="ctr" defTabSz="914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6964680" y="1846580"/>
            <a:ext cx="365760" cy="36576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lIns="91401" tIns="45700" rIns="91401" bIns="45700" rtlCol="0" anchor="ctr"/>
          <a:lstStyle/>
          <a:p>
            <a:pPr marL="0" marR="0" lvl="0" indent="0" algn="ctr" defTabSz="914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81000" y="4645660"/>
            <a:ext cx="8381999" cy="1183640"/>
          </a:xfrm>
          <a:prstGeom prst="rightArrow">
            <a:avLst>
              <a:gd name="adj1" fmla="val 60855"/>
              <a:gd name="adj2" fmla="val 29204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0" dirty="0" smtClean="0">
                <a:solidFill>
                  <a:schemeClr val="bg1"/>
                </a:solidFill>
                <a:latin typeface="+mj-lt"/>
              </a:rPr>
              <a:t>On-going input from the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baseline="0" dirty="0" smtClean="0">
                <a:solidFill>
                  <a:schemeClr val="bg1"/>
                </a:solidFill>
                <a:latin typeface="+mj-lt"/>
              </a:rPr>
              <a:t>University community</a:t>
            </a:r>
            <a:endParaRPr lang="en-US" sz="2400" b="1" baseline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492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Stakeholder Engagement Effort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951794"/>
              </p:ext>
            </p:extLst>
          </p:nvPr>
        </p:nvGraphicFramePr>
        <p:xfrm>
          <a:off x="864334" y="3810000"/>
          <a:ext cx="3503836" cy="1081259"/>
        </p:xfrm>
        <a:graphic>
          <a:graphicData uri="http://schemas.openxmlformats.org/drawingml/2006/table">
            <a:tbl>
              <a:tblPr firstRow="1" bandRow="1"/>
              <a:tblGrid>
                <a:gridCol w="3503836"/>
              </a:tblGrid>
              <a:tr h="10812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indent="0" algn="ctr"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000" dirty="0" smtClean="0">
                          <a:latin typeface="+mj-lt"/>
                        </a:rPr>
                        <a:t>Staff and Administrators in Other Divisions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137160" marR="137160" marT="137160" marB="1371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485340"/>
              </p:ext>
            </p:extLst>
          </p:nvPr>
        </p:nvGraphicFramePr>
        <p:xfrm>
          <a:off x="838200" y="2590800"/>
          <a:ext cx="3503836" cy="1081259"/>
        </p:xfrm>
        <a:graphic>
          <a:graphicData uri="http://schemas.openxmlformats.org/drawingml/2006/table">
            <a:tbl>
              <a:tblPr firstRow="1" bandRow="1"/>
              <a:tblGrid>
                <a:gridCol w="3503836"/>
              </a:tblGrid>
              <a:tr h="10812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indent="0" algn="ctr"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Students and Parents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137160" marR="137160" marT="137160" marB="1371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111336"/>
              </p:ext>
            </p:extLst>
          </p:nvPr>
        </p:nvGraphicFramePr>
        <p:xfrm>
          <a:off x="4800600" y="2590800"/>
          <a:ext cx="3503836" cy="1081259"/>
        </p:xfrm>
        <a:graphic>
          <a:graphicData uri="http://schemas.openxmlformats.org/drawingml/2006/table">
            <a:tbl>
              <a:tblPr firstRow="1" bandRow="1"/>
              <a:tblGrid>
                <a:gridCol w="3503836"/>
              </a:tblGrid>
              <a:tr h="10812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indent="0" algn="ctr"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000" dirty="0" smtClean="0">
                          <a:latin typeface="+mj-lt"/>
                        </a:rPr>
                        <a:t>Faculty, Chairs, &amp; Other Academic Leaders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137160" marR="137160" marT="137160" marB="1371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2622"/>
              </p:ext>
            </p:extLst>
          </p:nvPr>
        </p:nvGraphicFramePr>
        <p:xfrm>
          <a:off x="4800600" y="3810000"/>
          <a:ext cx="3503836" cy="1081259"/>
        </p:xfrm>
        <a:graphic>
          <a:graphicData uri="http://schemas.openxmlformats.org/drawingml/2006/table">
            <a:tbl>
              <a:tblPr firstRow="1" bandRow="1"/>
              <a:tblGrid>
                <a:gridCol w="3503836"/>
              </a:tblGrid>
              <a:tr h="10812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lvl="0" algn="ctr"/>
                      <a:r>
                        <a:rPr lang="en-US" sz="2000" dirty="0" smtClean="0">
                          <a:latin typeface="+mj-lt"/>
                        </a:rPr>
                        <a:t>Alumni</a:t>
                      </a:r>
                      <a:endParaRPr lang="en-US" sz="2000" b="1" dirty="0"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838200" y="2438400"/>
            <a:ext cx="74676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5008403"/>
            <a:ext cx="74676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29439"/>
              </p:ext>
            </p:extLst>
          </p:nvPr>
        </p:nvGraphicFramePr>
        <p:xfrm>
          <a:off x="838200" y="1447800"/>
          <a:ext cx="7467600" cy="886968"/>
        </p:xfrm>
        <a:graphic>
          <a:graphicData uri="http://schemas.openxmlformats.org/drawingml/2006/table">
            <a:tbl>
              <a:tblPr firstRow="1" bandRow="1"/>
              <a:tblGrid>
                <a:gridCol w="7467600"/>
              </a:tblGrid>
              <a:tr h="88696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indent="0" algn="ctr"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Strategic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Planning Website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137160" marR="137160" marT="137160" marB="1371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21267"/>
              </p:ext>
            </p:extLst>
          </p:nvPr>
        </p:nvGraphicFramePr>
        <p:xfrm>
          <a:off x="838200" y="5181600"/>
          <a:ext cx="7467600" cy="883920"/>
        </p:xfrm>
        <a:graphic>
          <a:graphicData uri="http://schemas.openxmlformats.org/drawingml/2006/table">
            <a:tbl>
              <a:tblPr firstRow="1" bandRow="1"/>
              <a:tblGrid>
                <a:gridCol w="7467600"/>
              </a:tblGrid>
              <a:tr h="77645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indent="0" algn="ctr"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Interviews with leaders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at other institutions and government representatives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137160" marR="137160" marT="137160" marB="1371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Website Submissions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23887867"/>
              </p:ext>
            </p:extLst>
          </p:nvPr>
        </p:nvGraphicFramePr>
        <p:xfrm>
          <a:off x="685800" y="1397000"/>
          <a:ext cx="73914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743200" y="1362670"/>
            <a:ext cx="3200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3B3C3E"/>
                </a:solidFill>
                <a:latin typeface="+mn-lt"/>
                <a:ea typeface="+mn-ea"/>
                <a:cs typeface="+mn-cs"/>
              </a:defRPr>
            </a:pPr>
            <a:r>
              <a:rPr lang="en-US" sz="1700" dirty="0"/>
              <a:t>Community </a:t>
            </a:r>
            <a:r>
              <a:rPr lang="en-US" sz="1700" dirty="0" smtClean="0"/>
              <a:t>Members, </a:t>
            </a:r>
            <a:r>
              <a:rPr lang="en-US" sz="1700" dirty="0"/>
              <a:t>Employers and Others
2.1%</a:t>
            </a:r>
          </a:p>
        </p:txBody>
      </p:sp>
    </p:spTree>
    <p:extLst>
      <p:ext uri="{BB962C8B-B14F-4D97-AF65-F5344CB8AC3E}">
        <p14:creationId xmlns:p14="http://schemas.microsoft.com/office/powerpoint/2010/main" val="33993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Findings: Mission Statement Resonance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61768051"/>
              </p:ext>
            </p:extLst>
          </p:nvPr>
        </p:nvGraphicFramePr>
        <p:xfrm>
          <a:off x="76200" y="3213247"/>
          <a:ext cx="4800600" cy="325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1"/>
          <p:cNvSpPr txBox="1">
            <a:spLocks/>
          </p:cNvSpPr>
          <p:nvPr/>
        </p:nvSpPr>
        <p:spPr>
          <a:xfrm>
            <a:off x="457200" y="1254236"/>
            <a:ext cx="8077200" cy="13365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/>
              <a:t>Mission Statement</a:t>
            </a:r>
          </a:p>
          <a:p>
            <a:pPr marL="0" indent="0" algn="ctr">
              <a:buNone/>
            </a:pPr>
            <a:r>
              <a:rPr lang="en-US" sz="1800" dirty="0" smtClean="0"/>
              <a:t>“To </a:t>
            </a:r>
            <a:r>
              <a:rPr lang="en-US" sz="1800" dirty="0"/>
              <a:t>advance learning and knowledge by linking theory and practice in all disciplines, and to prepare students for lifelong learning, leadership and careers in a changing multicultural </a:t>
            </a:r>
            <a:r>
              <a:rPr lang="en-US" sz="1800" dirty="0" smtClean="0"/>
              <a:t>world.”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745194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Does this mission statement resonate with you?</a:t>
            </a:r>
            <a:endParaRPr lang="en-US" sz="2000" b="1" dirty="0">
              <a:solidFill>
                <a:srgbClr val="3B3C3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7021" y="2819400"/>
            <a:ext cx="4239904" cy="3411237"/>
          </a:xfrm>
          <a:prstGeom prst="rect">
            <a:avLst/>
          </a:prstGeom>
        </p:spPr>
        <p:txBody>
          <a:bodyPr wrap="square" rIns="0">
            <a:noAutofit/>
          </a:bodyPr>
          <a:lstStyle/>
          <a:p>
            <a:pPr algn="ctr">
              <a:spcAft>
                <a:spcPts val="2400"/>
              </a:spcAft>
            </a:pPr>
            <a:r>
              <a:rPr lang="en-US" sz="2000" b="1" dirty="0" smtClean="0"/>
              <a:t>Why Not?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Should be more distinctive or inspirational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3B3C3E"/>
                </a:solidFill>
              </a:rPr>
              <a:t>Should emphasize learn-by-doing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3B3C3E"/>
                </a:solidFill>
              </a:rPr>
              <a:t>Multicultural seems outdated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3B3C3E"/>
                </a:solidFill>
              </a:rPr>
              <a:t>Make more concise </a:t>
            </a:r>
            <a:endParaRPr lang="en-US" sz="2000" dirty="0">
              <a:solidFill>
                <a:srgbClr val="3B3C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Findings: Core Values Resonance</a:t>
            </a:r>
            <a:endParaRPr lang="en-US" dirty="0"/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457200" y="1254236"/>
            <a:ext cx="8077200" cy="13365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b="1" dirty="0"/>
              <a:t>Looking forward to the next 5 years, please rate each </a:t>
            </a:r>
            <a:r>
              <a:rPr lang="en-US" sz="1800" b="1" dirty="0" smtClean="0"/>
              <a:t>core value </a:t>
            </a:r>
            <a:r>
              <a:rPr lang="en-US" sz="1800" b="1" dirty="0"/>
              <a:t>in terms of the extent to which it will represent the distinct identity of Cal Poly Pomona. 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r>
              <a:rPr lang="en-US" sz="1600" i="1" dirty="0"/>
              <a:t>5-point scale </a:t>
            </a:r>
            <a:r>
              <a:rPr lang="en-US" sz="1600" i="1" dirty="0" smtClean="0"/>
              <a:t>where 5 means the value represents CPP’s distinct identity perfectly</a:t>
            </a:r>
            <a:endParaRPr lang="en-US" sz="1600" b="1" i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468391685"/>
              </p:ext>
            </p:extLst>
          </p:nvPr>
        </p:nvGraphicFramePr>
        <p:xfrm>
          <a:off x="457200" y="2667000"/>
          <a:ext cx="8077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11869" y="28819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88%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35669" y="33763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86%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73669" y="4419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70%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68869" y="49373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38978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79%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54374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63%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20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27235"/>
              </p:ext>
            </p:extLst>
          </p:nvPr>
        </p:nvGraphicFramePr>
        <p:xfrm>
          <a:off x="476250" y="1403351"/>
          <a:ext cx="8286750" cy="435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6750"/>
              </a:tblGrid>
              <a:tr h="471014">
                <a:tc>
                  <a:txBody>
                    <a:bodyPr/>
                    <a:lstStyle/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Revisit mission statement and values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 representative strategic options and priorities and unifying vision statement</a:t>
                      </a:r>
                    </a:p>
                    <a:p>
                      <a:pPr marL="457200" indent="-457200" algn="l" defTabSz="457200" rtl="0" eaLnBrk="1" latinLnBrk="0" hangingPunct="1">
                        <a:spcBef>
                          <a:spcPts val="1200"/>
                        </a:spcBef>
                        <a:spcAft>
                          <a:spcPts val="18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strategic plan</a:t>
                      </a:r>
                    </a:p>
                    <a:p>
                      <a:pPr marL="457200" indent="-457200" algn="l" defTabSz="457200" rtl="0" eaLnBrk="1" latinLnBrk="0" hangingPunct="1">
                        <a:spcBef>
                          <a:spcPts val="1200"/>
                        </a:spcBef>
                        <a:spcAft>
                          <a:spcPts val="18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Solicit and incorporate feedback </a:t>
                      </a:r>
                    </a:p>
                    <a:p>
                      <a:pPr marL="457200" indent="-457200">
                        <a:spcBef>
                          <a:spcPts val="1200"/>
                        </a:spcBef>
                        <a:spcAft>
                          <a:spcPts val="18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aseline="0" dirty="0" smtClean="0"/>
                        <a:t>Seek leadership approval of plan </a:t>
                      </a:r>
                      <a:endParaRPr lang="en-US" sz="2800" dirty="0" smtClean="0"/>
                    </a:p>
                  </a:txBody>
                  <a:tcPr marL="137160" marR="137160" marT="137160" marB="13716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Navigate to m.cpp.edu </a:t>
            </a:r>
            <a:r>
              <a:rPr lang="en-US" dirty="0" smtClean="0"/>
              <a:t>to complete a brief questionnaire</a:t>
            </a:r>
            <a:r>
              <a:rPr lang="en-US" dirty="0"/>
              <a:t>. </a:t>
            </a:r>
          </a:p>
        </p:txBody>
      </p:sp>
      <p:sp>
        <p:nvSpPr>
          <p:cNvPr id="7" name="AutoShape 2" descr="Image result for mobile phon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mobile phone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Image result for mobile phone ic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7" r="21766"/>
          <a:stretch/>
        </p:blipFill>
        <p:spPr bwMode="auto">
          <a:xfrm>
            <a:off x="1333500" y="1828800"/>
            <a:ext cx="24892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C:\Users\mstallworth\AppData\Local\Microsoft\Windows\Temporary Internet Files\Content.Outlook\BUR0H8IM\IMG_6805 (2)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967" y="2286000"/>
            <a:ext cx="1901952" cy="351129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5026026"/>
            <a:ext cx="559411" cy="38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ular Callout 9"/>
          <p:cNvSpPr/>
          <p:nvPr/>
        </p:nvSpPr>
        <p:spPr>
          <a:xfrm>
            <a:off x="4572000" y="1828801"/>
            <a:ext cx="3276600" cy="3389312"/>
          </a:xfrm>
          <a:prstGeom prst="wedgeRectCallout">
            <a:avLst>
              <a:gd name="adj1" fmla="val -99128"/>
              <a:gd name="adj2" fmla="val 48261"/>
            </a:avLst>
          </a:prstGeom>
          <a:solidFill>
            <a:schemeClr val="bg1"/>
          </a:solidFill>
          <a:ln w="38100">
            <a:solidFill>
              <a:srgbClr val="046A3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bIns="182880" rtlCol="0" anchor="b"/>
          <a:lstStyle/>
          <a:p>
            <a:pPr algn="ctr"/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Conference Survey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39" name="Picture 15" descr="Image result for checkbox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8738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uron">
      <a:dk1>
        <a:srgbClr val="3B3C3E"/>
      </a:dk1>
      <a:lt1>
        <a:sysClr val="window" lastClr="FFFFFF"/>
      </a:lt1>
      <a:dk2>
        <a:srgbClr val="6D6F72"/>
      </a:dk2>
      <a:lt2>
        <a:srgbClr val="96989C"/>
      </a:lt2>
      <a:accent1>
        <a:srgbClr val="09304F"/>
      </a:accent1>
      <a:accent2>
        <a:srgbClr val="1D9AA6"/>
      </a:accent2>
      <a:accent3>
        <a:srgbClr val="8FBB3E"/>
      </a:accent3>
      <a:accent4>
        <a:srgbClr val="E7204C"/>
      </a:accent4>
      <a:accent5>
        <a:srgbClr val="EA7B1A"/>
      </a:accent5>
      <a:accent6>
        <a:srgbClr val="F7AD1A"/>
      </a:accent6>
      <a:hlink>
        <a:srgbClr val="09304F"/>
      </a:hlink>
      <a:folHlink>
        <a:srgbClr val="EA7B1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</TotalTime>
  <Words>315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Huron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 Mack</dc:creator>
  <cp:lastModifiedBy>Michael Stallworth</cp:lastModifiedBy>
  <cp:revision>83</cp:revision>
  <dcterms:created xsi:type="dcterms:W3CDTF">2016-06-09T17:34:51Z</dcterms:created>
  <dcterms:modified xsi:type="dcterms:W3CDTF">2016-09-19T08:19:27Z</dcterms:modified>
</cp:coreProperties>
</file>