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6" r:id="rId9"/>
    <p:sldId id="277" r:id="rId10"/>
    <p:sldId id="264" r:id="rId11"/>
    <p:sldId id="266" r:id="rId12"/>
    <p:sldId id="265" r:id="rId13"/>
    <p:sldId id="267" r:id="rId14"/>
    <p:sldId id="272" r:id="rId15"/>
    <p:sldId id="271" r:id="rId16"/>
    <p:sldId id="270" r:id="rId17"/>
    <p:sldId id="269" r:id="rId18"/>
    <p:sldId id="268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2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023" autoAdjust="0"/>
  </p:normalViewPr>
  <p:slideViewPr>
    <p:cSldViewPr snapToGrid="0">
      <p:cViewPr varScale="1">
        <p:scale>
          <a:sx n="101" d="100"/>
          <a:sy n="101" d="100"/>
        </p:scale>
        <p:origin x="936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FF456-6917-48BE-884C-6F14739A2717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0C9BD-F746-4D9E-9B28-5345739B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53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4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5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4723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403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520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066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008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78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15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7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95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3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5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4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51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78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7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3904" y="2205441"/>
            <a:ext cx="7769834" cy="1487978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01426A"/>
                </a:solidFill>
                <a:latin typeface="Montserrat" panose="02000505000000020004" pitchFamily="2" charset="0"/>
              </a:rPr>
              <a:t>Administrative Fund Workshop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" y="5553075"/>
            <a:ext cx="3142526" cy="102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64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819"/>
          <a:stretch/>
        </p:blipFill>
        <p:spPr>
          <a:xfrm>
            <a:off x="3016209" y="28575"/>
            <a:ext cx="5628854" cy="6829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1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9127"/>
          <a:stretch/>
        </p:blipFill>
        <p:spPr>
          <a:xfrm>
            <a:off x="2466975" y="0"/>
            <a:ext cx="6332674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9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425" b="7870"/>
          <a:stretch/>
        </p:blipFill>
        <p:spPr>
          <a:xfrm>
            <a:off x="2752724" y="-9526"/>
            <a:ext cx="5918369" cy="6867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10328"/>
          <a:stretch/>
        </p:blipFill>
        <p:spPr>
          <a:xfrm>
            <a:off x="2600325" y="0"/>
            <a:ext cx="6157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19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229" y="309966"/>
            <a:ext cx="7769834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What we look for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5729" y="1409700"/>
            <a:ext cx="881062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How do you benefit from the </a:t>
            </a:r>
            <a:r>
              <a:rPr lang="en-US" sz="2800" dirty="0" smtClean="0"/>
              <a:t>event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How </a:t>
            </a:r>
            <a:r>
              <a:rPr lang="en-US" sz="2800" dirty="0"/>
              <a:t>does the University benefit from the </a:t>
            </a:r>
            <a:r>
              <a:rPr lang="en-US" sz="2800" dirty="0" smtClean="0"/>
              <a:t>event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Supporting </a:t>
            </a:r>
            <a:r>
              <a:rPr lang="en-US" sz="2800" dirty="0"/>
              <a:t>documents provided(flyer, conference schedule, travel estimates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Funding </a:t>
            </a:r>
            <a:r>
              <a:rPr lang="en-US" sz="2800" dirty="0"/>
              <a:t>from other </a:t>
            </a:r>
            <a:r>
              <a:rPr lang="en-US" sz="2800" dirty="0" smtClean="0"/>
              <a:t>sources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Budget balanced and showing a need</a:t>
            </a:r>
            <a:endParaRPr lang="en-US" sz="2800" dirty="0"/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854" y="367116"/>
            <a:ext cx="7769834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Timeline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50" y="1602582"/>
            <a:ext cx="881062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Committee meets to make decisions about </a:t>
            </a:r>
            <a:r>
              <a:rPr lang="en-US" sz="2800" dirty="0" smtClean="0"/>
              <a:t>one week </a:t>
            </a:r>
            <a:r>
              <a:rPr lang="en-US" sz="2800" dirty="0"/>
              <a:t>after </a:t>
            </a:r>
            <a:r>
              <a:rPr lang="en-US" sz="2800" dirty="0" smtClean="0"/>
              <a:t>deadline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Notifications </a:t>
            </a:r>
            <a:r>
              <a:rPr lang="en-US" sz="2800" dirty="0"/>
              <a:t>are emailed out to </a:t>
            </a:r>
            <a:r>
              <a:rPr lang="en-US" sz="2800" dirty="0" smtClean="0"/>
              <a:t>the CPP address provided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Travel </a:t>
            </a:r>
            <a:r>
              <a:rPr lang="en-US" sz="2800" dirty="0" smtClean="0"/>
              <a:t>reimbursement meeting within two weeks of return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requests </a:t>
            </a:r>
            <a:r>
              <a:rPr lang="en-US" sz="2800" dirty="0"/>
              <a:t>will receive funding after submission of all required travel </a:t>
            </a:r>
            <a:r>
              <a:rPr lang="en-US" sz="2800" dirty="0" smtClean="0"/>
              <a:t>documentation</a:t>
            </a:r>
          </a:p>
          <a:p>
            <a:endParaRPr lang="en-US" sz="2800" dirty="0" smtClean="0"/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07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62341"/>
            <a:ext cx="9907071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Travel </a:t>
            </a:r>
            <a:r>
              <a:rPr lang="en-US" b="1" dirty="0" smtClean="0"/>
              <a:t>Requirements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8275" y="1066800"/>
            <a:ext cx="949642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Travel Expense Claim with original </a:t>
            </a:r>
            <a:r>
              <a:rPr lang="en-US" sz="2800" dirty="0" smtClean="0"/>
              <a:t>receipts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Lodging</a:t>
            </a:r>
            <a:r>
              <a:rPr lang="en-US" sz="2800" dirty="0"/>
              <a:t>: receipt/folio showing zero </a:t>
            </a:r>
            <a:r>
              <a:rPr lang="en-US" sz="2800" dirty="0" smtClean="0"/>
              <a:t>balance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Airfare</a:t>
            </a:r>
            <a:r>
              <a:rPr lang="en-US" sz="2800" dirty="0"/>
              <a:t>: </a:t>
            </a:r>
            <a:r>
              <a:rPr lang="en-US" sz="2800" dirty="0" smtClean="0"/>
              <a:t>Itinerary</a:t>
            </a:r>
            <a:endParaRPr lang="en-US" sz="2800" dirty="0" smtClean="0"/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Rental </a:t>
            </a:r>
            <a:r>
              <a:rPr lang="en-US" sz="2800" dirty="0"/>
              <a:t>Car: Receipt showing zero </a:t>
            </a:r>
            <a:r>
              <a:rPr lang="en-US" sz="2800" dirty="0" smtClean="0"/>
              <a:t>balance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Conference </a:t>
            </a:r>
            <a:r>
              <a:rPr lang="en-US" sz="2800" dirty="0"/>
              <a:t>Registration, </a:t>
            </a:r>
            <a:r>
              <a:rPr lang="en-US" sz="2800" dirty="0" smtClean="0"/>
              <a:t>agenda</a:t>
            </a:r>
            <a:r>
              <a:rPr lang="en-US" sz="2800" dirty="0"/>
              <a:t>, </a:t>
            </a:r>
            <a:r>
              <a:rPr lang="en-US" sz="2800" dirty="0" smtClean="0"/>
              <a:t>flyer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Validation </a:t>
            </a:r>
            <a:r>
              <a:rPr lang="en-US" sz="2800" dirty="0"/>
              <a:t>of your attendance/course material</a:t>
            </a:r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405" y="62315"/>
            <a:ext cx="9382319" cy="5823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Travel Forms Required</a:t>
            </a:r>
            <a:endParaRPr lang="en-US" sz="4400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" r="8228"/>
          <a:stretch/>
        </p:blipFill>
        <p:spPr>
          <a:xfrm>
            <a:off x="1162050" y="936530"/>
            <a:ext cx="4124325" cy="59214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" r="2087"/>
          <a:stretch/>
        </p:blipFill>
        <p:spPr>
          <a:xfrm>
            <a:off x="5857697" y="936531"/>
            <a:ext cx="4505325" cy="59214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412139"/>
            <a:ext cx="1028699" cy="33462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3425" y="605914"/>
            <a:ext cx="5124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Groups Only – retrieve from ASI Financial Services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7746" y="583177"/>
            <a:ext cx="370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Groups &amp; Individuals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45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3772"/>
          <a:stretch/>
        </p:blipFill>
        <p:spPr>
          <a:xfrm>
            <a:off x="2439535" y="0"/>
            <a:ext cx="6499251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21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3275" y="2348316"/>
            <a:ext cx="4962525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latin typeface="Californian FB" panose="0207040306080B030204" pitchFamily="18" charset="0"/>
                <a:cs typeface="Arial" panose="020B0604020202020204" pitchFamily="34" charset="0"/>
              </a:rPr>
              <a:t>Questions</a:t>
            </a:r>
            <a:r>
              <a:rPr lang="en-US" b="1" dirty="0">
                <a:latin typeface="Californian FB" panose="0207040306080B030204" pitchFamily="18" charset="0"/>
              </a:rPr>
              <a:t>?</a:t>
            </a:r>
            <a:endParaRPr lang="en-US" dirty="0">
              <a:solidFill>
                <a:srgbClr val="01426A"/>
              </a:solidFill>
              <a:latin typeface="Californian FB" panose="0207040306080B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079" y="186141"/>
            <a:ext cx="7769834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Purpose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99079" y="1647825"/>
            <a:ext cx="88106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Administrative Fund is established annually to support Cal Poly Pomona student clubs, organizations and individuals with outreach programs and student activities including conference attendance, training, and workshops.</a:t>
            </a:r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41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079" y="186141"/>
            <a:ext cx="7769834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Sponsorship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9225" y="899118"/>
            <a:ext cx="88106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800" dirty="0"/>
              <a:t>Office of the President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Division </a:t>
            </a:r>
            <a:r>
              <a:rPr lang="en-US" sz="2800" dirty="0"/>
              <a:t>of Academic Affairs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800" dirty="0"/>
              <a:t>Division of Administrative Affairs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800" dirty="0"/>
              <a:t>Division of Information Technology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800" dirty="0"/>
              <a:t>Division of Student Affairs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800" dirty="0"/>
              <a:t>Division of University Advancement</a:t>
            </a:r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32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3804" y="215526"/>
            <a:ext cx="7769834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Group Applications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850" y="923925"/>
            <a:ext cx="9791699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Currently chartered with </a:t>
            </a:r>
            <a:r>
              <a:rPr lang="en-US" sz="2800" dirty="0" smtClean="0"/>
              <a:t>OSL</a:t>
            </a:r>
            <a:endParaRPr lang="en-US" sz="2800" dirty="0"/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ASI account in good </a:t>
            </a:r>
            <a:r>
              <a:rPr lang="en-US" sz="2800" dirty="0" smtClean="0"/>
              <a:t>standing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Copies of travel documents requested by the committee must be turned into VPSA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500" i="1" dirty="0" smtClean="0"/>
              <a:t>Reimbursement of all expenses will remain through ASI</a:t>
            </a:r>
            <a:r>
              <a:rPr lang="en-US" sz="2500" i="1" dirty="0" smtClean="0"/>
              <a:t> </a:t>
            </a:r>
            <a:endParaRPr lang="en-US" sz="2500" i="1" dirty="0" smtClean="0"/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800" dirty="0" smtClean="0"/>
              <a:t>Maximum </a:t>
            </a:r>
            <a:r>
              <a:rPr lang="en-US" sz="2800" dirty="0"/>
              <a:t>award $1,000</a:t>
            </a:r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6259" y="5725752"/>
            <a:ext cx="94773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Note: Visit </a:t>
            </a:r>
            <a:r>
              <a:rPr lang="en-US" sz="2400" b="1" dirty="0"/>
              <a:t>ASI Financial Services for funding information &amp; travel documents required </a:t>
            </a:r>
            <a:r>
              <a:rPr lang="en-US" sz="2400" b="1" dirty="0" smtClean="0"/>
              <a:t>for </a:t>
            </a:r>
            <a:r>
              <a:rPr lang="en-US" sz="2400" b="1" dirty="0"/>
              <a:t>ASI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66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579" y="395304"/>
            <a:ext cx="7769834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Individual Applications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8580" y="1199763"/>
            <a:ext cx="88688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Currently registered and in good academic standing </a:t>
            </a:r>
            <a:r>
              <a:rPr lang="en-US" sz="2000" dirty="0" smtClean="0"/>
              <a:t>(cumulative </a:t>
            </a:r>
            <a:r>
              <a:rPr lang="en-US" sz="2000" dirty="0"/>
              <a:t>GPA of 2.0 or </a:t>
            </a:r>
            <a:r>
              <a:rPr lang="en-US" sz="2000" dirty="0" smtClean="0"/>
              <a:t>above)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Travel documents </a:t>
            </a:r>
            <a:r>
              <a:rPr lang="en-US" sz="2800" dirty="0"/>
              <a:t>must be turned in within two weeks of return date to Office of VP for Student </a:t>
            </a:r>
            <a:r>
              <a:rPr lang="en-US" sz="2800" dirty="0" smtClean="0"/>
              <a:t>Affairs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Maximum </a:t>
            </a:r>
            <a:r>
              <a:rPr lang="en-US" sz="2800" dirty="0"/>
              <a:t>award $1,000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8150" y="5423433"/>
            <a:ext cx="93440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Note: Requests </a:t>
            </a:r>
            <a:r>
              <a:rPr lang="en-US" sz="2400" b="1" dirty="0"/>
              <a:t>from multiple </a:t>
            </a:r>
            <a:r>
              <a:rPr lang="en-US" sz="2400" b="1" dirty="0" smtClean="0"/>
              <a:t>individuals attending </a:t>
            </a:r>
            <a:r>
              <a:rPr lang="en-US" sz="2400" b="1" dirty="0" smtClean="0"/>
              <a:t>the same event will be </a:t>
            </a:r>
            <a:r>
              <a:rPr lang="en-US" sz="2400" b="1" dirty="0"/>
              <a:t>treated as a group request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6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238" y="386434"/>
            <a:ext cx="7769834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Group &amp; Individual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2500" y="1391187"/>
            <a:ext cx="88106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/>
              <a:t>Event/activity must take place within stated </a:t>
            </a:r>
            <a:r>
              <a:rPr lang="en-US" sz="2400" dirty="0" smtClean="0"/>
              <a:t>deadline</a:t>
            </a:r>
          </a:p>
          <a:p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Faculty/staff </a:t>
            </a:r>
            <a:r>
              <a:rPr lang="en-US" sz="2400" dirty="0"/>
              <a:t>advisor must </a:t>
            </a:r>
            <a:r>
              <a:rPr lang="en-US" sz="2400" dirty="0" smtClean="0"/>
              <a:t>sign application</a:t>
            </a:r>
          </a:p>
          <a:p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Individual </a:t>
            </a:r>
            <a:r>
              <a:rPr lang="en-US" sz="2400" dirty="0"/>
              <a:t>and group contribution &amp; funding from other sources </a:t>
            </a:r>
            <a:r>
              <a:rPr lang="en-US" sz="2400" dirty="0" smtClean="0"/>
              <a:t>desirable</a:t>
            </a:r>
          </a:p>
          <a:p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Evaluation </a:t>
            </a:r>
            <a:r>
              <a:rPr lang="en-US" sz="2400" dirty="0"/>
              <a:t>is due within two weeks after event takes place</a:t>
            </a:r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079" y="186141"/>
            <a:ext cx="7769834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Not Eligible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95437" y="990600"/>
            <a:ext cx="88106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Study abroad </a:t>
            </a:r>
            <a:r>
              <a:rPr lang="en-US" sz="2400" dirty="0" smtClean="0"/>
              <a:t>programs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Student </a:t>
            </a:r>
            <a:r>
              <a:rPr lang="en-US" sz="2400" dirty="0"/>
              <a:t>group </a:t>
            </a:r>
            <a:r>
              <a:rPr lang="en-US" sz="2400" dirty="0" smtClean="0"/>
              <a:t>dances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Leadership </a:t>
            </a:r>
            <a:r>
              <a:rPr lang="en-US" sz="2400" dirty="0"/>
              <a:t>retreats and </a:t>
            </a:r>
            <a:r>
              <a:rPr lang="en-US" sz="2400" dirty="0" smtClean="0"/>
              <a:t>banquets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Religious </a:t>
            </a:r>
            <a:r>
              <a:rPr lang="en-US" sz="2400" dirty="0"/>
              <a:t>or political </a:t>
            </a:r>
            <a:r>
              <a:rPr lang="en-US" sz="2400" dirty="0" smtClean="0"/>
              <a:t>events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Job-related </a:t>
            </a:r>
            <a:r>
              <a:rPr lang="en-US" sz="2400" dirty="0"/>
              <a:t>events for student </a:t>
            </a:r>
            <a:r>
              <a:rPr lang="en-US" sz="2400" dirty="0" smtClean="0"/>
              <a:t>asst.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Instructionally </a:t>
            </a:r>
            <a:r>
              <a:rPr lang="en-US" sz="2400" dirty="0"/>
              <a:t>Related Activities (</a:t>
            </a:r>
            <a:r>
              <a:rPr lang="en-US" sz="2400" dirty="0" smtClean="0"/>
              <a:t>IRA)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Fundraisers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Class </a:t>
            </a:r>
            <a:r>
              <a:rPr lang="en-US" sz="2400" dirty="0"/>
              <a:t>or senior projects</a:t>
            </a:r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86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079" y="186141"/>
            <a:ext cx="7769834" cy="804459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Banned States</a:t>
            </a:r>
            <a:endParaRPr lang="en-US" dirty="0">
              <a:solidFill>
                <a:srgbClr val="01426A"/>
              </a:solidFill>
              <a:latin typeface="Montserrat" panose="02000505000000020004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90600"/>
            <a:ext cx="8429112" cy="47034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78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1" y="6316089"/>
            <a:ext cx="1323974" cy="4306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6050" y="0"/>
            <a:ext cx="59190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38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1426A"/>
      </a:accent1>
      <a:accent2>
        <a:srgbClr val="00843D"/>
      </a:accent2>
      <a:accent3>
        <a:srgbClr val="E1B500"/>
      </a:accent3>
      <a:accent4>
        <a:srgbClr val="6CC24A"/>
      </a:accent4>
      <a:accent5>
        <a:srgbClr val="00843D"/>
      </a:accent5>
      <a:accent6>
        <a:srgbClr val="A5C249"/>
      </a:accent6>
      <a:hlink>
        <a:srgbClr val="76C2E8"/>
      </a:hlink>
      <a:folHlink>
        <a:srgbClr val="0F6FC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4342</TotalTime>
  <Words>368</Words>
  <Application>Microsoft Office PowerPoint</Application>
  <PresentationFormat>Widescreen</PresentationFormat>
  <Paragraphs>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Californian FB</vt:lpstr>
      <vt:lpstr>Montserrat</vt:lpstr>
      <vt:lpstr>Trebuchet MS</vt:lpstr>
      <vt:lpstr>Wingdings</vt:lpstr>
      <vt:lpstr>Wingdings 3</vt:lpstr>
      <vt:lpstr>Facet</vt:lpstr>
      <vt:lpstr>Administrative Fund Workshop</vt:lpstr>
      <vt:lpstr>Purpose</vt:lpstr>
      <vt:lpstr>Sponsorship</vt:lpstr>
      <vt:lpstr>Group Applications</vt:lpstr>
      <vt:lpstr>Individual Applications</vt:lpstr>
      <vt:lpstr>Group &amp; Individual</vt:lpstr>
      <vt:lpstr>Not Eligible</vt:lpstr>
      <vt:lpstr>Banned States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we look for</vt:lpstr>
      <vt:lpstr>Timeline</vt:lpstr>
      <vt:lpstr>Travel Requirements</vt:lpstr>
      <vt:lpstr>Travel Forms Required</vt:lpstr>
      <vt:lpstr>PowerPoint Presentation</vt:lpstr>
      <vt:lpstr>Questions?</vt:lpstr>
    </vt:vector>
  </TitlesOfParts>
  <Company>Cal Poly Pomona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and Vision Revision Workshop</dc:title>
  <dc:creator>David Steven Sedillo</dc:creator>
  <cp:lastModifiedBy>Ishia M. Barajas</cp:lastModifiedBy>
  <cp:revision>53</cp:revision>
  <dcterms:created xsi:type="dcterms:W3CDTF">2019-03-29T22:38:11Z</dcterms:created>
  <dcterms:modified xsi:type="dcterms:W3CDTF">2019-08-15T23:25:25Z</dcterms:modified>
</cp:coreProperties>
</file>