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1" r:id="rId1"/>
  </p:sldMasterIdLst>
  <p:notesMasterIdLst>
    <p:notesMasterId r:id="rId21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76" r:id="rId9"/>
    <p:sldId id="277" r:id="rId10"/>
    <p:sldId id="264" r:id="rId11"/>
    <p:sldId id="266" r:id="rId12"/>
    <p:sldId id="265" r:id="rId13"/>
    <p:sldId id="267" r:id="rId14"/>
    <p:sldId id="272" r:id="rId15"/>
    <p:sldId id="271" r:id="rId16"/>
    <p:sldId id="270" r:id="rId17"/>
    <p:sldId id="269" r:id="rId18"/>
    <p:sldId id="268" r:id="rId19"/>
    <p:sldId id="275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42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88023" autoAdjust="0"/>
  </p:normalViewPr>
  <p:slideViewPr>
    <p:cSldViewPr snapToGrid="0">
      <p:cViewPr varScale="1">
        <p:scale>
          <a:sx n="101" d="100"/>
          <a:sy n="101" d="100"/>
        </p:scale>
        <p:origin x="936" y="11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DFF456-6917-48BE-884C-6F14739A2717}" type="datetimeFigureOut">
              <a:rPr lang="en-US" smtClean="0"/>
              <a:t>8/14/2019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40C9BD-F746-4D9E-9B28-5345739BA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4535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1840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4850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047233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84032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485201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60662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90080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2786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9158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6374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6955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09366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4258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3941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2051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4786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8/14/2019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974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3" r:id="rId12"/>
    <p:sldLayoutId id="2147483694" r:id="rId13"/>
    <p:sldLayoutId id="2147483695" r:id="rId14"/>
    <p:sldLayoutId id="2147483696" r:id="rId15"/>
    <p:sldLayoutId id="214748369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03904" y="2205441"/>
            <a:ext cx="7769834" cy="1487978"/>
          </a:xfrm>
        </p:spPr>
        <p:txBody>
          <a:bodyPr>
            <a:noAutofit/>
          </a:bodyPr>
          <a:lstStyle/>
          <a:p>
            <a:pPr algn="ctr"/>
            <a:r>
              <a:rPr lang="en-US" dirty="0" smtClean="0">
                <a:solidFill>
                  <a:srgbClr val="01426A"/>
                </a:solidFill>
                <a:latin typeface="Montserrat" panose="02000505000000020004" pitchFamily="2" charset="0"/>
              </a:rPr>
              <a:t>Administrative Fund Workshop</a:t>
            </a:r>
            <a:endParaRPr lang="en-US" dirty="0">
              <a:solidFill>
                <a:srgbClr val="01426A"/>
              </a:solidFill>
              <a:latin typeface="Montserrat" panose="02000505000000020004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225" y="5553075"/>
            <a:ext cx="3142526" cy="1022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7640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t="819"/>
          <a:stretch/>
        </p:blipFill>
        <p:spPr>
          <a:xfrm>
            <a:off x="3016209" y="28575"/>
            <a:ext cx="5628854" cy="68294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1" y="6316089"/>
            <a:ext cx="1323974" cy="430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2138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b="9127"/>
          <a:stretch/>
        </p:blipFill>
        <p:spPr>
          <a:xfrm>
            <a:off x="2466975" y="0"/>
            <a:ext cx="6332674" cy="6858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1" y="6316089"/>
            <a:ext cx="1323974" cy="430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1964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t="425" b="7870"/>
          <a:stretch/>
        </p:blipFill>
        <p:spPr>
          <a:xfrm>
            <a:off x="2752724" y="-9526"/>
            <a:ext cx="5918369" cy="686752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1" y="6316089"/>
            <a:ext cx="1323974" cy="430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9318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1" y="6316089"/>
            <a:ext cx="1323974" cy="43068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/>
          <a:srcRect b="10328"/>
          <a:stretch/>
        </p:blipFill>
        <p:spPr>
          <a:xfrm>
            <a:off x="2600325" y="0"/>
            <a:ext cx="615748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3192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75229" y="309966"/>
            <a:ext cx="7769834" cy="804459"/>
          </a:xfrm>
        </p:spPr>
        <p:txBody>
          <a:bodyPr>
            <a:noAutofit/>
          </a:bodyPr>
          <a:lstStyle/>
          <a:p>
            <a:pPr algn="l"/>
            <a:r>
              <a:rPr lang="en-US" b="1" dirty="0"/>
              <a:t>What we look for</a:t>
            </a:r>
            <a:endParaRPr lang="en-US" dirty="0">
              <a:solidFill>
                <a:srgbClr val="01426A"/>
              </a:solidFill>
              <a:latin typeface="Montserrat" panose="02000505000000020004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65729" y="1409700"/>
            <a:ext cx="8810625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dirty="0"/>
              <a:t>How do you benefit from the </a:t>
            </a:r>
            <a:r>
              <a:rPr lang="en-US" sz="2800" dirty="0" smtClean="0"/>
              <a:t>event</a:t>
            </a:r>
          </a:p>
          <a:p>
            <a:endParaRPr lang="en-US" sz="2800" dirty="0" smtClean="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dirty="0" smtClean="0"/>
              <a:t>How </a:t>
            </a:r>
            <a:r>
              <a:rPr lang="en-US" sz="2800" dirty="0"/>
              <a:t>does the University benefit from the </a:t>
            </a:r>
            <a:r>
              <a:rPr lang="en-US" sz="2800" dirty="0" smtClean="0"/>
              <a:t>event</a:t>
            </a:r>
          </a:p>
          <a:p>
            <a:endParaRPr lang="en-US" sz="2800" dirty="0" smtClean="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dirty="0" smtClean="0"/>
              <a:t>Supporting </a:t>
            </a:r>
            <a:r>
              <a:rPr lang="en-US" sz="2800" dirty="0"/>
              <a:t>documents provided(flyer, conference schedule, travel estimates</a:t>
            </a:r>
            <a:r>
              <a:rPr lang="en-US" sz="2800" dirty="0" smtClean="0"/>
              <a:t>)</a:t>
            </a:r>
          </a:p>
          <a:p>
            <a:endParaRPr lang="en-US" sz="2800" dirty="0" smtClean="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dirty="0" smtClean="0"/>
              <a:t>Funding </a:t>
            </a:r>
            <a:r>
              <a:rPr lang="en-US" sz="2800" dirty="0"/>
              <a:t>from other </a:t>
            </a:r>
            <a:r>
              <a:rPr lang="en-US" sz="2800" dirty="0" smtClean="0"/>
              <a:t>sources</a:t>
            </a:r>
          </a:p>
          <a:p>
            <a:endParaRPr lang="en-US" sz="2800" dirty="0" smtClean="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dirty="0" smtClean="0"/>
              <a:t>Budget balanced and showing a need</a:t>
            </a:r>
            <a:endParaRPr lang="en-US" sz="2800" dirty="0"/>
          </a:p>
          <a:p>
            <a:endParaRPr lang="en-US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1" y="6316089"/>
            <a:ext cx="1323974" cy="430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7163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22854" y="367116"/>
            <a:ext cx="7769834" cy="804459"/>
          </a:xfrm>
        </p:spPr>
        <p:txBody>
          <a:bodyPr>
            <a:noAutofit/>
          </a:bodyPr>
          <a:lstStyle/>
          <a:p>
            <a:pPr algn="l"/>
            <a:r>
              <a:rPr lang="en-US" b="1" dirty="0"/>
              <a:t>Timeline</a:t>
            </a:r>
            <a:endParaRPr lang="en-US" dirty="0">
              <a:solidFill>
                <a:srgbClr val="01426A"/>
              </a:solidFill>
              <a:latin typeface="Montserrat" panose="02000505000000020004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85850" y="1602582"/>
            <a:ext cx="8810625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dirty="0"/>
              <a:t>Committee meets to make decisions about </a:t>
            </a:r>
            <a:r>
              <a:rPr lang="en-US" sz="2800" dirty="0" smtClean="0"/>
              <a:t>one week </a:t>
            </a:r>
            <a:r>
              <a:rPr lang="en-US" sz="2800" dirty="0"/>
              <a:t>after </a:t>
            </a:r>
            <a:r>
              <a:rPr lang="en-US" sz="2800" dirty="0" smtClean="0"/>
              <a:t>deadline</a:t>
            </a:r>
          </a:p>
          <a:p>
            <a:endParaRPr lang="en-US" sz="2800" dirty="0" smtClean="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dirty="0" smtClean="0"/>
              <a:t>Notifications </a:t>
            </a:r>
            <a:r>
              <a:rPr lang="en-US" sz="2800" dirty="0"/>
              <a:t>are emailed out to </a:t>
            </a:r>
            <a:r>
              <a:rPr lang="en-US" sz="2800" dirty="0" smtClean="0"/>
              <a:t>the CPP address provided</a:t>
            </a:r>
          </a:p>
          <a:p>
            <a:endParaRPr lang="en-US" sz="2800" dirty="0" smtClean="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dirty="0" smtClean="0"/>
              <a:t>Travel </a:t>
            </a:r>
            <a:r>
              <a:rPr lang="en-US" sz="2800" dirty="0" smtClean="0"/>
              <a:t>reimbursement meeting within two weeks of return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US" sz="2800" dirty="0" smtClean="0"/>
              <a:t>requests </a:t>
            </a:r>
            <a:r>
              <a:rPr lang="en-US" sz="2800" dirty="0"/>
              <a:t>will receive funding after submission of all required travel </a:t>
            </a:r>
            <a:r>
              <a:rPr lang="en-US" sz="2800" dirty="0" smtClean="0"/>
              <a:t>documentation</a:t>
            </a:r>
          </a:p>
          <a:p>
            <a:endParaRPr lang="en-US" sz="2800" dirty="0" smtClean="0"/>
          </a:p>
          <a:p>
            <a:endParaRPr lang="en-US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1" y="6316089"/>
            <a:ext cx="1323974" cy="430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7070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262341"/>
            <a:ext cx="9907071" cy="804459"/>
          </a:xfrm>
        </p:spPr>
        <p:txBody>
          <a:bodyPr>
            <a:noAutofit/>
          </a:bodyPr>
          <a:lstStyle/>
          <a:p>
            <a:pPr algn="l"/>
            <a:r>
              <a:rPr lang="en-US" b="1" dirty="0"/>
              <a:t>Travel </a:t>
            </a:r>
            <a:r>
              <a:rPr lang="en-US" b="1" dirty="0" smtClean="0"/>
              <a:t>Requirements</a:t>
            </a:r>
            <a:endParaRPr lang="en-US" dirty="0">
              <a:solidFill>
                <a:srgbClr val="01426A"/>
              </a:solidFill>
              <a:latin typeface="Montserrat" panose="02000505000000020004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38275" y="1066800"/>
            <a:ext cx="9496425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dirty="0"/>
              <a:t>Travel Expense Claim with original </a:t>
            </a:r>
            <a:r>
              <a:rPr lang="en-US" sz="2800" dirty="0" smtClean="0"/>
              <a:t>receipts</a:t>
            </a:r>
          </a:p>
          <a:p>
            <a:endParaRPr lang="en-US" sz="2800" dirty="0" smtClean="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dirty="0" smtClean="0"/>
              <a:t>Lodging</a:t>
            </a:r>
            <a:r>
              <a:rPr lang="en-US" sz="2800" dirty="0"/>
              <a:t>: receipt/folio showing zero </a:t>
            </a:r>
            <a:r>
              <a:rPr lang="en-US" sz="2800" dirty="0" smtClean="0"/>
              <a:t>balance</a:t>
            </a:r>
          </a:p>
          <a:p>
            <a:endParaRPr lang="en-US" sz="2800" dirty="0" smtClean="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dirty="0" smtClean="0"/>
              <a:t>Airfare</a:t>
            </a:r>
            <a:r>
              <a:rPr lang="en-US" sz="2800" dirty="0"/>
              <a:t>: </a:t>
            </a:r>
            <a:r>
              <a:rPr lang="en-US" sz="2800" dirty="0" smtClean="0"/>
              <a:t>Itinerary</a:t>
            </a:r>
            <a:endParaRPr lang="en-US" sz="2800" dirty="0" smtClean="0"/>
          </a:p>
          <a:p>
            <a:endParaRPr lang="en-US" sz="2800" dirty="0" smtClean="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dirty="0" smtClean="0"/>
              <a:t>Rental </a:t>
            </a:r>
            <a:r>
              <a:rPr lang="en-US" sz="2800" dirty="0"/>
              <a:t>Car: Receipt showing zero </a:t>
            </a:r>
            <a:r>
              <a:rPr lang="en-US" sz="2800" dirty="0" smtClean="0"/>
              <a:t>balance</a:t>
            </a:r>
          </a:p>
          <a:p>
            <a:endParaRPr lang="en-US" sz="2800" dirty="0" smtClean="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dirty="0" smtClean="0"/>
              <a:t>Conference </a:t>
            </a:r>
            <a:r>
              <a:rPr lang="en-US" sz="2800" dirty="0"/>
              <a:t>Registration, </a:t>
            </a:r>
            <a:r>
              <a:rPr lang="en-US" sz="2800" dirty="0" smtClean="0"/>
              <a:t>agenda</a:t>
            </a:r>
            <a:r>
              <a:rPr lang="en-US" sz="2800" dirty="0"/>
              <a:t>, </a:t>
            </a:r>
            <a:r>
              <a:rPr lang="en-US" sz="2800" dirty="0" smtClean="0"/>
              <a:t>flyer</a:t>
            </a:r>
          </a:p>
          <a:p>
            <a:endParaRPr lang="en-US" sz="2800" dirty="0" smtClean="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dirty="0" smtClean="0"/>
              <a:t>Validation </a:t>
            </a:r>
            <a:r>
              <a:rPr lang="en-US" sz="2800" dirty="0"/>
              <a:t>of your attendance/course material</a:t>
            </a:r>
          </a:p>
          <a:p>
            <a:endParaRPr lang="en-US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1" y="6316089"/>
            <a:ext cx="1323974" cy="430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1777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405" y="62315"/>
            <a:ext cx="9382319" cy="582314"/>
          </a:xfrm>
        </p:spPr>
        <p:txBody>
          <a:bodyPr>
            <a:noAutofit/>
          </a:bodyPr>
          <a:lstStyle/>
          <a:p>
            <a:pPr algn="ctr"/>
            <a:r>
              <a:rPr lang="en-US" sz="4400" b="1" dirty="0" smtClean="0"/>
              <a:t>Travel Forms Required</a:t>
            </a:r>
            <a:endParaRPr lang="en-US" sz="4400" dirty="0">
              <a:solidFill>
                <a:srgbClr val="01426A"/>
              </a:solidFill>
              <a:latin typeface="Montserrat" panose="02000505000000020004" pitchFamily="2" charset="0"/>
            </a:endParaRPr>
          </a:p>
        </p:txBody>
      </p:sp>
      <p:pic>
        <p:nvPicPr>
          <p:cNvPr id="5" name="Content Placeholder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0" r="8228"/>
          <a:stretch/>
        </p:blipFill>
        <p:spPr>
          <a:xfrm>
            <a:off x="1162050" y="936530"/>
            <a:ext cx="4124325" cy="592146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92" r="2087"/>
          <a:stretch/>
        </p:blipFill>
        <p:spPr>
          <a:xfrm>
            <a:off x="5857697" y="936531"/>
            <a:ext cx="4505325" cy="592146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1" y="6412139"/>
            <a:ext cx="1028699" cy="33462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33425" y="605914"/>
            <a:ext cx="51242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tx2"/>
                </a:solidFill>
              </a:rPr>
              <a:t>Groups Only – retrieve from ASI Financial Services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257746" y="583177"/>
            <a:ext cx="37052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</a:rPr>
              <a:t>Groups &amp; Individuals</a:t>
            </a:r>
            <a:endParaRPr lang="en-US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2452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b="3772"/>
          <a:stretch/>
        </p:blipFill>
        <p:spPr>
          <a:xfrm>
            <a:off x="2439535" y="0"/>
            <a:ext cx="6499251" cy="6858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1" y="6316089"/>
            <a:ext cx="1323974" cy="430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8217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43275" y="2348316"/>
            <a:ext cx="4962525" cy="804459"/>
          </a:xfrm>
        </p:spPr>
        <p:txBody>
          <a:bodyPr>
            <a:noAutofit/>
          </a:bodyPr>
          <a:lstStyle/>
          <a:p>
            <a:pPr algn="l"/>
            <a:r>
              <a:rPr lang="en-US" b="1" dirty="0" smtClean="0">
                <a:latin typeface="Californian FB" panose="0207040306080B030204" pitchFamily="18" charset="0"/>
                <a:cs typeface="Arial" panose="020B0604020202020204" pitchFamily="34" charset="0"/>
              </a:rPr>
              <a:t>Questions</a:t>
            </a:r>
            <a:r>
              <a:rPr lang="en-US" b="1" dirty="0">
                <a:latin typeface="Californian FB" panose="0207040306080B030204" pitchFamily="18" charset="0"/>
              </a:rPr>
              <a:t>?</a:t>
            </a:r>
            <a:endParaRPr lang="en-US" dirty="0">
              <a:solidFill>
                <a:srgbClr val="01426A"/>
              </a:solidFill>
              <a:latin typeface="Californian FB" panose="0207040306080B0302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1" y="6316089"/>
            <a:ext cx="1323974" cy="430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9711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99079" y="186141"/>
            <a:ext cx="7769834" cy="804459"/>
          </a:xfrm>
        </p:spPr>
        <p:txBody>
          <a:bodyPr>
            <a:noAutofit/>
          </a:bodyPr>
          <a:lstStyle/>
          <a:p>
            <a:pPr algn="l"/>
            <a:r>
              <a:rPr lang="en-US" b="1" dirty="0"/>
              <a:t>Purpose</a:t>
            </a:r>
            <a:endParaRPr lang="en-US" dirty="0">
              <a:solidFill>
                <a:srgbClr val="01426A"/>
              </a:solidFill>
              <a:latin typeface="Montserrat" panose="02000505000000020004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99079" y="1647825"/>
            <a:ext cx="881062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The Administrative Fund is established annually to support Cal Poly Pomona student clubs, organizations and individuals with outreach programs and student activities including conference attendance, training, and workshops.</a:t>
            </a:r>
          </a:p>
          <a:p>
            <a:endParaRPr lang="en-US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1" y="6316089"/>
            <a:ext cx="1323974" cy="430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412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99079" y="186141"/>
            <a:ext cx="7769834" cy="804459"/>
          </a:xfrm>
        </p:spPr>
        <p:txBody>
          <a:bodyPr>
            <a:noAutofit/>
          </a:bodyPr>
          <a:lstStyle/>
          <a:p>
            <a:pPr algn="l"/>
            <a:r>
              <a:rPr lang="en-US" b="1" dirty="0"/>
              <a:t>Sponsorship</a:t>
            </a:r>
            <a:endParaRPr lang="en-US" dirty="0">
              <a:solidFill>
                <a:srgbClr val="01426A"/>
              </a:solidFill>
              <a:latin typeface="Montserrat" panose="02000505000000020004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19225" y="899118"/>
            <a:ext cx="8810625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en-US" sz="2800" dirty="0"/>
              <a:t>Office of the President</a:t>
            </a:r>
          </a:p>
          <a:p>
            <a:pPr marL="457200" indent="-457200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en-US" sz="2800" dirty="0" smtClean="0"/>
              <a:t>Division </a:t>
            </a:r>
            <a:r>
              <a:rPr lang="en-US" sz="2800" dirty="0"/>
              <a:t>of Academic Affairs</a:t>
            </a:r>
          </a:p>
          <a:p>
            <a:pPr marL="457200" indent="-457200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en-US" sz="2800" dirty="0"/>
              <a:t>Division of Administrative Affairs</a:t>
            </a:r>
          </a:p>
          <a:p>
            <a:pPr marL="457200" indent="-457200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en-US" sz="2800" dirty="0"/>
              <a:t>Division of Information Technology</a:t>
            </a:r>
          </a:p>
          <a:p>
            <a:pPr marL="457200" indent="-457200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en-US" sz="2800" dirty="0"/>
              <a:t>Division of Student Affairs</a:t>
            </a:r>
          </a:p>
          <a:p>
            <a:pPr marL="457200" indent="-457200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en-US" sz="2800" dirty="0"/>
              <a:t>Division of University Advancement</a:t>
            </a:r>
          </a:p>
          <a:p>
            <a:endParaRPr lang="en-US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1" y="6316089"/>
            <a:ext cx="1323974" cy="430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4325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3804" y="215526"/>
            <a:ext cx="7769834" cy="804459"/>
          </a:xfrm>
        </p:spPr>
        <p:txBody>
          <a:bodyPr>
            <a:noAutofit/>
          </a:bodyPr>
          <a:lstStyle/>
          <a:p>
            <a:pPr algn="l"/>
            <a:r>
              <a:rPr lang="en-US" b="1" dirty="0"/>
              <a:t>Group Applications</a:t>
            </a:r>
            <a:endParaRPr lang="en-US" dirty="0">
              <a:solidFill>
                <a:srgbClr val="01426A"/>
              </a:solidFill>
              <a:latin typeface="Montserrat" panose="02000505000000020004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04850" y="923925"/>
            <a:ext cx="9791699" cy="47243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sz="2800" dirty="0"/>
              <a:t>Currently chartered with </a:t>
            </a:r>
            <a:r>
              <a:rPr lang="en-US" sz="2800" dirty="0" smtClean="0"/>
              <a:t>OSL</a:t>
            </a:r>
            <a:endParaRPr lang="en-US" sz="2800" dirty="0"/>
          </a:p>
          <a:p>
            <a:pPr marL="457200" indent="-45720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sz="2800" dirty="0"/>
              <a:t>ASI account in good </a:t>
            </a:r>
            <a:r>
              <a:rPr lang="en-US" sz="2800" dirty="0" smtClean="0"/>
              <a:t>standing</a:t>
            </a:r>
          </a:p>
          <a:p>
            <a:endParaRPr lang="en-US" sz="2800" dirty="0" smtClean="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dirty="0" smtClean="0"/>
              <a:t>Copies of travel documents requested by the committee must be turned into VPSA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US" sz="2500" i="1" dirty="0" smtClean="0"/>
              <a:t>Reimbursement of all expenses will remain through ASI</a:t>
            </a:r>
            <a:r>
              <a:rPr lang="en-US" sz="2500" i="1" dirty="0" smtClean="0"/>
              <a:t> </a:t>
            </a:r>
            <a:endParaRPr lang="en-US" sz="2500" i="1" dirty="0" smtClean="0"/>
          </a:p>
          <a:p>
            <a:pPr marL="457200" indent="-45720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sz="2800" dirty="0" smtClean="0"/>
              <a:t>Maximum </a:t>
            </a:r>
            <a:r>
              <a:rPr lang="en-US" sz="2800" dirty="0"/>
              <a:t>award $1,000</a:t>
            </a:r>
          </a:p>
          <a:p>
            <a:endParaRPr lang="en-US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1" y="6316089"/>
            <a:ext cx="1323974" cy="43068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26259" y="5725752"/>
            <a:ext cx="947737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Note: Visit </a:t>
            </a:r>
            <a:r>
              <a:rPr lang="en-US" sz="2400" b="1" dirty="0"/>
              <a:t>ASI Financial Services for funding information &amp; travel documents required </a:t>
            </a:r>
            <a:r>
              <a:rPr lang="en-US" sz="2400" b="1" dirty="0" smtClean="0"/>
              <a:t>for </a:t>
            </a:r>
            <a:r>
              <a:rPr lang="en-US" sz="2400" b="1" dirty="0"/>
              <a:t>ASI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4665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8579" y="395304"/>
            <a:ext cx="7769834" cy="804459"/>
          </a:xfrm>
        </p:spPr>
        <p:txBody>
          <a:bodyPr>
            <a:noAutofit/>
          </a:bodyPr>
          <a:lstStyle/>
          <a:p>
            <a:pPr algn="l"/>
            <a:r>
              <a:rPr lang="en-US" b="1" dirty="0"/>
              <a:t>Individual Applications</a:t>
            </a:r>
            <a:endParaRPr lang="en-US" dirty="0">
              <a:solidFill>
                <a:srgbClr val="01426A"/>
              </a:solidFill>
              <a:latin typeface="Montserrat" panose="02000505000000020004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08580" y="1199763"/>
            <a:ext cx="8868845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dirty="0"/>
              <a:t>Currently registered and in good academic standing </a:t>
            </a:r>
            <a:r>
              <a:rPr lang="en-US" sz="2000" dirty="0" smtClean="0"/>
              <a:t>(cumulative </a:t>
            </a:r>
            <a:r>
              <a:rPr lang="en-US" sz="2000" dirty="0"/>
              <a:t>GPA of 2.0 or </a:t>
            </a:r>
            <a:r>
              <a:rPr lang="en-US" sz="2000" dirty="0" smtClean="0"/>
              <a:t>above)</a:t>
            </a:r>
          </a:p>
          <a:p>
            <a:endParaRPr lang="en-US" sz="2800" dirty="0" smtClean="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dirty="0" smtClean="0"/>
              <a:t>Travel documents </a:t>
            </a:r>
            <a:r>
              <a:rPr lang="en-US" sz="2800" dirty="0"/>
              <a:t>must be turned in within two weeks of return date to Office of VP for Student </a:t>
            </a:r>
            <a:r>
              <a:rPr lang="en-US" sz="2800" dirty="0" smtClean="0"/>
              <a:t>Affairs</a:t>
            </a:r>
          </a:p>
          <a:p>
            <a:endParaRPr lang="en-US" sz="2800" dirty="0" smtClean="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dirty="0" smtClean="0"/>
              <a:t>Maximum </a:t>
            </a:r>
            <a:r>
              <a:rPr lang="en-US" sz="2800" dirty="0"/>
              <a:t>award $1,000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1" y="6316089"/>
            <a:ext cx="1323974" cy="43068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38150" y="5423433"/>
            <a:ext cx="934402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Note: Requests </a:t>
            </a:r>
            <a:r>
              <a:rPr lang="en-US" sz="2400" b="1" dirty="0"/>
              <a:t>from multiple </a:t>
            </a:r>
            <a:r>
              <a:rPr lang="en-US" sz="2400" b="1" dirty="0" smtClean="0"/>
              <a:t>individuals attending </a:t>
            </a:r>
            <a:r>
              <a:rPr lang="en-US" sz="2400" b="1" dirty="0" smtClean="0"/>
              <a:t>the same event will be </a:t>
            </a:r>
            <a:r>
              <a:rPr lang="en-US" sz="2400" b="1" dirty="0"/>
              <a:t>treated as a group request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5365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7238" y="386434"/>
            <a:ext cx="7769834" cy="804459"/>
          </a:xfrm>
        </p:spPr>
        <p:txBody>
          <a:bodyPr>
            <a:noAutofit/>
          </a:bodyPr>
          <a:lstStyle/>
          <a:p>
            <a:pPr algn="l"/>
            <a:r>
              <a:rPr lang="en-US" b="1" dirty="0"/>
              <a:t>Group &amp; Individual</a:t>
            </a:r>
            <a:endParaRPr lang="en-US" dirty="0">
              <a:solidFill>
                <a:srgbClr val="01426A"/>
              </a:solidFill>
              <a:latin typeface="Montserrat" panose="02000505000000020004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52500" y="1391187"/>
            <a:ext cx="881062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400" dirty="0"/>
              <a:t>Event/activity must take place within stated </a:t>
            </a:r>
            <a:r>
              <a:rPr lang="en-US" sz="2400" dirty="0" smtClean="0"/>
              <a:t>deadline</a:t>
            </a:r>
          </a:p>
          <a:p>
            <a:endParaRPr lang="en-US" sz="2400" dirty="0" smtClean="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400" dirty="0" smtClean="0"/>
              <a:t>Faculty/staff </a:t>
            </a:r>
            <a:r>
              <a:rPr lang="en-US" sz="2400" dirty="0"/>
              <a:t>advisor must </a:t>
            </a:r>
            <a:r>
              <a:rPr lang="en-US" sz="2400" dirty="0" smtClean="0"/>
              <a:t>sign application</a:t>
            </a:r>
          </a:p>
          <a:p>
            <a:endParaRPr lang="en-US" sz="2400" dirty="0" smtClean="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400" dirty="0" smtClean="0"/>
              <a:t>Individual </a:t>
            </a:r>
            <a:r>
              <a:rPr lang="en-US" sz="2400" dirty="0"/>
              <a:t>and group contribution &amp; funding from other sources </a:t>
            </a:r>
            <a:r>
              <a:rPr lang="en-US" sz="2400" dirty="0" smtClean="0"/>
              <a:t>desirable</a:t>
            </a:r>
          </a:p>
          <a:p>
            <a:endParaRPr lang="en-US" sz="2400" dirty="0" smtClean="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400" dirty="0" smtClean="0"/>
              <a:t>Evaluation </a:t>
            </a:r>
            <a:r>
              <a:rPr lang="en-US" sz="2400" dirty="0"/>
              <a:t>is due within two weeks after event takes place</a:t>
            </a:r>
          </a:p>
          <a:p>
            <a:endParaRPr lang="en-US" sz="2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1" y="6316089"/>
            <a:ext cx="1323974" cy="430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2292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99079" y="186141"/>
            <a:ext cx="7769834" cy="804459"/>
          </a:xfrm>
        </p:spPr>
        <p:txBody>
          <a:bodyPr>
            <a:noAutofit/>
          </a:bodyPr>
          <a:lstStyle/>
          <a:p>
            <a:pPr algn="l"/>
            <a:r>
              <a:rPr lang="en-US" b="1" dirty="0"/>
              <a:t>Not Eligible</a:t>
            </a:r>
            <a:endParaRPr lang="en-US" dirty="0">
              <a:solidFill>
                <a:srgbClr val="01426A"/>
              </a:solidFill>
              <a:latin typeface="Montserrat" panose="02000505000000020004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95437" y="990600"/>
            <a:ext cx="8810625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400" dirty="0"/>
              <a:t>Study abroad </a:t>
            </a:r>
            <a:r>
              <a:rPr lang="en-US" sz="2400" dirty="0" smtClean="0"/>
              <a:t>programs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400" dirty="0" smtClean="0"/>
              <a:t>Student </a:t>
            </a:r>
            <a:r>
              <a:rPr lang="en-US" sz="2400" dirty="0"/>
              <a:t>group </a:t>
            </a:r>
            <a:r>
              <a:rPr lang="en-US" sz="2400" dirty="0" smtClean="0"/>
              <a:t>dances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400" dirty="0" smtClean="0"/>
              <a:t>Leadership </a:t>
            </a:r>
            <a:r>
              <a:rPr lang="en-US" sz="2400" dirty="0"/>
              <a:t>retreats and </a:t>
            </a:r>
            <a:r>
              <a:rPr lang="en-US" sz="2400" dirty="0" smtClean="0"/>
              <a:t>banquets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400" dirty="0" smtClean="0"/>
              <a:t>Religious </a:t>
            </a:r>
            <a:r>
              <a:rPr lang="en-US" sz="2400" dirty="0"/>
              <a:t>or political </a:t>
            </a:r>
            <a:r>
              <a:rPr lang="en-US" sz="2400" dirty="0" smtClean="0"/>
              <a:t>events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400" dirty="0" smtClean="0"/>
              <a:t>Job-related </a:t>
            </a:r>
            <a:r>
              <a:rPr lang="en-US" sz="2400" dirty="0"/>
              <a:t>events for student </a:t>
            </a:r>
            <a:r>
              <a:rPr lang="en-US" sz="2400" dirty="0" smtClean="0"/>
              <a:t>asst.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400" dirty="0" smtClean="0"/>
              <a:t>Instructionally </a:t>
            </a:r>
            <a:r>
              <a:rPr lang="en-US" sz="2400" dirty="0"/>
              <a:t>Related Activities (</a:t>
            </a:r>
            <a:r>
              <a:rPr lang="en-US" sz="2400" dirty="0" smtClean="0"/>
              <a:t>IRA)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400" dirty="0" smtClean="0"/>
              <a:t>Fundraisers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400" dirty="0" smtClean="0"/>
              <a:t>Class </a:t>
            </a:r>
            <a:r>
              <a:rPr lang="en-US" sz="2400" dirty="0"/>
              <a:t>or senior projects</a:t>
            </a:r>
          </a:p>
          <a:p>
            <a:endParaRPr lang="en-US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1" y="6316089"/>
            <a:ext cx="1323974" cy="430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9863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99079" y="186141"/>
            <a:ext cx="7769834" cy="804459"/>
          </a:xfrm>
        </p:spPr>
        <p:txBody>
          <a:bodyPr>
            <a:noAutofit/>
          </a:bodyPr>
          <a:lstStyle/>
          <a:p>
            <a:pPr algn="l"/>
            <a:r>
              <a:rPr lang="en-US" b="1" dirty="0" smtClean="0"/>
              <a:t>Banned States</a:t>
            </a:r>
            <a:endParaRPr lang="en-US" dirty="0">
              <a:solidFill>
                <a:srgbClr val="01426A"/>
              </a:solidFill>
              <a:latin typeface="Montserrat" panose="02000505000000020004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990600"/>
            <a:ext cx="8429112" cy="470348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1" y="6316089"/>
            <a:ext cx="1323974" cy="430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9785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1" y="6316089"/>
            <a:ext cx="1323974" cy="43068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86050" y="0"/>
            <a:ext cx="591900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9384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Custom 2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1426A"/>
      </a:accent1>
      <a:accent2>
        <a:srgbClr val="00843D"/>
      </a:accent2>
      <a:accent3>
        <a:srgbClr val="E1B500"/>
      </a:accent3>
      <a:accent4>
        <a:srgbClr val="6CC24A"/>
      </a:accent4>
      <a:accent5>
        <a:srgbClr val="00843D"/>
      </a:accent5>
      <a:accent6>
        <a:srgbClr val="A5C249"/>
      </a:accent6>
      <a:hlink>
        <a:srgbClr val="76C2E8"/>
      </a:hlink>
      <a:folHlink>
        <a:srgbClr val="0F6FC6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4342</TotalTime>
  <Words>368</Words>
  <Application>Microsoft Office PowerPoint</Application>
  <PresentationFormat>Widescreen</PresentationFormat>
  <Paragraphs>76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Arial</vt:lpstr>
      <vt:lpstr>Calibri</vt:lpstr>
      <vt:lpstr>Californian FB</vt:lpstr>
      <vt:lpstr>Montserrat</vt:lpstr>
      <vt:lpstr>Trebuchet MS</vt:lpstr>
      <vt:lpstr>Wingdings</vt:lpstr>
      <vt:lpstr>Wingdings 3</vt:lpstr>
      <vt:lpstr>Facet</vt:lpstr>
      <vt:lpstr>Administrative Fund Workshop</vt:lpstr>
      <vt:lpstr>Purpose</vt:lpstr>
      <vt:lpstr>Sponsorship</vt:lpstr>
      <vt:lpstr>Group Applications</vt:lpstr>
      <vt:lpstr>Individual Applications</vt:lpstr>
      <vt:lpstr>Group &amp; Individual</vt:lpstr>
      <vt:lpstr>Not Eligible</vt:lpstr>
      <vt:lpstr>Banned States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What we look for</vt:lpstr>
      <vt:lpstr>Timeline</vt:lpstr>
      <vt:lpstr>Travel Requirements</vt:lpstr>
      <vt:lpstr>Travel Forms Required</vt:lpstr>
      <vt:lpstr>PowerPoint Presentation</vt:lpstr>
      <vt:lpstr>Questions?</vt:lpstr>
    </vt:vector>
  </TitlesOfParts>
  <Company>Cal Poly Pomona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Mission and Vision Revision Workshop</dc:title>
  <dc:creator>David Steven Sedillo</dc:creator>
  <cp:lastModifiedBy>Ishia M. Barajas</cp:lastModifiedBy>
  <cp:revision>53</cp:revision>
  <dcterms:created xsi:type="dcterms:W3CDTF">2019-03-29T22:38:11Z</dcterms:created>
  <dcterms:modified xsi:type="dcterms:W3CDTF">2019-08-15T23:25:25Z</dcterms:modified>
</cp:coreProperties>
</file>