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73888" cy="9236075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u="none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828431"/>
            <a:ext cx="10993549" cy="1667013"/>
          </a:xfrm>
        </p:spPr>
        <p:txBody>
          <a:bodyPr>
            <a:normAutofit/>
          </a:bodyPr>
          <a:lstStyle/>
          <a:p>
            <a:r>
              <a:rPr lang="en-US" sz="4000" dirty="0"/>
              <a:t>Student success fee </a:t>
            </a:r>
            <a:br>
              <a:rPr lang="en-US" sz="4000" dirty="0"/>
            </a:br>
            <a:r>
              <a:rPr lang="en-US" sz="4000" dirty="0"/>
              <a:t>executive oversight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Winter 2018</a:t>
            </a:r>
          </a:p>
        </p:txBody>
      </p:sp>
    </p:spTree>
    <p:extLst>
      <p:ext uri="{BB962C8B-B14F-4D97-AF65-F5344CB8AC3E}">
        <p14:creationId xmlns:p14="http://schemas.microsoft.com/office/powerpoint/2010/main" val="13969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88" y="1970116"/>
            <a:ext cx="11029615" cy="4563688"/>
          </a:xfrm>
        </p:spPr>
        <p:txBody>
          <a:bodyPr/>
          <a:lstStyle/>
          <a:p>
            <a:r>
              <a:rPr lang="en-US" dirty="0"/>
              <a:t>Fall 2012 initiative led by Academic Affairs, Student Affairs, Information Technology Divisions and student leaders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Extensive consultation with students through 40 open forums, presentations, and surveys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Phase in over 4 years</a:t>
            </a:r>
          </a:p>
          <a:p>
            <a:pPr lvl="1"/>
            <a:r>
              <a:rPr lang="en-US" dirty="0"/>
              <a:t>Starting Fall 2013		$74 per quarter</a:t>
            </a:r>
          </a:p>
          <a:p>
            <a:pPr lvl="1"/>
            <a:r>
              <a:rPr lang="en-US" dirty="0"/>
              <a:t>Starting Fall 2014		$102 per quarter</a:t>
            </a:r>
          </a:p>
          <a:p>
            <a:pPr lvl="1"/>
            <a:r>
              <a:rPr lang="en-US" dirty="0"/>
              <a:t>Starting Fall 2015		$129 per quarter</a:t>
            </a:r>
          </a:p>
          <a:p>
            <a:pPr lvl="1"/>
            <a:r>
              <a:rPr lang="en-US" dirty="0"/>
              <a:t>Starting Fall 2016		$138.25 per quarter</a:t>
            </a:r>
          </a:p>
          <a:p>
            <a:pPr marL="324000" lvl="1" indent="0">
              <a:buNone/>
            </a:pPr>
            <a:endParaRPr lang="en-US" dirty="0"/>
          </a:p>
          <a:p>
            <a:r>
              <a:rPr lang="en-US" dirty="0"/>
              <a:t>Starting Fall 2017, annual adjustment per Higher Education Price Index</a:t>
            </a:r>
          </a:p>
        </p:txBody>
      </p:sp>
    </p:spTree>
    <p:extLst>
      <p:ext uri="{BB962C8B-B14F-4D97-AF65-F5344CB8AC3E}">
        <p14:creationId xmlns:p14="http://schemas.microsoft.com/office/powerpoint/2010/main" val="296110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3" y="1953492"/>
            <a:ext cx="11029615" cy="4738254"/>
          </a:xfrm>
        </p:spPr>
        <p:txBody>
          <a:bodyPr>
            <a:normAutofit fontScale="92500"/>
          </a:bodyPr>
          <a:lstStyle/>
          <a:p>
            <a:r>
              <a:rPr lang="en-US" dirty="0"/>
              <a:t>A decline in state funding support caused a $23.8 million annual deficit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 funded budget caused major cuts to classes, programs and services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CPP was 1 of 3 remaining CSUs without a Student Success Fee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 $6,106 CPP was the third lowest in combined Tuition and Fees in the CSU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CSU average was $6,519 for Tuition and Fees with a high of $8,507 (SLO) and a low of $5,963 (Monterey Bay)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Need for increased revenue to restore/ enhance learning opportunities and support services to students</a:t>
            </a:r>
          </a:p>
          <a:p>
            <a:pPr marL="0" indent="0">
              <a:buNone/>
            </a:pPr>
            <a:r>
              <a:rPr lang="en-US" i="1" dirty="0"/>
              <a:t>Information based on data from 2012-13</a:t>
            </a:r>
          </a:p>
        </p:txBody>
      </p:sp>
    </p:spTree>
    <p:extLst>
      <p:ext uri="{BB962C8B-B14F-4D97-AF65-F5344CB8AC3E}">
        <p14:creationId xmlns:p14="http://schemas.microsoft.com/office/powerpoint/2010/main" val="97534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oversight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501" y="1889551"/>
            <a:ext cx="11029615" cy="48188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3 student leaders, 3 faculty, and 3 administrators</a:t>
            </a:r>
          </a:p>
          <a:p>
            <a:endParaRPr lang="en-US" dirty="0"/>
          </a:p>
          <a:p>
            <a:r>
              <a:rPr lang="en-US" dirty="0"/>
              <a:t>Ensure transparency and accountability</a:t>
            </a:r>
          </a:p>
          <a:p>
            <a:endParaRPr lang="en-US" dirty="0"/>
          </a:p>
          <a:p>
            <a:r>
              <a:rPr lang="en-US" dirty="0"/>
              <a:t>Annual review to ensure funds are spent in compliance with stated intentions</a:t>
            </a:r>
          </a:p>
          <a:p>
            <a:endParaRPr lang="en-US" dirty="0"/>
          </a:p>
          <a:p>
            <a:r>
              <a:rPr lang="en-US" dirty="0"/>
              <a:t>Adjust to changing future demands</a:t>
            </a:r>
          </a:p>
          <a:p>
            <a:endParaRPr lang="en-US" dirty="0"/>
          </a:p>
          <a:p>
            <a:r>
              <a:rPr lang="en-US" dirty="0"/>
              <a:t>Compile an Annual Report for the Chancellor’s Office</a:t>
            </a:r>
          </a:p>
          <a:p>
            <a:endParaRPr lang="en-US" dirty="0"/>
          </a:p>
          <a:p>
            <a:r>
              <a:rPr lang="en-US" dirty="0"/>
              <a:t>Annual presentation to the University’s Fee Advisory Committee</a:t>
            </a:r>
          </a:p>
          <a:p>
            <a:endParaRPr lang="en-US" dirty="0"/>
          </a:p>
          <a:p>
            <a:pPr lvl="1"/>
            <a:r>
              <a:rPr lang="en-US" dirty="0"/>
              <a:t>Review any prior year closing balance in excess of 70% of the prior year’s allocation</a:t>
            </a:r>
          </a:p>
        </p:txBody>
      </p:sp>
    </p:spTree>
    <p:extLst>
      <p:ext uri="{BB962C8B-B14F-4D97-AF65-F5344CB8AC3E}">
        <p14:creationId xmlns:p14="http://schemas.microsoft.com/office/powerpoint/2010/main" val="348181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Accomplishments	 2013 - 2015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4" y="1715956"/>
            <a:ext cx="11770822" cy="51087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Academic Affairs:</a:t>
            </a:r>
          </a:p>
          <a:p>
            <a:pPr lvl="1"/>
            <a:r>
              <a:rPr lang="en-US" dirty="0"/>
              <a:t>Provided 272 additional bottleneck course sections providing classes to over </a:t>
            </a:r>
            <a:r>
              <a:rPr lang="en-US"/>
              <a:t>8,402 students</a:t>
            </a:r>
            <a:endParaRPr lang="en-US" dirty="0"/>
          </a:p>
          <a:p>
            <a:pPr lvl="1"/>
            <a:r>
              <a:rPr lang="en-US" dirty="0"/>
              <a:t>Funded opportunities for student involvement with each of the 44 academic departments each year</a:t>
            </a:r>
            <a:endParaRPr lang="en-US" sz="2000" dirty="0"/>
          </a:p>
          <a:p>
            <a:pPr lvl="1"/>
            <a:r>
              <a:rPr lang="en-US" dirty="0"/>
              <a:t>Funded 58 proposals for innovative approaches to instruction</a:t>
            </a:r>
          </a:p>
          <a:p>
            <a:pPr lvl="1"/>
            <a:r>
              <a:rPr lang="en-US" dirty="0"/>
              <a:t>Financed 35 proposals for modernizing classroom equipment </a:t>
            </a:r>
          </a:p>
          <a:p>
            <a:pPr marL="0" indent="0">
              <a:buNone/>
            </a:pPr>
            <a:r>
              <a:rPr lang="en-US" b="1" dirty="0"/>
              <a:t>Information Technology: </a:t>
            </a:r>
          </a:p>
          <a:p>
            <a:pPr lvl="1"/>
            <a:r>
              <a:rPr lang="en-US" dirty="0"/>
              <a:t>Installed over 135 </a:t>
            </a:r>
            <a:r>
              <a:rPr lang="en-US" dirty="0" err="1"/>
              <a:t>WiFi</a:t>
            </a:r>
            <a:r>
              <a:rPr lang="en-US" dirty="0"/>
              <a:t> access points inside buildings and outdoors to increase access across campus</a:t>
            </a:r>
          </a:p>
          <a:p>
            <a:pPr lvl="1"/>
            <a:r>
              <a:rPr lang="en-US" dirty="0"/>
              <a:t>Replaced equipment and completed technology upgrades in 270 classrooms</a:t>
            </a:r>
          </a:p>
          <a:p>
            <a:pPr lvl="1"/>
            <a:r>
              <a:rPr lang="en-US" dirty="0"/>
              <a:t>Purchased over 20 vital software packages for use in operating computer lab computers or for student learning </a:t>
            </a:r>
          </a:p>
          <a:p>
            <a:pPr lvl="1"/>
            <a:r>
              <a:rPr lang="en-US" dirty="0"/>
              <a:t>Employed over125 students to support the help desk, classrooms, and computer labs</a:t>
            </a:r>
          </a:p>
          <a:p>
            <a:pPr marL="0" indent="0">
              <a:buNone/>
            </a:pPr>
            <a:r>
              <a:rPr lang="en-US" b="1" dirty="0"/>
              <a:t>Student Affairs:</a:t>
            </a:r>
          </a:p>
          <a:p>
            <a:pPr lvl="1"/>
            <a:r>
              <a:rPr lang="en-US" dirty="0"/>
              <a:t>Allocation of funding for Athletics supported coaches, student assistants, operating costs, scholarships, feasibility studies and facility improvements</a:t>
            </a:r>
          </a:p>
          <a:p>
            <a:pPr lvl="1"/>
            <a:r>
              <a:rPr lang="en-US" dirty="0"/>
              <a:t>Resulted in $440,000 in funds to support the needs of ASI, 8 Academic Councils, and 3 At-Large Councils</a:t>
            </a:r>
          </a:p>
          <a:p>
            <a:pPr lvl="1"/>
            <a:r>
              <a:rPr lang="en-US" dirty="0"/>
              <a:t>Reinstated Cross Cultural Retreat and increased the number and quality of diversity programs, trainings, and workshops by 25% and student participation by 15%</a:t>
            </a:r>
          </a:p>
          <a:p>
            <a:pPr lvl="1"/>
            <a:r>
              <a:rPr lang="en-US" dirty="0"/>
              <a:t>Completed feasibility study for Rose Float Lab</a:t>
            </a:r>
          </a:p>
          <a:p>
            <a:pPr lvl="1"/>
            <a:r>
              <a:rPr lang="en-US" dirty="0"/>
              <a:t>Expanded the Veterans Resource Center to accommodate an increase in the number of veterans and dependents</a:t>
            </a:r>
          </a:p>
        </p:txBody>
      </p:sp>
    </p:spTree>
    <p:extLst>
      <p:ext uri="{BB962C8B-B14F-4D97-AF65-F5344CB8AC3E}">
        <p14:creationId xmlns:p14="http://schemas.microsoft.com/office/powerpoint/2010/main" val="19109071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tudent success fee  executive oversight committe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History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Rationale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Executive oversight committee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Past Accomplishments&amp;amp;#x09; 2013 - 2015&amp;quot;&quot;/&gt;&lt;property id=&quot;20307&quot; value=&quot;260&quot;/&gt;&lt;/object&gt;&lt;/object&gt;&lt;object type=&quot;8&quot; unique_id=&quot;1001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342</TotalTime>
  <Words>414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Student success fee  executive oversight committee</vt:lpstr>
      <vt:lpstr>History</vt:lpstr>
      <vt:lpstr>Rationale</vt:lpstr>
      <vt:lpstr>Executive oversight committee</vt:lpstr>
      <vt:lpstr>Past Accomplishments  2013 - 2015</vt:lpstr>
    </vt:vector>
  </TitlesOfParts>
  <Company>Cal Poly Pomona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success fee  executive oversight committee</dc:title>
  <dc:creator>Kaitlyn Sedzmak</dc:creator>
  <cp:lastModifiedBy>Elena Aleman</cp:lastModifiedBy>
  <cp:revision>18</cp:revision>
  <cp:lastPrinted>2018-01-24T17:36:52Z</cp:lastPrinted>
  <dcterms:created xsi:type="dcterms:W3CDTF">2017-10-18T18:16:20Z</dcterms:created>
  <dcterms:modified xsi:type="dcterms:W3CDTF">2018-01-24T18:20:39Z</dcterms:modified>
</cp:coreProperties>
</file>