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5"/>
  </p:handoutMasterIdLst>
  <p:sldIdLst>
    <p:sldId id="352" r:id="rId2"/>
    <p:sldId id="328" r:id="rId3"/>
    <p:sldId id="354" r:id="rId4"/>
    <p:sldId id="355" r:id="rId5"/>
    <p:sldId id="356" r:id="rId6"/>
    <p:sldId id="357" r:id="rId7"/>
    <p:sldId id="353" r:id="rId8"/>
    <p:sldId id="359" r:id="rId9"/>
    <p:sldId id="362" r:id="rId10"/>
    <p:sldId id="360" r:id="rId11"/>
    <p:sldId id="348" r:id="rId12"/>
    <p:sldId id="349" r:id="rId13"/>
    <p:sldId id="350" r:id="rId14"/>
    <p:sldId id="351" r:id="rId15"/>
    <p:sldId id="339" r:id="rId16"/>
    <p:sldId id="366" r:id="rId17"/>
    <p:sldId id="342" r:id="rId18"/>
    <p:sldId id="361" r:id="rId19"/>
    <p:sldId id="363" r:id="rId20"/>
    <p:sldId id="344" r:id="rId21"/>
    <p:sldId id="364" r:id="rId22"/>
    <p:sldId id="340" r:id="rId23"/>
    <p:sldId id="343" r:id="rId24"/>
    <p:sldId id="330" r:id="rId25"/>
    <p:sldId id="331" r:id="rId26"/>
    <p:sldId id="332" r:id="rId27"/>
    <p:sldId id="333" r:id="rId28"/>
    <p:sldId id="334" r:id="rId29"/>
    <p:sldId id="367" r:id="rId30"/>
    <p:sldId id="368" r:id="rId31"/>
    <p:sldId id="365" r:id="rId32"/>
    <p:sldId id="337" r:id="rId33"/>
    <p:sldId id="335" r:id="rId34"/>
  </p:sldIdLst>
  <p:sldSz cx="12192000" cy="6858000"/>
  <p:notesSz cx="92233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 Terri Gomez" initials="" lastIdx="2" clrIdx="0"/>
  <p:cmAuthor id="1" name="Ontiveros, Cordelia" initials="OC" lastIdx="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80"/>
    <a:srgbClr val="0098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31" d="100"/>
          <a:sy n="131" d="100"/>
        </p:scale>
        <p:origin x="352" y="18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97631" cy="35112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23657" y="0"/>
            <a:ext cx="3997631" cy="351124"/>
          </a:xfrm>
          <a:prstGeom prst="rect">
            <a:avLst/>
          </a:prstGeom>
        </p:spPr>
        <p:txBody>
          <a:bodyPr vert="horz" lIns="91440" tIns="45720" rIns="91440" bIns="45720" rtlCol="0"/>
          <a:lstStyle>
            <a:lvl1pPr algn="r">
              <a:defRPr sz="1200"/>
            </a:lvl1pPr>
          </a:lstStyle>
          <a:p>
            <a:fld id="{2DFDFC7D-2473-4B09-9ADE-01284BE1E24A}" type="datetimeFigureOut">
              <a:rPr lang="en-US" smtClean="0"/>
              <a:t>8/28/18</a:t>
            </a:fld>
            <a:endParaRPr lang="en-US" dirty="0"/>
          </a:p>
        </p:txBody>
      </p:sp>
      <p:sp>
        <p:nvSpPr>
          <p:cNvPr id="4" name="Footer Placeholder 3"/>
          <p:cNvSpPr>
            <a:spLocks noGrp="1"/>
          </p:cNvSpPr>
          <p:nvPr>
            <p:ph type="ftr" sz="quarter" idx="2"/>
          </p:nvPr>
        </p:nvSpPr>
        <p:spPr>
          <a:xfrm>
            <a:off x="1" y="6658070"/>
            <a:ext cx="3997631" cy="35112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23657" y="6658070"/>
            <a:ext cx="3997631" cy="351124"/>
          </a:xfrm>
          <a:prstGeom prst="rect">
            <a:avLst/>
          </a:prstGeom>
        </p:spPr>
        <p:txBody>
          <a:bodyPr vert="horz" lIns="91440" tIns="45720" rIns="91440" bIns="45720" rtlCol="0" anchor="b"/>
          <a:lstStyle>
            <a:lvl1pPr algn="r">
              <a:defRPr sz="1200"/>
            </a:lvl1pPr>
          </a:lstStyle>
          <a:p>
            <a:fld id="{7EF14462-A997-4CA4-9917-99FA46CDDCD2}" type="slidenum">
              <a:rPr lang="en-US" smtClean="0"/>
              <a:t>‹#›</a:t>
            </a:fld>
            <a:endParaRPr lang="en-US" dirty="0"/>
          </a:p>
        </p:txBody>
      </p:sp>
    </p:spTree>
    <p:extLst>
      <p:ext uri="{BB962C8B-B14F-4D97-AF65-F5344CB8AC3E}">
        <p14:creationId xmlns:p14="http://schemas.microsoft.com/office/powerpoint/2010/main" val="20861117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6AC81A-11FE-4384-A769-141CFB9EAFB4}"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6627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6AC81A-11FE-4384-A769-141CFB9EAFB4}"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126181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6AC81A-11FE-4384-A769-141CFB9EAFB4}"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315837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6AC81A-11FE-4384-A769-141CFB9EAFB4}"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390818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6AC81A-11FE-4384-A769-141CFB9EAFB4}"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75502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6AC81A-11FE-4384-A769-141CFB9EAFB4}"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286646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6AC81A-11FE-4384-A769-141CFB9EAFB4}" type="datetimeFigureOut">
              <a:rPr lang="en-US" smtClean="0"/>
              <a:t>8/28/18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406268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6AC81A-11FE-4384-A769-141CFB9EAFB4}" type="datetimeFigureOut">
              <a:rPr lang="en-US" smtClean="0"/>
              <a:t>8/28/18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308528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AC81A-11FE-4384-A769-141CFB9EAFB4}" type="datetimeFigureOut">
              <a:rPr lang="en-US" smtClean="0"/>
              <a:t>8/28/18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120979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6AC81A-11FE-4384-A769-141CFB9EAFB4}"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35287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6AC81A-11FE-4384-A769-141CFB9EAFB4}"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D51C7-0EBC-4724-A94D-7F0530B7308C}" type="slidenum">
              <a:rPr lang="en-US" smtClean="0"/>
              <a:t>‹#›</a:t>
            </a:fld>
            <a:endParaRPr lang="en-US" dirty="0"/>
          </a:p>
        </p:txBody>
      </p:sp>
    </p:spTree>
    <p:extLst>
      <p:ext uri="{BB962C8B-B14F-4D97-AF65-F5344CB8AC3E}">
        <p14:creationId xmlns:p14="http://schemas.microsoft.com/office/powerpoint/2010/main" val="5983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AC81A-11FE-4384-A769-141CFB9EAFB4}" type="datetimeFigureOut">
              <a:rPr lang="en-US" smtClean="0"/>
              <a:t>8/28/18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D51C7-0EBC-4724-A94D-7F0530B7308C}" type="slidenum">
              <a:rPr lang="en-US" smtClean="0"/>
              <a:t>‹#›</a:t>
            </a:fld>
            <a:endParaRPr lang="en-US" dirty="0"/>
          </a:p>
        </p:txBody>
      </p:sp>
    </p:spTree>
    <p:extLst>
      <p:ext uri="{BB962C8B-B14F-4D97-AF65-F5344CB8AC3E}">
        <p14:creationId xmlns:p14="http://schemas.microsoft.com/office/powerpoint/2010/main" val="1586447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mjawade@cpp.edu" TargetMode="External"/><Relationship Id="rId2" Type="http://schemas.openxmlformats.org/officeDocument/2006/relationships/hyperlink" Target="mailto:mfsancho@cpp.edu" TargetMode="External"/><Relationship Id="rId1" Type="http://schemas.openxmlformats.org/officeDocument/2006/relationships/slideLayout" Target="../slideLayouts/slideLayout2.xml"/><Relationship Id="rId4" Type="http://schemas.openxmlformats.org/officeDocument/2006/relationships/hyperlink" Target="http://www.cpp.edu/~faculty-affair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237" y="421570"/>
            <a:ext cx="10515600" cy="1325563"/>
          </a:xfrm>
        </p:spPr>
        <p:txBody>
          <a:bodyPr/>
          <a:lstStyle/>
          <a:p>
            <a:r>
              <a:rPr lang="en-US" dirty="0">
                <a:solidFill>
                  <a:srgbClr val="000080"/>
                </a:solidFill>
              </a:rPr>
              <a:t>RTP Workshop for Chairs and DRTPCs</a:t>
            </a:r>
          </a:p>
        </p:txBody>
      </p:sp>
      <p:sp>
        <p:nvSpPr>
          <p:cNvPr id="3" name="Content Placeholder 2"/>
          <p:cNvSpPr>
            <a:spLocks noGrp="1"/>
          </p:cNvSpPr>
          <p:nvPr>
            <p:ph idx="1"/>
          </p:nvPr>
        </p:nvSpPr>
        <p:spPr>
          <a:xfrm>
            <a:off x="847608" y="1515181"/>
            <a:ext cx="9980319" cy="3564819"/>
          </a:xfrm>
        </p:spPr>
        <p:txBody>
          <a:bodyPr/>
          <a:lstStyle/>
          <a:p>
            <a:pPr marL="0" indent="0">
              <a:buNone/>
            </a:pPr>
            <a:endParaRPr lang="en-US" dirty="0"/>
          </a:p>
          <a:p>
            <a:pPr marL="0" indent="0" algn="ctr">
              <a:buNone/>
            </a:pPr>
            <a:r>
              <a:rPr lang="en-US" dirty="0"/>
              <a:t>OFFICE OF FACULTY AFFAIRS</a:t>
            </a:r>
          </a:p>
          <a:p>
            <a:pPr marL="0" indent="0" algn="ctr">
              <a:buNone/>
            </a:pPr>
            <a:r>
              <a:rPr lang="en-US" dirty="0"/>
              <a:t>Fall Semester 2018</a:t>
            </a:r>
          </a:p>
          <a:p>
            <a:pPr marL="0" indent="0" algn="ctr">
              <a:buNone/>
            </a:pPr>
            <a:endParaRPr lang="en-US" dirty="0"/>
          </a:p>
          <a:p>
            <a:pPr marL="0" indent="0" algn="ctr">
              <a:buNone/>
            </a:pPr>
            <a:r>
              <a:rPr lang="en-US" sz="2400" dirty="0"/>
              <a:t>Presented by</a:t>
            </a:r>
          </a:p>
          <a:p>
            <a:pPr marL="0" indent="0" algn="ctr">
              <a:buNone/>
            </a:pPr>
            <a:r>
              <a:rPr lang="en-US" sz="2400" dirty="0"/>
              <a:t>Martin F. Sancho-Madriz, Ph.D.</a:t>
            </a:r>
          </a:p>
          <a:p>
            <a:pPr marL="0" indent="0" algn="ctr">
              <a:buNone/>
            </a:pPr>
            <a:r>
              <a:rPr lang="en-US" sz="2400" dirty="0"/>
              <a:t>Associate Vice President of Faculty Affairs</a:t>
            </a:r>
          </a:p>
        </p:txBody>
      </p:sp>
      <p:pic>
        <p:nvPicPr>
          <p:cNvPr id="4" name="Picture 3"/>
          <p:cNvPicPr>
            <a:picLocks noChangeAspect="1"/>
          </p:cNvPicPr>
          <p:nvPr/>
        </p:nvPicPr>
        <p:blipFill>
          <a:blip r:embed="rId2"/>
          <a:stretch>
            <a:fillRect/>
          </a:stretch>
        </p:blipFill>
        <p:spPr>
          <a:xfrm>
            <a:off x="4344341" y="5261092"/>
            <a:ext cx="2955808" cy="1059813"/>
          </a:xfrm>
          <a:prstGeom prst="rect">
            <a:avLst/>
          </a:prstGeom>
        </p:spPr>
      </p:pic>
    </p:spTree>
    <p:extLst>
      <p:ext uri="{BB962C8B-B14F-4D97-AF65-F5344CB8AC3E}">
        <p14:creationId xmlns:p14="http://schemas.microsoft.com/office/powerpoint/2010/main" val="3592649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RTP Process at CPP</a:t>
            </a:r>
            <a:endParaRPr lang="en-US" sz="3200" b="1" dirty="0"/>
          </a:p>
        </p:txBody>
      </p:sp>
      <p:sp>
        <p:nvSpPr>
          <p:cNvPr id="3" name="Content Placeholder 2"/>
          <p:cNvSpPr>
            <a:spLocks noGrp="1"/>
          </p:cNvSpPr>
          <p:nvPr>
            <p:ph idx="1"/>
          </p:nvPr>
        </p:nvSpPr>
        <p:spPr>
          <a:xfrm>
            <a:off x="765048" y="1999361"/>
            <a:ext cx="10515600" cy="4351338"/>
          </a:xfrm>
        </p:spPr>
        <p:txBody>
          <a:bodyPr>
            <a:normAutofit/>
          </a:bodyPr>
          <a:lstStyle/>
          <a:p>
            <a:r>
              <a:rPr lang="en-US" dirty="0"/>
              <a:t>Currently done via printed copies of completed RTP forms</a:t>
            </a:r>
          </a:p>
          <a:p>
            <a:pPr lvl="1"/>
            <a:r>
              <a:rPr lang="en-US" dirty="0"/>
              <a:t>For RTP Cycle 2018-19 use green paper</a:t>
            </a:r>
          </a:p>
          <a:p>
            <a:endParaRPr lang="en-US" dirty="0"/>
          </a:p>
          <a:p>
            <a:r>
              <a:rPr lang="en-US" dirty="0"/>
              <a:t>Plans in place for using electronic submission through </a:t>
            </a:r>
            <a:r>
              <a:rPr lang="en-US" dirty="0" err="1"/>
              <a:t>Interfolio</a:t>
            </a:r>
            <a:endParaRPr lang="en-US" dirty="0"/>
          </a:p>
          <a:p>
            <a:pPr lvl="1"/>
            <a:r>
              <a:rPr lang="en-US" dirty="0"/>
              <a:t>Pilot for 2018-19: </a:t>
            </a:r>
            <a:r>
              <a:rPr lang="en-US" dirty="0" err="1"/>
              <a:t>Interfolio</a:t>
            </a:r>
            <a:r>
              <a:rPr lang="en-US" dirty="0"/>
              <a:t> Pre-RTP submissions due February, 04</a:t>
            </a:r>
          </a:p>
          <a:p>
            <a:pPr lvl="1"/>
            <a:r>
              <a:rPr lang="en-US" dirty="0"/>
              <a:t>Training will be provided for DRTPC Chairs</a:t>
            </a:r>
          </a:p>
          <a:p>
            <a:pPr marL="0" indent="0">
              <a:buNone/>
            </a:pPr>
            <a:endParaRPr lang="en-US" dirty="0"/>
          </a:p>
          <a:p>
            <a:pPr marL="0" indent="0">
              <a:buNone/>
            </a:pPr>
            <a:endParaRPr lang="en-US" dirty="0"/>
          </a:p>
          <a:p>
            <a:pPr algn="just"/>
            <a:endParaRPr lang="en-US" dirty="0"/>
          </a:p>
        </p:txBody>
      </p:sp>
    </p:spTree>
    <p:extLst>
      <p:ext uri="{BB962C8B-B14F-4D97-AF65-F5344CB8AC3E}">
        <p14:creationId xmlns:p14="http://schemas.microsoft.com/office/powerpoint/2010/main" val="2517374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8000"/>
                </a:solidFill>
              </a:rPr>
              <a:t>DRTPC Duties</a:t>
            </a:r>
          </a:p>
        </p:txBody>
      </p:sp>
      <p:sp>
        <p:nvSpPr>
          <p:cNvPr id="3" name="Content Placeholder 2"/>
          <p:cNvSpPr>
            <a:spLocks noGrp="1"/>
          </p:cNvSpPr>
          <p:nvPr>
            <p:ph idx="1"/>
          </p:nvPr>
        </p:nvSpPr>
        <p:spPr/>
        <p:txBody>
          <a:bodyPr>
            <a:normAutofit/>
          </a:bodyPr>
          <a:lstStyle/>
          <a:p>
            <a:pPr algn="just"/>
            <a:r>
              <a:rPr lang="en-US" dirty="0"/>
              <a:t>Check for completeness: Signatures, Cover Page, DRTPC checklist, etc.</a:t>
            </a:r>
          </a:p>
          <a:p>
            <a:pPr algn="just"/>
            <a:r>
              <a:rPr lang="en-US" dirty="0"/>
              <a:t>Remove inappropriate materials: solicited letters, materials outside period of review – notify candidate, Department Chair, Dean, URTPC and AVP Faculty Affairs</a:t>
            </a:r>
          </a:p>
          <a:p>
            <a:pPr algn="just"/>
            <a:r>
              <a:rPr lang="en-US" dirty="0"/>
              <a:t>Evaluate record based on departmental criteria</a:t>
            </a:r>
          </a:p>
          <a:p>
            <a:pPr algn="just"/>
            <a:r>
              <a:rPr lang="en-US" dirty="0"/>
              <a:t>Produce DRTPC evaluation by deadlines</a:t>
            </a:r>
          </a:p>
          <a:p>
            <a:pPr algn="just"/>
            <a:r>
              <a:rPr lang="en-US" dirty="0"/>
              <a:t>Maintain security and confidentiality</a:t>
            </a:r>
          </a:p>
          <a:p>
            <a:pPr algn="just"/>
            <a:endParaRPr lang="en-US" dirty="0"/>
          </a:p>
        </p:txBody>
      </p:sp>
    </p:spTree>
    <p:extLst>
      <p:ext uri="{BB962C8B-B14F-4D97-AF65-F5344CB8AC3E}">
        <p14:creationId xmlns:p14="http://schemas.microsoft.com/office/powerpoint/2010/main" val="125737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8000"/>
                </a:solidFill>
              </a:rPr>
              <a:t>Appeals of DRTPC recommendation</a:t>
            </a:r>
          </a:p>
        </p:txBody>
      </p:sp>
      <p:sp>
        <p:nvSpPr>
          <p:cNvPr id="3" name="Content Placeholder 2"/>
          <p:cNvSpPr>
            <a:spLocks noGrp="1"/>
          </p:cNvSpPr>
          <p:nvPr>
            <p:ph idx="1"/>
          </p:nvPr>
        </p:nvSpPr>
        <p:spPr/>
        <p:txBody>
          <a:bodyPr>
            <a:normAutofit/>
          </a:bodyPr>
          <a:lstStyle/>
          <a:p>
            <a:pPr algn="just"/>
            <a:r>
              <a:rPr lang="en-US" dirty="0"/>
              <a:t>The candidate has ten (10) calendar days following receipt of the DRTPC’s recommendation to appeal the DRTPC action to the CRTPC</a:t>
            </a:r>
          </a:p>
          <a:p>
            <a:pPr algn="just"/>
            <a:endParaRPr lang="en-US" dirty="0"/>
          </a:p>
          <a:p>
            <a:pPr algn="just"/>
            <a:r>
              <a:rPr lang="en-US" dirty="0"/>
              <a:t>In cases of appeal, the Office of Faculty Affairs will create a special separate calendar to track these cases</a:t>
            </a:r>
          </a:p>
        </p:txBody>
      </p:sp>
    </p:spTree>
    <p:extLst>
      <p:ext uri="{BB962C8B-B14F-4D97-AF65-F5344CB8AC3E}">
        <p14:creationId xmlns:p14="http://schemas.microsoft.com/office/powerpoint/2010/main" val="2613419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DRTPC – Additional Duties</a:t>
            </a:r>
          </a:p>
        </p:txBody>
      </p:sp>
      <p:sp>
        <p:nvSpPr>
          <p:cNvPr id="3" name="Content Placeholder 2"/>
          <p:cNvSpPr>
            <a:spLocks noGrp="1"/>
          </p:cNvSpPr>
          <p:nvPr>
            <p:ph idx="1"/>
          </p:nvPr>
        </p:nvSpPr>
        <p:spPr/>
        <p:txBody>
          <a:bodyPr>
            <a:normAutofit/>
          </a:bodyPr>
          <a:lstStyle/>
          <a:p>
            <a:pPr algn="just"/>
            <a:r>
              <a:rPr lang="en-US" dirty="0"/>
              <a:t>Oversee class peer evaluations</a:t>
            </a:r>
          </a:p>
          <a:p>
            <a:pPr algn="just"/>
            <a:endParaRPr lang="en-US" dirty="0"/>
          </a:p>
          <a:p>
            <a:pPr algn="just"/>
            <a:r>
              <a:rPr lang="en-US" dirty="0"/>
              <a:t>Mentor probationary faculty</a:t>
            </a:r>
          </a:p>
          <a:p>
            <a:pPr algn="just"/>
            <a:endParaRPr lang="en-US" dirty="0"/>
          </a:p>
          <a:p>
            <a:pPr algn="just"/>
            <a:r>
              <a:rPr lang="en-US" dirty="0"/>
              <a:t>Review DRTP criteria as needed or if expired (Deadline for submission to the DRTPC and the Dean is April 1</a:t>
            </a:r>
            <a:r>
              <a:rPr lang="en-US" baseline="30000" dirty="0"/>
              <a:t>st</a:t>
            </a:r>
            <a:r>
              <a:rPr lang="en-US" dirty="0"/>
              <a:t> each year)</a:t>
            </a:r>
          </a:p>
        </p:txBody>
      </p:sp>
    </p:spTree>
    <p:extLst>
      <p:ext uri="{BB962C8B-B14F-4D97-AF65-F5344CB8AC3E}">
        <p14:creationId xmlns:p14="http://schemas.microsoft.com/office/powerpoint/2010/main" val="197896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RTP Process</a:t>
            </a:r>
          </a:p>
        </p:txBody>
      </p:sp>
      <p:sp>
        <p:nvSpPr>
          <p:cNvPr id="3" name="Content Placeholder 2"/>
          <p:cNvSpPr>
            <a:spLocks noGrp="1"/>
          </p:cNvSpPr>
          <p:nvPr>
            <p:ph idx="1"/>
          </p:nvPr>
        </p:nvSpPr>
        <p:spPr/>
        <p:txBody>
          <a:bodyPr>
            <a:normAutofit/>
          </a:bodyPr>
          <a:lstStyle/>
          <a:p>
            <a:pPr algn="just"/>
            <a:r>
              <a:rPr lang="en-US" dirty="0"/>
              <a:t>Evaluative and Developmental</a:t>
            </a:r>
          </a:p>
          <a:p>
            <a:pPr lvl="1" algn="just"/>
            <a:r>
              <a:rPr lang="en-US" dirty="0"/>
              <a:t>Help, not blindside – offer criticisms with specifics</a:t>
            </a:r>
          </a:p>
          <a:p>
            <a:pPr lvl="1" algn="just"/>
            <a:endParaRPr lang="en-US" dirty="0"/>
          </a:p>
          <a:p>
            <a:pPr lvl="1" algn="just"/>
            <a:r>
              <a:rPr lang="en-US" dirty="0"/>
              <a:t>RTP is reactive if not paired with intensive faculty development program at department and college levels</a:t>
            </a:r>
          </a:p>
          <a:p>
            <a:pPr lvl="1" algn="just"/>
            <a:endParaRPr lang="en-US" dirty="0"/>
          </a:p>
          <a:p>
            <a:pPr lvl="1" algn="just"/>
            <a:r>
              <a:rPr lang="en-US" dirty="0"/>
              <a:t>Recruitment one side of the coin, retention is the other</a:t>
            </a:r>
          </a:p>
          <a:p>
            <a:pPr lvl="1" algn="just"/>
            <a:endParaRPr lang="en-US" dirty="0"/>
          </a:p>
          <a:p>
            <a:pPr lvl="1" algn="just"/>
            <a:r>
              <a:rPr lang="en-US" dirty="0"/>
              <a:t>If someone is not performing provide explicit feedback – let the person know that he/she is in trouble</a:t>
            </a:r>
          </a:p>
        </p:txBody>
      </p:sp>
    </p:spTree>
    <p:extLst>
      <p:ext uri="{BB962C8B-B14F-4D97-AF65-F5344CB8AC3E}">
        <p14:creationId xmlns:p14="http://schemas.microsoft.com/office/powerpoint/2010/main" val="457786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General Principles</a:t>
            </a:r>
          </a:p>
        </p:txBody>
      </p:sp>
      <p:sp>
        <p:nvSpPr>
          <p:cNvPr id="3" name="Content Placeholder 2"/>
          <p:cNvSpPr>
            <a:spLocks noGrp="1"/>
          </p:cNvSpPr>
          <p:nvPr>
            <p:ph idx="1"/>
          </p:nvPr>
        </p:nvSpPr>
        <p:spPr/>
        <p:txBody>
          <a:bodyPr>
            <a:normAutofit lnSpcReduction="10000"/>
          </a:bodyPr>
          <a:lstStyle/>
          <a:p>
            <a:pPr algn="just"/>
            <a:r>
              <a:rPr lang="en-US" dirty="0"/>
              <a:t>The President (or designee) makes final decisions on RTP matters based on recommendations of faculty RTP faculty committees, Department Chair if applicable,  and Dean</a:t>
            </a:r>
          </a:p>
          <a:p>
            <a:pPr algn="just"/>
            <a:r>
              <a:rPr lang="en-US" dirty="0"/>
              <a:t>Evaluation must be based solely on applicable department RTP criteria</a:t>
            </a:r>
          </a:p>
          <a:p>
            <a:pPr algn="just"/>
            <a:r>
              <a:rPr lang="en-US" b="1" dirty="0"/>
              <a:t>The primary responsibility for demonstrating criteria is met rests with the faculty member requesting RTP action</a:t>
            </a:r>
          </a:p>
          <a:p>
            <a:pPr algn="just"/>
            <a:r>
              <a:rPr lang="en-US" dirty="0"/>
              <a:t>Evaluation and recommendation is based on materials included in the RTP packet and Personnel Action File (PAF)</a:t>
            </a:r>
          </a:p>
          <a:p>
            <a:pPr algn="just"/>
            <a:r>
              <a:rPr lang="en-US" dirty="0"/>
              <a:t>RTP packet is also referred to as the Working Personnel Action File</a:t>
            </a:r>
          </a:p>
        </p:txBody>
      </p:sp>
    </p:spTree>
    <p:extLst>
      <p:ext uri="{BB962C8B-B14F-4D97-AF65-F5344CB8AC3E}">
        <p14:creationId xmlns:p14="http://schemas.microsoft.com/office/powerpoint/2010/main" val="3127818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4 levels of review, potentially 5</a:t>
            </a:r>
          </a:p>
        </p:txBody>
      </p:sp>
      <p:sp>
        <p:nvSpPr>
          <p:cNvPr id="3" name="Content Placeholder 2"/>
          <p:cNvSpPr>
            <a:spLocks noGrp="1"/>
          </p:cNvSpPr>
          <p:nvPr>
            <p:ph idx="1"/>
          </p:nvPr>
        </p:nvSpPr>
        <p:spPr/>
        <p:txBody>
          <a:bodyPr>
            <a:normAutofit/>
          </a:bodyPr>
          <a:lstStyle/>
          <a:p>
            <a:pPr algn="just"/>
            <a:r>
              <a:rPr lang="en-US" dirty="0">
                <a:solidFill>
                  <a:srgbClr val="000080"/>
                </a:solidFill>
              </a:rPr>
              <a:t>Department RTP Committee (DRTPC)</a:t>
            </a:r>
          </a:p>
          <a:p>
            <a:pPr algn="just"/>
            <a:r>
              <a:rPr lang="en-US" dirty="0">
                <a:solidFill>
                  <a:srgbClr val="000080"/>
                </a:solidFill>
              </a:rPr>
              <a:t>Department Chair (if not part of the DRTPC and explicitly stated in department RTP criteria), must be done i</a:t>
            </a:r>
            <a:r>
              <a:rPr lang="en-US" u="sng" dirty="0">
                <a:solidFill>
                  <a:srgbClr val="000080"/>
                </a:solidFill>
              </a:rPr>
              <a:t>ndependently</a:t>
            </a:r>
            <a:r>
              <a:rPr lang="en-US" dirty="0">
                <a:solidFill>
                  <a:srgbClr val="000080"/>
                </a:solidFill>
              </a:rPr>
              <a:t> from DRTPC review</a:t>
            </a:r>
          </a:p>
          <a:p>
            <a:pPr algn="just"/>
            <a:r>
              <a:rPr lang="en-US" i="1" dirty="0">
                <a:solidFill>
                  <a:schemeClr val="accent2">
                    <a:lumMod val="75000"/>
                  </a:schemeClr>
                </a:solidFill>
              </a:rPr>
              <a:t>[College RTP Committee (CRTPC) – if triggered by appeal]</a:t>
            </a:r>
            <a:endParaRPr lang="en-US" i="1" dirty="0">
              <a:solidFill>
                <a:srgbClr val="000080"/>
              </a:solidFill>
            </a:endParaRPr>
          </a:p>
          <a:p>
            <a:pPr algn="just"/>
            <a:r>
              <a:rPr lang="en-US" dirty="0">
                <a:solidFill>
                  <a:schemeClr val="accent4">
                    <a:lumMod val="75000"/>
                  </a:schemeClr>
                </a:solidFill>
              </a:rPr>
              <a:t>Dean</a:t>
            </a:r>
          </a:p>
          <a:p>
            <a:pPr algn="just"/>
            <a:r>
              <a:rPr lang="en-US" dirty="0">
                <a:solidFill>
                  <a:srgbClr val="7030A0"/>
                </a:solidFill>
              </a:rPr>
              <a:t>University RTP Committee (URTPC)</a:t>
            </a:r>
          </a:p>
          <a:p>
            <a:pPr algn="just"/>
            <a:r>
              <a:rPr lang="en-US" dirty="0">
                <a:solidFill>
                  <a:schemeClr val="accent1">
                    <a:lumMod val="75000"/>
                  </a:schemeClr>
                </a:solidFill>
              </a:rPr>
              <a:t>Provost and Vice President for Academic Affairs</a:t>
            </a:r>
          </a:p>
        </p:txBody>
      </p:sp>
    </p:spTree>
    <p:extLst>
      <p:ext uri="{BB962C8B-B14F-4D97-AF65-F5344CB8AC3E}">
        <p14:creationId xmlns:p14="http://schemas.microsoft.com/office/powerpoint/2010/main" val="1876603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RTP packet = Working PAF</a:t>
            </a:r>
          </a:p>
        </p:txBody>
      </p:sp>
      <p:sp>
        <p:nvSpPr>
          <p:cNvPr id="3" name="Content Placeholder 2"/>
          <p:cNvSpPr>
            <a:spLocks noGrp="1"/>
          </p:cNvSpPr>
          <p:nvPr>
            <p:ph idx="1"/>
          </p:nvPr>
        </p:nvSpPr>
        <p:spPr>
          <a:xfrm>
            <a:off x="838200" y="1825624"/>
            <a:ext cx="10515600" cy="4636135"/>
          </a:xfrm>
        </p:spPr>
        <p:txBody>
          <a:bodyPr>
            <a:noAutofit/>
          </a:bodyPr>
          <a:lstStyle/>
          <a:p>
            <a:pPr algn="just"/>
            <a:r>
              <a:rPr lang="en-US" sz="2400" dirty="0"/>
              <a:t>Every page of RTP packet should be signed and dated by RTP candidate</a:t>
            </a:r>
          </a:p>
          <a:p>
            <a:pPr algn="just"/>
            <a:endParaRPr lang="en-US" sz="2400" dirty="0"/>
          </a:p>
          <a:p>
            <a:pPr algn="just"/>
            <a:r>
              <a:rPr lang="en-US" sz="2400" dirty="0"/>
              <a:t>The DRTPC Chair: </a:t>
            </a:r>
            <a:r>
              <a:rPr lang="en-US" sz="2400" b="1" dirty="0"/>
              <a:t>official custodian of the RTP packet </a:t>
            </a:r>
            <a:r>
              <a:rPr lang="en-US" sz="2400" dirty="0"/>
              <a:t>for the period between the submission of the packet to the DRTPC by the candidate and the forwarding of the packet to the Dean's office. During this period, only DRTPC chair shall be responsible for additions or changes to the packet </a:t>
            </a:r>
          </a:p>
          <a:p>
            <a:pPr algn="just"/>
            <a:endParaRPr lang="en-US" sz="2400" dirty="0"/>
          </a:p>
          <a:p>
            <a:pPr algn="just"/>
            <a:r>
              <a:rPr lang="en-US" sz="2400" dirty="0"/>
              <a:t>After RTP packet is submitted to DRTPC, the only insertions allowed are limited to official evaluations by RTP committees and Dean, and responses and rebuttals (if any) by RTP candidate</a:t>
            </a:r>
          </a:p>
        </p:txBody>
      </p:sp>
    </p:spTree>
    <p:extLst>
      <p:ext uri="{BB962C8B-B14F-4D97-AF65-F5344CB8AC3E}">
        <p14:creationId xmlns:p14="http://schemas.microsoft.com/office/powerpoint/2010/main" val="154222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RTP packet = Working PAF</a:t>
            </a:r>
          </a:p>
        </p:txBody>
      </p:sp>
      <p:sp>
        <p:nvSpPr>
          <p:cNvPr id="3" name="Content Placeholder 2"/>
          <p:cNvSpPr>
            <a:spLocks noGrp="1"/>
          </p:cNvSpPr>
          <p:nvPr>
            <p:ph idx="1"/>
          </p:nvPr>
        </p:nvSpPr>
        <p:spPr>
          <a:xfrm>
            <a:off x="838200" y="1825624"/>
            <a:ext cx="10515600" cy="4636135"/>
          </a:xfrm>
        </p:spPr>
        <p:txBody>
          <a:bodyPr>
            <a:noAutofit/>
          </a:bodyPr>
          <a:lstStyle/>
          <a:p>
            <a:pPr algn="just"/>
            <a:r>
              <a:rPr lang="en-US" sz="2400" dirty="0"/>
              <a:t>The candidate will sign all pages of the Faculty Performance Review Form as they are completed. The purpose of this provision is to ensure that the candidate is completely aware of the content of the RTP packet at all times</a:t>
            </a:r>
          </a:p>
          <a:p>
            <a:pPr algn="just"/>
            <a:endParaRPr lang="en-US" sz="2400" dirty="0"/>
          </a:p>
          <a:p>
            <a:pPr algn="just"/>
            <a:r>
              <a:rPr lang="en-US" sz="2400" dirty="0"/>
              <a:t>Any other insertion or deletion of materials must have the approval of the URTPC and shall be limited to items that became available after the due date. RTP candidate should be notified. The RTP candidate must sign and date all inserted materials</a:t>
            </a:r>
          </a:p>
          <a:p>
            <a:pPr algn="just"/>
            <a:endParaRPr lang="en-US" sz="2000" dirty="0"/>
          </a:p>
        </p:txBody>
      </p:sp>
    </p:spTree>
    <p:extLst>
      <p:ext uri="{BB962C8B-B14F-4D97-AF65-F5344CB8AC3E}">
        <p14:creationId xmlns:p14="http://schemas.microsoft.com/office/powerpoint/2010/main" val="3369558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RTP packet = Working PAF</a:t>
            </a:r>
          </a:p>
        </p:txBody>
      </p:sp>
      <p:sp>
        <p:nvSpPr>
          <p:cNvPr id="3" name="Content Placeholder 2"/>
          <p:cNvSpPr>
            <a:spLocks noGrp="1"/>
          </p:cNvSpPr>
          <p:nvPr>
            <p:ph idx="1"/>
          </p:nvPr>
        </p:nvSpPr>
        <p:spPr>
          <a:xfrm>
            <a:off x="838200" y="1825624"/>
            <a:ext cx="10515600" cy="4636135"/>
          </a:xfrm>
        </p:spPr>
        <p:txBody>
          <a:bodyPr>
            <a:noAutofit/>
          </a:bodyPr>
          <a:lstStyle/>
          <a:p>
            <a:pPr algn="just"/>
            <a:endParaRPr lang="en-US" sz="2400" dirty="0"/>
          </a:p>
          <a:p>
            <a:pPr algn="just"/>
            <a:r>
              <a:rPr lang="en-US" sz="2400" dirty="0"/>
              <a:t>All student evaluations for the period of review </a:t>
            </a:r>
            <a:r>
              <a:rPr lang="en-US" sz="2400" b="1" dirty="0"/>
              <a:t>shall</a:t>
            </a:r>
            <a:r>
              <a:rPr lang="en-US" sz="2400" dirty="0"/>
              <a:t> be included in the RTP packet.</a:t>
            </a:r>
          </a:p>
          <a:p>
            <a:pPr algn="just"/>
            <a:r>
              <a:rPr lang="en-US" sz="2400" dirty="0"/>
              <a:t>All peer evaluations for the period of review </a:t>
            </a:r>
            <a:r>
              <a:rPr lang="en-US" sz="2400" b="1" dirty="0"/>
              <a:t>shall</a:t>
            </a:r>
            <a:r>
              <a:rPr lang="en-US" sz="2400" dirty="0"/>
              <a:t> be included in the RTP packet.</a:t>
            </a:r>
          </a:p>
          <a:p>
            <a:pPr algn="just"/>
            <a:r>
              <a:rPr lang="en-US" sz="2400" dirty="0"/>
              <a:t>A copy of the applicable department RTP criteria document </a:t>
            </a:r>
            <a:r>
              <a:rPr lang="en-US" sz="2400" u="sng" dirty="0"/>
              <a:t>must be attached </a:t>
            </a:r>
            <a:r>
              <a:rPr lang="en-US" sz="2400" dirty="0"/>
              <a:t>to the RTP packet by the candidate</a:t>
            </a:r>
          </a:p>
          <a:p>
            <a:pPr algn="just"/>
            <a:endParaRPr lang="en-US" sz="2000" dirty="0"/>
          </a:p>
        </p:txBody>
      </p:sp>
    </p:spTree>
    <p:extLst>
      <p:ext uri="{BB962C8B-B14F-4D97-AF65-F5344CB8AC3E}">
        <p14:creationId xmlns:p14="http://schemas.microsoft.com/office/powerpoint/2010/main" val="27306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Big Picture, Governing Polices, and Application Form</a:t>
            </a:r>
          </a:p>
        </p:txBody>
      </p:sp>
      <p:sp>
        <p:nvSpPr>
          <p:cNvPr id="3" name="Content Placeholder 2"/>
          <p:cNvSpPr>
            <a:spLocks noGrp="1"/>
          </p:cNvSpPr>
          <p:nvPr>
            <p:ph idx="1"/>
          </p:nvPr>
        </p:nvSpPr>
        <p:spPr>
          <a:xfrm>
            <a:off x="838200" y="1825624"/>
            <a:ext cx="10515600" cy="4697095"/>
          </a:xfrm>
        </p:spPr>
        <p:txBody>
          <a:bodyPr>
            <a:normAutofit/>
          </a:bodyPr>
          <a:lstStyle/>
          <a:p>
            <a:pPr algn="just"/>
            <a:r>
              <a:rPr lang="en-US" sz="2400" dirty="0"/>
              <a:t>Designed to be a supportive and fair process</a:t>
            </a:r>
          </a:p>
          <a:p>
            <a:pPr algn="just"/>
            <a:r>
              <a:rPr lang="en-US" sz="2400" dirty="0"/>
              <a:t>Includes evaluative as well as developmental components</a:t>
            </a:r>
          </a:p>
          <a:p>
            <a:pPr algn="just"/>
            <a:r>
              <a:rPr lang="en-US" sz="2400" dirty="0"/>
              <a:t>Governed by:</a:t>
            </a:r>
          </a:p>
          <a:p>
            <a:pPr lvl="1" algn="just"/>
            <a:r>
              <a:rPr lang="en-US" dirty="0">
                <a:solidFill>
                  <a:srgbClr val="000090"/>
                </a:solidFill>
              </a:rPr>
              <a:t>Collective Bargaining Agreement (CBA)</a:t>
            </a:r>
          </a:p>
          <a:p>
            <a:pPr lvl="2" algn="just"/>
            <a:r>
              <a:rPr lang="en-US" dirty="0"/>
              <a:t>Articles: 10 (Grievance Procedures), 11 (Personnel Files), 12 (Appointment), 13 (Probation and Tenure), 14 (Promotion), and 15 (Evaluation)</a:t>
            </a:r>
          </a:p>
          <a:p>
            <a:pPr lvl="1" algn="just"/>
            <a:r>
              <a:rPr lang="en-US" dirty="0">
                <a:solidFill>
                  <a:srgbClr val="000090"/>
                </a:solidFill>
              </a:rPr>
              <a:t>Campus Policies:</a:t>
            </a:r>
          </a:p>
          <a:p>
            <a:pPr lvl="2" algn="just"/>
            <a:r>
              <a:rPr lang="en-US" dirty="0"/>
              <a:t>Policy 1328 RTP Policy and Procedures</a:t>
            </a:r>
          </a:p>
          <a:p>
            <a:pPr lvl="2" algn="just"/>
            <a:r>
              <a:rPr lang="en-US" dirty="0"/>
              <a:t>Policy 1329: Student Evaluation of Teaching</a:t>
            </a:r>
          </a:p>
          <a:p>
            <a:pPr lvl="2" algn="just"/>
            <a:r>
              <a:rPr lang="en-US" dirty="0"/>
              <a:t>Policy 1330: Faculty Performance Review Form (Green paper for 2018-2019 RTP cycle)</a:t>
            </a:r>
          </a:p>
          <a:p>
            <a:pPr lvl="2" algn="just"/>
            <a:endParaRPr lang="en-US" sz="2100" dirty="0"/>
          </a:p>
          <a:p>
            <a:pPr lvl="2" algn="just"/>
            <a:endParaRPr lang="en-US" sz="2100" dirty="0"/>
          </a:p>
          <a:p>
            <a:pPr lvl="2" algn="just"/>
            <a:endParaRPr lang="en-US" sz="2100" dirty="0"/>
          </a:p>
          <a:p>
            <a:pPr algn="just"/>
            <a:endParaRPr lang="en-US" dirty="0"/>
          </a:p>
        </p:txBody>
      </p:sp>
    </p:spTree>
    <p:extLst>
      <p:ext uri="{BB962C8B-B14F-4D97-AF65-F5344CB8AC3E}">
        <p14:creationId xmlns:p14="http://schemas.microsoft.com/office/powerpoint/2010/main" val="3239802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RTP packet = Working PAF – Continued…</a:t>
            </a:r>
          </a:p>
        </p:txBody>
      </p:sp>
      <p:sp>
        <p:nvSpPr>
          <p:cNvPr id="3" name="Content Placeholder 2"/>
          <p:cNvSpPr>
            <a:spLocks noGrp="1"/>
          </p:cNvSpPr>
          <p:nvPr>
            <p:ph idx="1"/>
          </p:nvPr>
        </p:nvSpPr>
        <p:spPr>
          <a:xfrm>
            <a:off x="838200" y="1825624"/>
            <a:ext cx="10515600" cy="4758056"/>
          </a:xfrm>
        </p:spPr>
        <p:txBody>
          <a:bodyPr>
            <a:noAutofit/>
          </a:bodyPr>
          <a:lstStyle/>
          <a:p>
            <a:pPr algn="just"/>
            <a:r>
              <a:rPr lang="en-US" sz="2400" dirty="0"/>
              <a:t>RTP committee evaluation report and recommendation shall be approved by a simple majority</a:t>
            </a:r>
          </a:p>
          <a:p>
            <a:pPr algn="just"/>
            <a:r>
              <a:rPr lang="en-US" sz="2400" dirty="0"/>
              <a:t>Before recommendations are forwarded to next review level, the candidate shall be given a copy of the recommendation, which shall state in writing the reasons for the recommendation.</a:t>
            </a:r>
          </a:p>
          <a:p>
            <a:pPr algn="just"/>
            <a:r>
              <a:rPr lang="en-US" sz="2400" dirty="0"/>
              <a:t>The candidate shall have the right to respond or submit a rebuttal statement or response in writing no later than ten (10) calendar days following receipt of the recommendation.</a:t>
            </a:r>
          </a:p>
        </p:txBody>
      </p:sp>
    </p:spTree>
    <p:extLst>
      <p:ext uri="{BB962C8B-B14F-4D97-AF65-F5344CB8AC3E}">
        <p14:creationId xmlns:p14="http://schemas.microsoft.com/office/powerpoint/2010/main" val="317179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RTP packet = Working PAF – Continued…</a:t>
            </a:r>
          </a:p>
        </p:txBody>
      </p:sp>
      <p:sp>
        <p:nvSpPr>
          <p:cNvPr id="3" name="Content Placeholder 2"/>
          <p:cNvSpPr>
            <a:spLocks noGrp="1"/>
          </p:cNvSpPr>
          <p:nvPr>
            <p:ph idx="1"/>
          </p:nvPr>
        </p:nvSpPr>
        <p:spPr>
          <a:xfrm>
            <a:off x="838200" y="1825624"/>
            <a:ext cx="10515600" cy="4758056"/>
          </a:xfrm>
        </p:spPr>
        <p:txBody>
          <a:bodyPr>
            <a:noAutofit/>
          </a:bodyPr>
          <a:lstStyle/>
          <a:p>
            <a:pPr algn="just">
              <a:spcBef>
                <a:spcPts val="0"/>
              </a:spcBef>
            </a:pPr>
            <a:r>
              <a:rPr lang="en-US" sz="2400" dirty="0"/>
              <a:t>A copy of the response or rebuttal statement shall accompany the RTP packet and also be sent to any previous levels of review.</a:t>
            </a:r>
          </a:p>
          <a:p>
            <a:pPr algn="just">
              <a:spcBef>
                <a:spcPts val="0"/>
              </a:spcBef>
            </a:pPr>
            <a:endParaRPr lang="en-US" sz="2400" dirty="0"/>
          </a:p>
          <a:p>
            <a:pPr algn="just">
              <a:spcBef>
                <a:spcPts val="0"/>
              </a:spcBef>
            </a:pPr>
            <a:r>
              <a:rPr lang="en-US" sz="2400" dirty="0"/>
              <a:t>The candidate may request an opportunity to discuss recommendation with the recommending group or individual, who shall honor such a request.  Such requests shall not require that RTP timelines, as specified in the current University Calendar for RTP Actions, be extended.</a:t>
            </a:r>
          </a:p>
          <a:p>
            <a:pPr algn="just">
              <a:spcBef>
                <a:spcPts val="0"/>
              </a:spcBef>
            </a:pPr>
            <a:endParaRPr lang="en-US" sz="2400" dirty="0"/>
          </a:p>
          <a:p>
            <a:pPr algn="just">
              <a:spcBef>
                <a:spcPts val="0"/>
              </a:spcBef>
            </a:pPr>
            <a:r>
              <a:rPr lang="en-US" sz="2400" dirty="0"/>
              <a:t>Under rare circumstances beyond the control of individual(s) at a given review level, a request may be submitted to the URTPC for extending a deadline. After consulting with AVP for Faculty Affairs, URTPC Chair responds to the request.</a:t>
            </a:r>
          </a:p>
        </p:txBody>
      </p:sp>
    </p:spTree>
    <p:extLst>
      <p:ext uri="{BB962C8B-B14F-4D97-AF65-F5344CB8AC3E}">
        <p14:creationId xmlns:p14="http://schemas.microsoft.com/office/powerpoint/2010/main" val="1335896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Supplementary Materials</a:t>
            </a:r>
          </a:p>
        </p:txBody>
      </p:sp>
      <p:sp>
        <p:nvSpPr>
          <p:cNvPr id="3" name="Content Placeholder 2"/>
          <p:cNvSpPr>
            <a:spLocks noGrp="1"/>
          </p:cNvSpPr>
          <p:nvPr>
            <p:ph idx="1"/>
          </p:nvPr>
        </p:nvSpPr>
        <p:spPr/>
        <p:txBody>
          <a:bodyPr>
            <a:normAutofit/>
          </a:bodyPr>
          <a:lstStyle/>
          <a:p>
            <a:pPr algn="just">
              <a:spcBef>
                <a:spcPts val="0"/>
              </a:spcBef>
            </a:pPr>
            <a:r>
              <a:rPr lang="en-US" dirty="0"/>
              <a:t>Examples: teaching portfolio, publication reprints, performance DVDs</a:t>
            </a:r>
          </a:p>
          <a:p>
            <a:pPr algn="just">
              <a:spcBef>
                <a:spcPts val="0"/>
              </a:spcBef>
            </a:pPr>
            <a:endParaRPr lang="en-US" dirty="0"/>
          </a:p>
          <a:p>
            <a:pPr algn="just">
              <a:spcBef>
                <a:spcPts val="0"/>
              </a:spcBef>
            </a:pPr>
            <a:r>
              <a:rPr lang="en-US" u="sng" dirty="0"/>
              <a:t>Do not </a:t>
            </a:r>
            <a:r>
              <a:rPr lang="en-US" dirty="0"/>
              <a:t>include them in RTP packet.</a:t>
            </a:r>
          </a:p>
          <a:p>
            <a:pPr algn="just">
              <a:spcBef>
                <a:spcPts val="0"/>
              </a:spcBef>
            </a:pPr>
            <a:endParaRPr lang="en-US" dirty="0"/>
          </a:p>
          <a:p>
            <a:pPr algn="just">
              <a:spcBef>
                <a:spcPts val="0"/>
              </a:spcBef>
            </a:pPr>
            <a:r>
              <a:rPr lang="en-US" dirty="0"/>
              <a:t>Provide an index of all supplementary materials in RTP packet.</a:t>
            </a:r>
          </a:p>
          <a:p>
            <a:pPr algn="just">
              <a:spcBef>
                <a:spcPts val="0"/>
              </a:spcBef>
            </a:pPr>
            <a:endParaRPr lang="en-US" dirty="0"/>
          </a:p>
          <a:p>
            <a:pPr algn="just">
              <a:spcBef>
                <a:spcPts val="0"/>
              </a:spcBef>
            </a:pPr>
            <a:r>
              <a:rPr lang="en-US" dirty="0"/>
              <a:t>All supplementary materials shall be made available to evaluators upon request.</a:t>
            </a:r>
          </a:p>
        </p:txBody>
      </p:sp>
    </p:spTree>
    <p:extLst>
      <p:ext uri="{BB962C8B-B14F-4D97-AF65-F5344CB8AC3E}">
        <p14:creationId xmlns:p14="http://schemas.microsoft.com/office/powerpoint/2010/main" val="232821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Confidentiality of Review Process</a:t>
            </a:r>
          </a:p>
        </p:txBody>
      </p:sp>
      <p:sp>
        <p:nvSpPr>
          <p:cNvPr id="3" name="Content Placeholder 2"/>
          <p:cNvSpPr>
            <a:spLocks noGrp="1"/>
          </p:cNvSpPr>
          <p:nvPr>
            <p:ph idx="1"/>
          </p:nvPr>
        </p:nvSpPr>
        <p:spPr/>
        <p:txBody>
          <a:bodyPr>
            <a:normAutofit lnSpcReduction="10000"/>
          </a:bodyPr>
          <a:lstStyle/>
          <a:p>
            <a:pPr algn="just">
              <a:spcBef>
                <a:spcPts val="0"/>
              </a:spcBef>
            </a:pPr>
            <a:r>
              <a:rPr lang="en-US" dirty="0"/>
              <a:t>Deliberations on reappointment, tenure, and promotion shall be </a:t>
            </a:r>
            <a:r>
              <a:rPr lang="en-US" b="1" u="sng" dirty="0"/>
              <a:t>confidential</a:t>
            </a:r>
          </a:p>
          <a:p>
            <a:pPr algn="just">
              <a:spcBef>
                <a:spcPts val="0"/>
              </a:spcBef>
            </a:pPr>
            <a:endParaRPr lang="en-US" dirty="0"/>
          </a:p>
          <a:p>
            <a:pPr algn="just">
              <a:spcBef>
                <a:spcPts val="0"/>
              </a:spcBef>
            </a:pPr>
            <a:r>
              <a:rPr lang="en-US" dirty="0"/>
              <a:t>Access to materials and recommendations pertaining to the candidate shall be limited to the RTP candidate, DRTPC and URTPC members, the department chair (in the case where the chair makes a separate evaluation), appropriate administrators, and the President</a:t>
            </a:r>
          </a:p>
          <a:p>
            <a:pPr algn="just">
              <a:spcBef>
                <a:spcPts val="0"/>
              </a:spcBef>
            </a:pPr>
            <a:endParaRPr lang="en-US" dirty="0"/>
          </a:p>
          <a:p>
            <a:pPr algn="just">
              <a:spcBef>
                <a:spcPts val="0"/>
              </a:spcBef>
            </a:pPr>
            <a:r>
              <a:rPr lang="en-US" dirty="0"/>
              <a:t>In the event where the College RTP Committee (CRTPC), has been called to deliberate on an action, these materials and recommendations shall also be made available to the said committees.</a:t>
            </a:r>
          </a:p>
        </p:txBody>
      </p:sp>
    </p:spTree>
    <p:extLst>
      <p:ext uri="{BB962C8B-B14F-4D97-AF65-F5344CB8AC3E}">
        <p14:creationId xmlns:p14="http://schemas.microsoft.com/office/powerpoint/2010/main" val="2885166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Areas of Evaluation</a:t>
            </a:r>
          </a:p>
        </p:txBody>
      </p:sp>
      <p:sp>
        <p:nvSpPr>
          <p:cNvPr id="3" name="Content Placeholder 2"/>
          <p:cNvSpPr>
            <a:spLocks noGrp="1"/>
          </p:cNvSpPr>
          <p:nvPr>
            <p:ph idx="1"/>
          </p:nvPr>
        </p:nvSpPr>
        <p:spPr/>
        <p:txBody>
          <a:bodyPr>
            <a:normAutofit/>
          </a:bodyPr>
          <a:lstStyle/>
          <a:p>
            <a:pPr>
              <a:lnSpc>
                <a:spcPct val="100000"/>
              </a:lnSpc>
              <a:spcBef>
                <a:spcPts val="0"/>
              </a:spcBef>
            </a:pPr>
            <a:r>
              <a:rPr lang="en-US" dirty="0"/>
              <a:t>Teaching</a:t>
            </a:r>
          </a:p>
          <a:p>
            <a:pPr>
              <a:lnSpc>
                <a:spcPct val="100000"/>
              </a:lnSpc>
              <a:spcBef>
                <a:spcPts val="0"/>
              </a:spcBef>
            </a:pPr>
            <a:endParaRPr lang="en-US" dirty="0"/>
          </a:p>
          <a:p>
            <a:pPr lvl="0">
              <a:lnSpc>
                <a:spcPct val="100000"/>
              </a:lnSpc>
              <a:spcBef>
                <a:spcPts val="0"/>
              </a:spcBef>
            </a:pPr>
            <a:r>
              <a:rPr lang="en-US" dirty="0">
                <a:solidFill>
                  <a:prstClr val="black"/>
                </a:solidFill>
              </a:rPr>
              <a:t>Research, Scholarly, and Creative Activities</a:t>
            </a:r>
          </a:p>
          <a:p>
            <a:pPr lvl="0">
              <a:lnSpc>
                <a:spcPct val="100000"/>
              </a:lnSpc>
              <a:spcBef>
                <a:spcPts val="0"/>
              </a:spcBef>
            </a:pPr>
            <a:endParaRPr lang="en-US" dirty="0">
              <a:solidFill>
                <a:prstClr val="black"/>
              </a:solidFill>
            </a:endParaRPr>
          </a:p>
          <a:p>
            <a:pPr>
              <a:lnSpc>
                <a:spcPct val="100000"/>
              </a:lnSpc>
              <a:spcBef>
                <a:spcPts val="0"/>
              </a:spcBef>
            </a:pPr>
            <a:r>
              <a:rPr lang="en-US" dirty="0"/>
              <a:t>Service</a:t>
            </a:r>
          </a:p>
        </p:txBody>
      </p:sp>
    </p:spTree>
    <p:extLst>
      <p:ext uri="{BB962C8B-B14F-4D97-AF65-F5344CB8AC3E}">
        <p14:creationId xmlns:p14="http://schemas.microsoft.com/office/powerpoint/2010/main" val="4038443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Evaluation of Teaching</a:t>
            </a:r>
          </a:p>
        </p:txBody>
      </p:sp>
      <p:sp>
        <p:nvSpPr>
          <p:cNvPr id="3" name="Content Placeholder 2"/>
          <p:cNvSpPr>
            <a:spLocks noGrp="1"/>
          </p:cNvSpPr>
          <p:nvPr>
            <p:ph idx="1"/>
          </p:nvPr>
        </p:nvSpPr>
        <p:spPr/>
        <p:txBody>
          <a:bodyPr>
            <a:normAutofit/>
          </a:bodyPr>
          <a:lstStyle/>
          <a:p>
            <a:pPr algn="just"/>
            <a:r>
              <a:rPr lang="en-US" dirty="0"/>
              <a:t>Student evaluation of teaching</a:t>
            </a:r>
          </a:p>
          <a:p>
            <a:pPr lvl="1" algn="just"/>
            <a:r>
              <a:rPr lang="en-US" dirty="0"/>
              <a:t>Governed by Policy 1329: Student Evaluation of Teaching</a:t>
            </a:r>
          </a:p>
          <a:p>
            <a:pPr lvl="1" algn="just"/>
            <a:r>
              <a:rPr lang="en-US" dirty="0"/>
              <a:t>All classes evaluated with a few exceptions</a:t>
            </a:r>
          </a:p>
          <a:p>
            <a:pPr lvl="1" algn="just"/>
            <a:r>
              <a:rPr lang="en-US" dirty="0"/>
              <a:t>No solicited comments other than official evaluation forms </a:t>
            </a:r>
          </a:p>
          <a:p>
            <a:pPr algn="just"/>
            <a:r>
              <a:rPr lang="en-US" dirty="0"/>
              <a:t>Peer evaluation of teaching</a:t>
            </a:r>
          </a:p>
          <a:p>
            <a:pPr lvl="1" algn="just"/>
            <a:r>
              <a:rPr lang="en-US" dirty="0"/>
              <a:t>Governed by Policy 1328: RTP Policy and Procedures</a:t>
            </a:r>
          </a:p>
          <a:p>
            <a:pPr lvl="1" algn="just"/>
            <a:r>
              <a:rPr lang="en-US" dirty="0"/>
              <a:t>Minimum of two peer observations per academic year</a:t>
            </a:r>
          </a:p>
          <a:p>
            <a:pPr lvl="1" algn="just"/>
            <a:r>
              <a:rPr lang="en-US" dirty="0"/>
              <a:t>Responsibility of DRTPC to ensure minimum number is conducted and that the report is submitted to the faculty member and placed in faculty member’s PAF within two weeks of the classroom visit.</a:t>
            </a:r>
          </a:p>
        </p:txBody>
      </p:sp>
    </p:spTree>
    <p:extLst>
      <p:ext uri="{BB962C8B-B14F-4D97-AF65-F5344CB8AC3E}">
        <p14:creationId xmlns:p14="http://schemas.microsoft.com/office/powerpoint/2010/main" val="3772933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Evaluation of Research, Scholarly, and Creative Activities</a:t>
            </a:r>
          </a:p>
        </p:txBody>
      </p:sp>
      <p:sp>
        <p:nvSpPr>
          <p:cNvPr id="3" name="Content Placeholder 2"/>
          <p:cNvSpPr>
            <a:spLocks noGrp="1"/>
          </p:cNvSpPr>
          <p:nvPr>
            <p:ph idx="1"/>
          </p:nvPr>
        </p:nvSpPr>
        <p:spPr/>
        <p:txBody>
          <a:bodyPr>
            <a:normAutofit/>
          </a:bodyPr>
          <a:lstStyle/>
          <a:p>
            <a:r>
              <a:rPr lang="en-US" dirty="0"/>
              <a:t>Based on department RTP criteria</a:t>
            </a:r>
          </a:p>
          <a:p>
            <a:endParaRPr lang="en-US" dirty="0"/>
          </a:p>
          <a:p>
            <a:r>
              <a:rPr lang="en-US" dirty="0"/>
              <a:t>Expectations vary by department and/or college</a:t>
            </a:r>
          </a:p>
        </p:txBody>
      </p:sp>
    </p:spTree>
    <p:extLst>
      <p:ext uri="{BB962C8B-B14F-4D97-AF65-F5344CB8AC3E}">
        <p14:creationId xmlns:p14="http://schemas.microsoft.com/office/powerpoint/2010/main" val="3612096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Evaluation of Service</a:t>
            </a:r>
          </a:p>
        </p:txBody>
      </p:sp>
      <p:sp>
        <p:nvSpPr>
          <p:cNvPr id="3" name="Content Placeholder 2"/>
          <p:cNvSpPr>
            <a:spLocks noGrp="1"/>
          </p:cNvSpPr>
          <p:nvPr>
            <p:ph idx="1"/>
          </p:nvPr>
        </p:nvSpPr>
        <p:spPr/>
        <p:txBody>
          <a:bodyPr>
            <a:normAutofit/>
          </a:bodyPr>
          <a:lstStyle/>
          <a:p>
            <a:pPr>
              <a:lnSpc>
                <a:spcPct val="100000"/>
              </a:lnSpc>
              <a:spcBef>
                <a:spcPts val="0"/>
              </a:spcBef>
            </a:pPr>
            <a:r>
              <a:rPr lang="en-US" dirty="0"/>
              <a:t>Description and documentation</a:t>
            </a:r>
          </a:p>
          <a:p>
            <a:pPr>
              <a:lnSpc>
                <a:spcPct val="100000"/>
              </a:lnSpc>
              <a:spcBef>
                <a:spcPts val="0"/>
              </a:spcBef>
            </a:pPr>
            <a:endParaRPr lang="en-US" dirty="0"/>
          </a:p>
          <a:p>
            <a:pPr>
              <a:lnSpc>
                <a:spcPct val="100000"/>
              </a:lnSpc>
              <a:spcBef>
                <a:spcPts val="0"/>
              </a:spcBef>
            </a:pPr>
            <a:r>
              <a:rPr lang="en-US" dirty="0"/>
              <a:t>Based on department RTP criteria</a:t>
            </a:r>
          </a:p>
          <a:p>
            <a:pPr>
              <a:lnSpc>
                <a:spcPct val="100000"/>
              </a:lnSpc>
              <a:spcBef>
                <a:spcPts val="0"/>
              </a:spcBef>
            </a:pPr>
            <a:endParaRPr lang="en-US" dirty="0"/>
          </a:p>
          <a:p>
            <a:pPr>
              <a:lnSpc>
                <a:spcPct val="100000"/>
              </a:lnSpc>
              <a:spcBef>
                <a:spcPts val="0"/>
              </a:spcBef>
            </a:pPr>
            <a:r>
              <a:rPr lang="en-US" dirty="0"/>
              <a:t>Expectations vary by department and/or college</a:t>
            </a:r>
          </a:p>
          <a:p>
            <a:pPr>
              <a:lnSpc>
                <a:spcPct val="100000"/>
              </a:lnSpc>
              <a:spcBef>
                <a:spcPts val="0"/>
              </a:spcBef>
            </a:pPr>
            <a:endParaRPr lang="en-US" dirty="0"/>
          </a:p>
          <a:p>
            <a:pPr>
              <a:lnSpc>
                <a:spcPct val="100000"/>
              </a:lnSpc>
              <a:spcBef>
                <a:spcPts val="0"/>
              </a:spcBef>
            </a:pPr>
            <a:r>
              <a:rPr lang="en-US" dirty="0"/>
              <a:t>Candidates should receive advice on types of service, especially for first year</a:t>
            </a:r>
          </a:p>
        </p:txBody>
      </p:sp>
    </p:spTree>
    <p:extLst>
      <p:ext uri="{BB962C8B-B14F-4D97-AF65-F5344CB8AC3E}">
        <p14:creationId xmlns:p14="http://schemas.microsoft.com/office/powerpoint/2010/main" val="2261498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Process</a:t>
            </a:r>
          </a:p>
        </p:txBody>
      </p:sp>
      <p:sp>
        <p:nvSpPr>
          <p:cNvPr id="3" name="Content Placeholder 2"/>
          <p:cNvSpPr>
            <a:spLocks noGrp="1"/>
          </p:cNvSpPr>
          <p:nvPr>
            <p:ph idx="1"/>
          </p:nvPr>
        </p:nvSpPr>
        <p:spPr>
          <a:xfrm>
            <a:off x="838200" y="1825624"/>
            <a:ext cx="10515600" cy="4839335"/>
          </a:xfrm>
        </p:spPr>
        <p:txBody>
          <a:bodyPr>
            <a:normAutofit/>
          </a:bodyPr>
          <a:lstStyle/>
          <a:p>
            <a:pPr algn="just">
              <a:lnSpc>
                <a:spcPct val="100000"/>
              </a:lnSpc>
              <a:spcBef>
                <a:spcPts val="0"/>
              </a:spcBef>
            </a:pPr>
            <a:r>
              <a:rPr lang="en-US" dirty="0"/>
              <a:t>Currently at CPP: probationary TT faculty are evaluated each year at all levels</a:t>
            </a:r>
          </a:p>
          <a:p>
            <a:pPr algn="just">
              <a:lnSpc>
                <a:spcPct val="100000"/>
              </a:lnSpc>
              <a:spcBef>
                <a:spcPts val="0"/>
              </a:spcBef>
            </a:pPr>
            <a:endParaRPr lang="en-US" dirty="0"/>
          </a:p>
          <a:p>
            <a:pPr algn="just">
              <a:lnSpc>
                <a:spcPct val="100000"/>
              </a:lnSpc>
              <a:spcBef>
                <a:spcPts val="0"/>
              </a:spcBef>
            </a:pPr>
            <a:r>
              <a:rPr lang="en-US" dirty="0"/>
              <a:t>Normally initial two-year appointment</a:t>
            </a:r>
          </a:p>
          <a:p>
            <a:pPr algn="just">
              <a:lnSpc>
                <a:spcPct val="100000"/>
              </a:lnSpc>
              <a:spcBef>
                <a:spcPts val="0"/>
              </a:spcBef>
            </a:pPr>
            <a:endParaRPr lang="en-US" dirty="0"/>
          </a:p>
          <a:p>
            <a:pPr algn="just">
              <a:lnSpc>
                <a:spcPct val="100000"/>
              </a:lnSpc>
              <a:spcBef>
                <a:spcPts val="0"/>
              </a:spcBef>
            </a:pPr>
            <a:r>
              <a:rPr lang="en-US" dirty="0"/>
              <a:t>Subsequent reappointment each year until tenure is awarded</a:t>
            </a:r>
          </a:p>
        </p:txBody>
      </p:sp>
    </p:spTree>
    <p:extLst>
      <p:ext uri="{BB962C8B-B14F-4D97-AF65-F5344CB8AC3E}">
        <p14:creationId xmlns:p14="http://schemas.microsoft.com/office/powerpoint/2010/main" val="3038086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Policy #1328, 7.4 C</a:t>
            </a:r>
          </a:p>
        </p:txBody>
      </p:sp>
      <p:sp>
        <p:nvSpPr>
          <p:cNvPr id="3" name="Content Placeholder 2"/>
          <p:cNvSpPr>
            <a:spLocks noGrp="1"/>
          </p:cNvSpPr>
          <p:nvPr>
            <p:ph idx="1"/>
          </p:nvPr>
        </p:nvSpPr>
        <p:spPr>
          <a:xfrm>
            <a:off x="838200" y="1825624"/>
            <a:ext cx="10515600" cy="4839335"/>
          </a:xfrm>
        </p:spPr>
        <p:txBody>
          <a:bodyPr>
            <a:normAutofit/>
          </a:bodyPr>
          <a:lstStyle/>
          <a:p>
            <a:pPr algn="just">
              <a:lnSpc>
                <a:spcPct val="100000"/>
              </a:lnSpc>
              <a:spcBef>
                <a:spcPts val="0"/>
              </a:spcBef>
            </a:pPr>
            <a:r>
              <a:rPr lang="en-US" dirty="0"/>
              <a:t>Candidates for reappointment must discuss their progress toward meeting department requirements for tenure</a:t>
            </a:r>
          </a:p>
          <a:p>
            <a:pPr algn="just">
              <a:lnSpc>
                <a:spcPct val="100000"/>
              </a:lnSpc>
              <a:spcBef>
                <a:spcPts val="0"/>
              </a:spcBef>
            </a:pPr>
            <a:endParaRPr lang="en-US" dirty="0"/>
          </a:p>
          <a:p>
            <a:pPr algn="just">
              <a:lnSpc>
                <a:spcPct val="100000"/>
              </a:lnSpc>
              <a:spcBef>
                <a:spcPts val="0"/>
              </a:spcBef>
            </a:pPr>
            <a:r>
              <a:rPr lang="en-US" u="sng" dirty="0"/>
              <a:t>All candidates </a:t>
            </a:r>
            <a:r>
              <a:rPr lang="en-US" dirty="0"/>
              <a:t>must discuss progress made on any recommendations for improvement given in the previous RTP cycle</a:t>
            </a:r>
          </a:p>
          <a:p>
            <a:pPr marL="0" indent="0" algn="just">
              <a:lnSpc>
                <a:spcPct val="100000"/>
              </a:lnSpc>
              <a:spcBef>
                <a:spcPts val="0"/>
              </a:spcBef>
              <a:buNone/>
            </a:pPr>
            <a:endParaRPr lang="en-US" sz="2400" dirty="0"/>
          </a:p>
        </p:txBody>
      </p:sp>
    </p:spTree>
    <p:extLst>
      <p:ext uri="{BB962C8B-B14F-4D97-AF65-F5344CB8AC3E}">
        <p14:creationId xmlns:p14="http://schemas.microsoft.com/office/powerpoint/2010/main" val="90397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How to find CBA and Campus Policies?</a:t>
            </a:r>
            <a:endParaRPr lang="en-US" sz="3200" b="1" dirty="0"/>
          </a:p>
        </p:txBody>
      </p:sp>
      <p:sp>
        <p:nvSpPr>
          <p:cNvPr id="3" name="Content Placeholder 2"/>
          <p:cNvSpPr>
            <a:spLocks noGrp="1"/>
          </p:cNvSpPr>
          <p:nvPr>
            <p:ph idx="1"/>
          </p:nvPr>
        </p:nvSpPr>
        <p:spPr>
          <a:xfrm>
            <a:off x="838200" y="1825624"/>
            <a:ext cx="10515600" cy="4697095"/>
          </a:xfrm>
        </p:spPr>
        <p:txBody>
          <a:bodyPr>
            <a:normAutofit/>
          </a:bodyPr>
          <a:lstStyle/>
          <a:p>
            <a:pPr lvl="2" algn="just"/>
            <a:endParaRPr lang="en-US" sz="2100" dirty="0"/>
          </a:p>
          <a:p>
            <a:pPr lvl="2" algn="just"/>
            <a:endParaRPr lang="en-US" sz="2100" dirty="0"/>
          </a:p>
          <a:p>
            <a:pPr lvl="2" algn="just"/>
            <a:endParaRPr lang="en-US" sz="2100" dirty="0"/>
          </a:p>
          <a:p>
            <a:pPr algn="just"/>
            <a:endParaRPr lang="en-US" dirty="0"/>
          </a:p>
        </p:txBody>
      </p:sp>
      <p:pic>
        <p:nvPicPr>
          <p:cNvPr id="4" name="Picture 3"/>
          <p:cNvPicPr>
            <a:picLocks noChangeAspect="1"/>
          </p:cNvPicPr>
          <p:nvPr/>
        </p:nvPicPr>
        <p:blipFill>
          <a:blip r:embed="rId2"/>
          <a:stretch>
            <a:fillRect/>
          </a:stretch>
        </p:blipFill>
        <p:spPr>
          <a:xfrm>
            <a:off x="1588016" y="1690688"/>
            <a:ext cx="8137877" cy="4965947"/>
          </a:xfrm>
          <a:prstGeom prst="rect">
            <a:avLst/>
          </a:prstGeom>
        </p:spPr>
      </p:pic>
    </p:spTree>
    <p:extLst>
      <p:ext uri="{BB962C8B-B14F-4D97-AF65-F5344CB8AC3E}">
        <p14:creationId xmlns:p14="http://schemas.microsoft.com/office/powerpoint/2010/main" val="4001064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Policy #1328, 7.4 D</a:t>
            </a:r>
          </a:p>
        </p:txBody>
      </p:sp>
      <p:sp>
        <p:nvSpPr>
          <p:cNvPr id="3" name="Content Placeholder 2"/>
          <p:cNvSpPr>
            <a:spLocks noGrp="1"/>
          </p:cNvSpPr>
          <p:nvPr>
            <p:ph idx="1"/>
          </p:nvPr>
        </p:nvSpPr>
        <p:spPr>
          <a:xfrm>
            <a:off x="838200" y="1825624"/>
            <a:ext cx="10515600" cy="4839335"/>
          </a:xfrm>
        </p:spPr>
        <p:txBody>
          <a:bodyPr>
            <a:normAutofit/>
          </a:bodyPr>
          <a:lstStyle/>
          <a:p>
            <a:pPr algn="just">
              <a:lnSpc>
                <a:spcPct val="100000"/>
              </a:lnSpc>
              <a:spcBef>
                <a:spcPts val="0"/>
              </a:spcBef>
            </a:pPr>
            <a:r>
              <a:rPr lang="en-US" dirty="0"/>
              <a:t>The DRTPC must also include a discussion of progress made on any recommendations for improvement given in the previous RTP cycle</a:t>
            </a:r>
          </a:p>
          <a:p>
            <a:pPr marL="0" indent="0" algn="just">
              <a:lnSpc>
                <a:spcPct val="100000"/>
              </a:lnSpc>
              <a:spcBef>
                <a:spcPts val="0"/>
              </a:spcBef>
              <a:buNone/>
            </a:pPr>
            <a:endParaRPr lang="en-US" sz="2400" dirty="0"/>
          </a:p>
        </p:txBody>
      </p:sp>
    </p:spTree>
    <p:extLst>
      <p:ext uri="{BB962C8B-B14F-4D97-AF65-F5344CB8AC3E}">
        <p14:creationId xmlns:p14="http://schemas.microsoft.com/office/powerpoint/2010/main" val="1229489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Process</a:t>
            </a:r>
          </a:p>
        </p:txBody>
      </p:sp>
      <p:sp>
        <p:nvSpPr>
          <p:cNvPr id="3" name="Content Placeholder 2"/>
          <p:cNvSpPr>
            <a:spLocks noGrp="1"/>
          </p:cNvSpPr>
          <p:nvPr>
            <p:ph idx="1"/>
          </p:nvPr>
        </p:nvSpPr>
        <p:spPr>
          <a:xfrm>
            <a:off x="838200" y="1825624"/>
            <a:ext cx="10515600" cy="4839335"/>
          </a:xfrm>
        </p:spPr>
        <p:txBody>
          <a:bodyPr>
            <a:normAutofit/>
          </a:bodyPr>
          <a:lstStyle/>
          <a:p>
            <a:pPr algn="just"/>
            <a:r>
              <a:rPr lang="en-US" sz="2400" dirty="0"/>
              <a:t>Candidates apply for tenure (and promotion to Associate Professor) at the start of the 6</a:t>
            </a:r>
            <a:r>
              <a:rPr lang="en-US" sz="2400" baseline="30000" dirty="0"/>
              <a:t>th</a:t>
            </a:r>
            <a:r>
              <a:rPr lang="en-US" sz="2400" dirty="0"/>
              <a:t> year – unless awarded service credit.</a:t>
            </a:r>
          </a:p>
          <a:p>
            <a:pPr lvl="1" algn="just"/>
            <a:r>
              <a:rPr lang="en-US" dirty="0"/>
              <a:t>For tenure-track faculty starting in 2018/19 academic year, tenure and promotion actions will be requested in 2023/24 academic year and, if successful, service tenured in new rank (Associate Professor) will start in </a:t>
            </a:r>
            <a:r>
              <a:rPr lang="en-US" b="1" dirty="0"/>
              <a:t>2024/25</a:t>
            </a:r>
            <a:r>
              <a:rPr lang="en-US" dirty="0"/>
              <a:t> academic year.</a:t>
            </a:r>
          </a:p>
          <a:p>
            <a:pPr algn="just"/>
            <a:r>
              <a:rPr lang="en-US" sz="2400" dirty="0"/>
              <a:t>Promotion to the rank of Professor shall normally be effective the beginning of the sixth (6</a:t>
            </a:r>
            <a:r>
              <a:rPr lang="en-US" sz="2400" baseline="30000" dirty="0"/>
              <a:t>th</a:t>
            </a:r>
            <a:r>
              <a:rPr lang="en-US" sz="2400" dirty="0"/>
              <a:t>) year after appointment to Associate Professor.</a:t>
            </a:r>
          </a:p>
          <a:p>
            <a:pPr lvl="1" algn="just"/>
            <a:r>
              <a:rPr lang="en-US" dirty="0"/>
              <a:t>For tenure-track faculty starting in 2018/19 academic year, if promotion to Associate Professor proceeds on schedule, the request for promotion will be submitted in 2028/29 academic year and, if successful, service at the rank of Professor will start in </a:t>
            </a:r>
            <a:r>
              <a:rPr lang="en-US" b="1" dirty="0"/>
              <a:t>2029/30</a:t>
            </a:r>
            <a:r>
              <a:rPr lang="en-US" dirty="0"/>
              <a:t> academic year.</a:t>
            </a:r>
          </a:p>
        </p:txBody>
      </p:sp>
    </p:spTree>
    <p:extLst>
      <p:ext uri="{BB962C8B-B14F-4D97-AF65-F5344CB8AC3E}">
        <p14:creationId xmlns:p14="http://schemas.microsoft.com/office/powerpoint/2010/main" val="3310435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Pre-RTP Cycle this year – 2018-2019</a:t>
            </a:r>
          </a:p>
        </p:txBody>
      </p:sp>
      <p:sp>
        <p:nvSpPr>
          <p:cNvPr id="3" name="Content Placeholder 2"/>
          <p:cNvSpPr>
            <a:spLocks noGrp="1"/>
          </p:cNvSpPr>
          <p:nvPr>
            <p:ph idx="1"/>
          </p:nvPr>
        </p:nvSpPr>
        <p:spPr>
          <a:xfrm>
            <a:off x="838200" y="1825624"/>
            <a:ext cx="10515600" cy="4839335"/>
          </a:xfrm>
        </p:spPr>
        <p:txBody>
          <a:bodyPr>
            <a:normAutofit/>
          </a:bodyPr>
          <a:lstStyle/>
          <a:p>
            <a:pPr algn="just">
              <a:lnSpc>
                <a:spcPct val="100000"/>
              </a:lnSpc>
              <a:spcBef>
                <a:spcPts val="0"/>
              </a:spcBef>
            </a:pPr>
            <a:r>
              <a:rPr lang="en-US" sz="2400" dirty="0"/>
              <a:t>Pre-RTP – dry run – still part of Personnel Action File (PAF), due 2/4/19</a:t>
            </a:r>
          </a:p>
          <a:p>
            <a:pPr algn="just">
              <a:lnSpc>
                <a:spcPct val="100000"/>
              </a:lnSpc>
              <a:spcBef>
                <a:spcPts val="0"/>
              </a:spcBef>
            </a:pPr>
            <a:endParaRPr lang="en-US" sz="2400" dirty="0"/>
          </a:p>
          <a:p>
            <a:pPr algn="just">
              <a:lnSpc>
                <a:spcPct val="100000"/>
              </a:lnSpc>
              <a:spcBef>
                <a:spcPts val="0"/>
              </a:spcBef>
            </a:pPr>
            <a:r>
              <a:rPr lang="en-US" sz="2400" dirty="0"/>
              <a:t>No action associated – the goals are to practice and receive feedback and/or </a:t>
            </a:r>
            <a:r>
              <a:rPr lang="en-US" sz="2400" dirty="0" err="1"/>
              <a:t>recommedations</a:t>
            </a:r>
            <a:r>
              <a:rPr lang="en-US" sz="2400" dirty="0"/>
              <a:t> </a:t>
            </a:r>
          </a:p>
          <a:p>
            <a:pPr marL="0" indent="0" algn="just">
              <a:lnSpc>
                <a:spcPct val="100000"/>
              </a:lnSpc>
              <a:spcBef>
                <a:spcPts val="0"/>
              </a:spcBef>
              <a:buNone/>
            </a:pPr>
            <a:endParaRPr lang="en-US" sz="2400" dirty="0"/>
          </a:p>
          <a:p>
            <a:pPr algn="just">
              <a:lnSpc>
                <a:spcPct val="100000"/>
              </a:lnSpc>
              <a:spcBef>
                <a:spcPts val="0"/>
              </a:spcBef>
            </a:pPr>
            <a:r>
              <a:rPr lang="en-US" sz="2400" dirty="0"/>
              <a:t>Review by DRTP Committee, Department Chair (if not in DRTPC), and Dean</a:t>
            </a:r>
          </a:p>
          <a:p>
            <a:pPr algn="just">
              <a:lnSpc>
                <a:spcPct val="100000"/>
              </a:lnSpc>
              <a:spcBef>
                <a:spcPts val="0"/>
              </a:spcBef>
            </a:pPr>
            <a:endParaRPr lang="en-US" sz="2400" dirty="0"/>
          </a:p>
          <a:p>
            <a:pPr algn="just">
              <a:lnSpc>
                <a:spcPct val="100000"/>
              </a:lnSpc>
              <a:spcBef>
                <a:spcPts val="0"/>
              </a:spcBef>
            </a:pPr>
            <a:r>
              <a:rPr lang="en-US" sz="2400" dirty="0"/>
              <a:t>Pre-RTP Workshop: provided during new faculty orientation (December session) </a:t>
            </a:r>
            <a:endParaRPr lang="en-US" sz="2000" dirty="0">
              <a:solidFill>
                <a:srgbClr val="FF0000"/>
              </a:solidFill>
            </a:endParaRPr>
          </a:p>
        </p:txBody>
      </p:sp>
    </p:spTree>
    <p:extLst>
      <p:ext uri="{BB962C8B-B14F-4D97-AF65-F5344CB8AC3E}">
        <p14:creationId xmlns:p14="http://schemas.microsoft.com/office/powerpoint/2010/main" val="3693854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4000" b="1" dirty="0">
                <a:solidFill>
                  <a:schemeClr val="accent1">
                    <a:lumMod val="50000"/>
                  </a:schemeClr>
                </a:solidFill>
              </a:rPr>
              <a:t>Contact Information</a:t>
            </a:r>
          </a:p>
        </p:txBody>
      </p:sp>
      <p:sp>
        <p:nvSpPr>
          <p:cNvPr id="3" name="Content Placeholder 2"/>
          <p:cNvSpPr>
            <a:spLocks noGrp="1"/>
          </p:cNvSpPr>
          <p:nvPr>
            <p:ph idx="1"/>
          </p:nvPr>
        </p:nvSpPr>
        <p:spPr/>
        <p:txBody>
          <a:bodyPr>
            <a:normAutofit/>
          </a:bodyPr>
          <a:lstStyle/>
          <a:p>
            <a:pPr marL="0" indent="0">
              <a:lnSpc>
                <a:spcPct val="100000"/>
              </a:lnSpc>
              <a:spcBef>
                <a:spcPts val="0"/>
              </a:spcBef>
              <a:buNone/>
            </a:pPr>
            <a:r>
              <a:rPr lang="en-US" sz="2000" dirty="0"/>
              <a:t>Martin Sancho-Madriz, Ph.D.</a:t>
            </a:r>
          </a:p>
          <a:p>
            <a:pPr marL="0" indent="0">
              <a:lnSpc>
                <a:spcPct val="100000"/>
              </a:lnSpc>
              <a:spcBef>
                <a:spcPts val="0"/>
              </a:spcBef>
              <a:buNone/>
            </a:pPr>
            <a:r>
              <a:rPr lang="en-US" sz="2000" dirty="0"/>
              <a:t>Associate Vice President for Faculty Affairs</a:t>
            </a:r>
          </a:p>
          <a:p>
            <a:pPr marL="0" indent="0">
              <a:lnSpc>
                <a:spcPct val="100000"/>
              </a:lnSpc>
              <a:spcBef>
                <a:spcPts val="0"/>
              </a:spcBef>
              <a:buNone/>
            </a:pPr>
            <a:r>
              <a:rPr lang="en-US" sz="2000" dirty="0">
                <a:hlinkClick r:id="rId2"/>
              </a:rPr>
              <a:t>mfsancho@cpp.edu</a:t>
            </a: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dirty="0"/>
              <a:t>Mary Jane Wade </a:t>
            </a:r>
          </a:p>
          <a:p>
            <a:pPr marL="0" indent="0">
              <a:lnSpc>
                <a:spcPct val="100000"/>
              </a:lnSpc>
              <a:spcBef>
                <a:spcPts val="0"/>
              </a:spcBef>
              <a:buNone/>
            </a:pPr>
            <a:r>
              <a:rPr lang="en-US" sz="2000" dirty="0"/>
              <a:t>Assistant to AVP</a:t>
            </a:r>
          </a:p>
          <a:p>
            <a:pPr marL="0" indent="0">
              <a:lnSpc>
                <a:spcPct val="100000"/>
              </a:lnSpc>
              <a:spcBef>
                <a:spcPts val="0"/>
              </a:spcBef>
              <a:buNone/>
            </a:pPr>
            <a:r>
              <a:rPr lang="en-US" sz="2000" dirty="0"/>
              <a:t>X-3418</a:t>
            </a:r>
          </a:p>
          <a:p>
            <a:pPr marL="0" indent="0">
              <a:lnSpc>
                <a:spcPct val="100000"/>
              </a:lnSpc>
              <a:spcBef>
                <a:spcPts val="0"/>
              </a:spcBef>
              <a:buNone/>
            </a:pPr>
            <a:r>
              <a:rPr lang="en-US" sz="2000" dirty="0">
                <a:hlinkClick r:id="rId3"/>
              </a:rPr>
              <a:t>mjawade@cpp.edu</a:t>
            </a:r>
            <a:endParaRPr lang="en-US" sz="2000" dirty="0"/>
          </a:p>
          <a:p>
            <a:pPr marL="0" indent="0">
              <a:lnSpc>
                <a:spcPct val="100000"/>
              </a:lnSpc>
              <a:spcBef>
                <a:spcPts val="0"/>
              </a:spcBef>
              <a:buNone/>
            </a:pP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b="1" dirty="0">
                <a:hlinkClick r:id="rId4"/>
              </a:rPr>
              <a:t>http://www.cpp.edu/~faculty-affairs/</a:t>
            </a:r>
            <a:endParaRPr lang="en-US" sz="2000" b="1" dirty="0"/>
          </a:p>
          <a:p>
            <a:pPr marL="0" indent="0">
              <a:lnSpc>
                <a:spcPct val="100000"/>
              </a:lnSpc>
              <a:spcBef>
                <a:spcPts val="0"/>
              </a:spcBef>
              <a:buNone/>
            </a:pPr>
            <a:endParaRPr lang="en-US" sz="2000" dirty="0"/>
          </a:p>
        </p:txBody>
      </p:sp>
    </p:spTree>
    <p:extLst>
      <p:ext uri="{BB962C8B-B14F-4D97-AF65-F5344CB8AC3E}">
        <p14:creationId xmlns:p14="http://schemas.microsoft.com/office/powerpoint/2010/main" val="159493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How to find CBA and Campus Policies?</a:t>
            </a:r>
            <a:endParaRPr lang="en-US" sz="3200" b="1" dirty="0"/>
          </a:p>
        </p:txBody>
      </p:sp>
      <p:sp>
        <p:nvSpPr>
          <p:cNvPr id="3" name="Content Placeholder 2"/>
          <p:cNvSpPr>
            <a:spLocks noGrp="1"/>
          </p:cNvSpPr>
          <p:nvPr>
            <p:ph idx="1"/>
          </p:nvPr>
        </p:nvSpPr>
        <p:spPr>
          <a:xfrm>
            <a:off x="838200" y="1825624"/>
            <a:ext cx="10515600" cy="4697095"/>
          </a:xfrm>
        </p:spPr>
        <p:txBody>
          <a:bodyPr>
            <a:normAutofit/>
          </a:bodyPr>
          <a:lstStyle/>
          <a:p>
            <a:pPr lvl="2" algn="just"/>
            <a:endParaRPr lang="en-US" sz="2100" dirty="0"/>
          </a:p>
          <a:p>
            <a:pPr lvl="2" algn="just"/>
            <a:endParaRPr lang="en-US" sz="2100" dirty="0"/>
          </a:p>
          <a:p>
            <a:pPr lvl="2" algn="just"/>
            <a:endParaRPr lang="en-US" sz="2100" dirty="0"/>
          </a:p>
          <a:p>
            <a:pPr algn="just"/>
            <a:endParaRPr lang="en-US" dirty="0"/>
          </a:p>
        </p:txBody>
      </p:sp>
      <p:pic>
        <p:nvPicPr>
          <p:cNvPr id="5" name="Picture 4"/>
          <p:cNvPicPr>
            <a:picLocks noChangeAspect="1"/>
          </p:cNvPicPr>
          <p:nvPr/>
        </p:nvPicPr>
        <p:blipFill>
          <a:blip r:embed="rId2"/>
          <a:stretch>
            <a:fillRect/>
          </a:stretch>
        </p:blipFill>
        <p:spPr>
          <a:xfrm>
            <a:off x="838200" y="1852123"/>
            <a:ext cx="9943629" cy="4805532"/>
          </a:xfrm>
          <a:prstGeom prst="rect">
            <a:avLst/>
          </a:prstGeom>
        </p:spPr>
      </p:pic>
      <p:sp>
        <p:nvSpPr>
          <p:cNvPr id="4" name="Rectangle 3">
            <a:extLst>
              <a:ext uri="{FF2B5EF4-FFF2-40B4-BE49-F238E27FC236}">
                <a16:creationId xmlns:a16="http://schemas.microsoft.com/office/drawing/2014/main" id="{BC04684D-8B7D-7846-934E-650DD6E0792B}"/>
              </a:ext>
            </a:extLst>
          </p:cNvPr>
          <p:cNvSpPr/>
          <p:nvPr/>
        </p:nvSpPr>
        <p:spPr>
          <a:xfrm>
            <a:off x="2806296" y="3652896"/>
            <a:ext cx="431528" cy="369332"/>
          </a:xfrm>
          <a:prstGeom prst="rect">
            <a:avLst/>
          </a:prstGeom>
        </p:spPr>
        <p:txBody>
          <a:bodyPr wrap="none">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Tree>
    <p:extLst>
      <p:ext uri="{BB962C8B-B14F-4D97-AF65-F5344CB8AC3E}">
        <p14:creationId xmlns:p14="http://schemas.microsoft.com/office/powerpoint/2010/main" val="299956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697095"/>
          </a:xfrm>
        </p:spPr>
        <p:txBody>
          <a:bodyPr>
            <a:normAutofit/>
          </a:bodyPr>
          <a:lstStyle/>
          <a:p>
            <a:pPr lvl="2" algn="just"/>
            <a:endParaRPr lang="en-US" sz="2100" dirty="0"/>
          </a:p>
          <a:p>
            <a:pPr lvl="2" algn="just"/>
            <a:endParaRPr lang="en-US" sz="2100" dirty="0"/>
          </a:p>
          <a:p>
            <a:pPr lvl="2" algn="just"/>
            <a:endParaRPr lang="en-US" sz="2100" dirty="0"/>
          </a:p>
          <a:p>
            <a:pPr algn="just"/>
            <a:endParaRPr lang="en-US" dirty="0"/>
          </a:p>
        </p:txBody>
      </p:sp>
      <p:pic>
        <p:nvPicPr>
          <p:cNvPr id="6" name="Picture 5"/>
          <p:cNvPicPr>
            <a:picLocks noChangeAspect="1"/>
          </p:cNvPicPr>
          <p:nvPr/>
        </p:nvPicPr>
        <p:blipFill>
          <a:blip r:embed="rId2"/>
          <a:stretch>
            <a:fillRect/>
          </a:stretch>
        </p:blipFill>
        <p:spPr>
          <a:xfrm>
            <a:off x="3525426" y="206963"/>
            <a:ext cx="4292450" cy="5973704"/>
          </a:xfrm>
          <a:prstGeom prst="rect">
            <a:avLst/>
          </a:prstGeom>
        </p:spPr>
      </p:pic>
      <p:sp>
        <p:nvSpPr>
          <p:cNvPr id="8" name="TextBox 7"/>
          <p:cNvSpPr txBox="1"/>
          <p:nvPr/>
        </p:nvSpPr>
        <p:spPr>
          <a:xfrm>
            <a:off x="3772370" y="5691483"/>
            <a:ext cx="431053" cy="369332"/>
          </a:xfrm>
          <a:prstGeom prst="rect">
            <a:avLst/>
          </a:prstGeom>
          <a:noFill/>
        </p:spPr>
        <p:txBody>
          <a:bodyPr wrap="none" rtlCol="0">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Tree>
    <p:extLst>
      <p:ext uri="{BB962C8B-B14F-4D97-AF65-F5344CB8AC3E}">
        <p14:creationId xmlns:p14="http://schemas.microsoft.com/office/powerpoint/2010/main" val="3152704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697095"/>
          </a:xfrm>
        </p:spPr>
        <p:txBody>
          <a:bodyPr>
            <a:normAutofit/>
          </a:bodyPr>
          <a:lstStyle/>
          <a:p>
            <a:pPr lvl="2" algn="just"/>
            <a:endParaRPr lang="en-US" sz="2100" dirty="0"/>
          </a:p>
          <a:p>
            <a:pPr lvl="2" algn="just"/>
            <a:endParaRPr lang="en-US" sz="2100" dirty="0"/>
          </a:p>
          <a:p>
            <a:pPr lvl="2" algn="just"/>
            <a:endParaRPr lang="en-US" sz="2100" dirty="0"/>
          </a:p>
          <a:p>
            <a:pPr algn="just"/>
            <a:endParaRPr lang="en-US" dirty="0"/>
          </a:p>
        </p:txBody>
      </p:sp>
      <p:sp>
        <p:nvSpPr>
          <p:cNvPr id="8" name="TextBox 7"/>
          <p:cNvSpPr txBox="1"/>
          <p:nvPr/>
        </p:nvSpPr>
        <p:spPr>
          <a:xfrm>
            <a:off x="3772370" y="5691483"/>
            <a:ext cx="431053" cy="369332"/>
          </a:xfrm>
          <a:prstGeom prst="rect">
            <a:avLst/>
          </a:prstGeom>
          <a:noFill/>
        </p:spPr>
        <p:txBody>
          <a:bodyPr wrap="none" rtlCol="0">
            <a:spAutoFit/>
          </a:bodyPr>
          <a:lstStyle/>
          <a:p>
            <a:r>
              <a:rPr lang="en-US" dirty="0">
                <a:latin typeface="Wingdings"/>
                <a:ea typeface="Wingdings"/>
                <a:cs typeface="Wingdings"/>
                <a:sym typeface="Wingdings"/>
              </a:rPr>
              <a:t></a:t>
            </a:r>
            <a:endParaRPr lang="en-US" dirty="0"/>
          </a:p>
        </p:txBody>
      </p:sp>
      <p:pic>
        <p:nvPicPr>
          <p:cNvPr id="2" name="Picture 1"/>
          <p:cNvPicPr>
            <a:picLocks noChangeAspect="1"/>
          </p:cNvPicPr>
          <p:nvPr/>
        </p:nvPicPr>
        <p:blipFill>
          <a:blip r:embed="rId2"/>
          <a:stretch>
            <a:fillRect/>
          </a:stretch>
        </p:blipFill>
        <p:spPr>
          <a:xfrm>
            <a:off x="3587987" y="216371"/>
            <a:ext cx="4634088" cy="6404836"/>
          </a:xfrm>
          <a:prstGeom prst="rect">
            <a:avLst/>
          </a:prstGeom>
        </p:spPr>
      </p:pic>
    </p:spTree>
    <p:extLst>
      <p:ext uri="{BB962C8B-B14F-4D97-AF65-F5344CB8AC3E}">
        <p14:creationId xmlns:p14="http://schemas.microsoft.com/office/powerpoint/2010/main" val="2166996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accent1">
              <a:lumMod val="20000"/>
              <a:lumOff val="80000"/>
            </a:schemeClr>
          </a:solidFill>
        </p:spPr>
        <p:txBody>
          <a:bodyPr>
            <a:normAutofit/>
          </a:bodyPr>
          <a:lstStyle/>
          <a:p>
            <a:r>
              <a:rPr lang="en-US" sz="4000" b="1" dirty="0"/>
              <a:t>Reappointment, Tenure, and Promotion (RTP)</a:t>
            </a:r>
            <a:br>
              <a:rPr lang="en-US" sz="4000" b="1" dirty="0"/>
            </a:br>
            <a:r>
              <a:rPr lang="en-US" sz="3200" b="1" dirty="0">
                <a:solidFill>
                  <a:srgbClr val="009800"/>
                </a:solidFill>
              </a:rPr>
              <a:t>Big Picture, Governing Polices, and Application Form</a:t>
            </a:r>
          </a:p>
        </p:txBody>
      </p:sp>
      <p:sp>
        <p:nvSpPr>
          <p:cNvPr id="3" name="Content Placeholder 2"/>
          <p:cNvSpPr>
            <a:spLocks noGrp="1"/>
          </p:cNvSpPr>
          <p:nvPr>
            <p:ph idx="1"/>
          </p:nvPr>
        </p:nvSpPr>
        <p:spPr>
          <a:xfrm>
            <a:off x="838200" y="1825624"/>
            <a:ext cx="10515600" cy="4697095"/>
          </a:xfrm>
        </p:spPr>
        <p:txBody>
          <a:bodyPr>
            <a:normAutofit/>
          </a:bodyPr>
          <a:lstStyle/>
          <a:p>
            <a:pPr lvl="1" algn="just"/>
            <a:r>
              <a:rPr lang="en-US" dirty="0">
                <a:solidFill>
                  <a:srgbClr val="000090"/>
                </a:solidFill>
              </a:rPr>
              <a:t>Department RTP Criteria</a:t>
            </a:r>
          </a:p>
          <a:p>
            <a:pPr lvl="2" algn="just"/>
            <a:r>
              <a:rPr lang="en-US" sz="2400" dirty="0"/>
              <a:t>Per campus policy Department Chair to provide Criteria document no later than 14 days after the first day of instruction of the academic term</a:t>
            </a:r>
          </a:p>
          <a:p>
            <a:pPr lvl="2" algn="just"/>
            <a:endParaRPr lang="en-US" sz="2400" dirty="0"/>
          </a:p>
          <a:p>
            <a:pPr lvl="2" algn="just"/>
            <a:r>
              <a:rPr lang="en-US" sz="2400" dirty="0"/>
              <a:t>Candidates for reappointment must use department RTP criteria in effect during the first year of appointment. </a:t>
            </a:r>
          </a:p>
          <a:p>
            <a:pPr lvl="2" algn="just"/>
            <a:endParaRPr lang="en-US" sz="2400" dirty="0"/>
          </a:p>
          <a:p>
            <a:pPr lvl="2" algn="just"/>
            <a:r>
              <a:rPr lang="en-US" sz="2400" dirty="0"/>
              <a:t>Candidates requesting tenure/promotion may use either the criteria in effect during the first year of appointment in rank or the criteria in effect during the year of RTP action request.</a:t>
            </a:r>
          </a:p>
          <a:p>
            <a:pPr algn="just"/>
            <a:endParaRPr lang="en-US" dirty="0"/>
          </a:p>
        </p:txBody>
      </p:sp>
    </p:spTree>
    <p:extLst>
      <p:ext uri="{BB962C8B-B14F-4D97-AF65-F5344CB8AC3E}">
        <p14:creationId xmlns:p14="http://schemas.microsoft.com/office/powerpoint/2010/main" val="46790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793" y="449792"/>
            <a:ext cx="10515600" cy="1325563"/>
          </a:xfrm>
          <a:solidFill>
            <a:schemeClr val="accent1">
              <a:lumMod val="20000"/>
              <a:lumOff val="80000"/>
            </a:schemeClr>
          </a:solidFill>
        </p:spPr>
        <p:txBody>
          <a:bodyPr>
            <a:normAutofit/>
          </a:bodyPr>
          <a:lstStyle/>
          <a:p>
            <a:r>
              <a:rPr lang="en-US" sz="4000" b="1" dirty="0"/>
              <a:t>How to find RTP Calendar?</a:t>
            </a:r>
            <a:endParaRPr lang="en-US" sz="3200" b="1" dirty="0"/>
          </a:p>
        </p:txBody>
      </p:sp>
      <p:sp>
        <p:nvSpPr>
          <p:cNvPr id="3" name="Content Placeholder 2"/>
          <p:cNvSpPr>
            <a:spLocks noGrp="1"/>
          </p:cNvSpPr>
          <p:nvPr>
            <p:ph idx="1"/>
          </p:nvPr>
        </p:nvSpPr>
        <p:spPr>
          <a:xfrm>
            <a:off x="838200" y="1825624"/>
            <a:ext cx="10515600" cy="4697095"/>
          </a:xfrm>
        </p:spPr>
        <p:txBody>
          <a:bodyPr>
            <a:normAutofit/>
          </a:bodyPr>
          <a:lstStyle/>
          <a:p>
            <a:pPr lvl="2" algn="just"/>
            <a:endParaRPr lang="en-US" sz="2100" dirty="0"/>
          </a:p>
          <a:p>
            <a:pPr lvl="2" algn="just"/>
            <a:endParaRPr lang="en-US" sz="2100" dirty="0"/>
          </a:p>
          <a:p>
            <a:pPr lvl="2" algn="just"/>
            <a:endParaRPr lang="en-US" sz="2100" dirty="0"/>
          </a:p>
          <a:p>
            <a:pPr algn="just"/>
            <a:endParaRPr lang="en-US" dirty="0"/>
          </a:p>
        </p:txBody>
      </p:sp>
      <p:pic>
        <p:nvPicPr>
          <p:cNvPr id="6" name="Image" descr="Image"/>
          <p:cNvPicPr>
            <a:picLocks noChangeAspect="1"/>
          </p:cNvPicPr>
          <p:nvPr/>
        </p:nvPicPr>
        <p:blipFill>
          <a:blip r:embed="rId2">
            <a:extLst/>
          </a:blip>
          <a:stretch>
            <a:fillRect/>
          </a:stretch>
        </p:blipFill>
        <p:spPr>
          <a:xfrm>
            <a:off x="2240947" y="1965192"/>
            <a:ext cx="7132931" cy="4680754"/>
          </a:xfrm>
          <a:prstGeom prst="rect">
            <a:avLst/>
          </a:prstGeom>
          <a:ln w="12700">
            <a:miter lim="400000"/>
          </a:ln>
        </p:spPr>
      </p:pic>
      <p:sp>
        <p:nvSpPr>
          <p:cNvPr id="4" name="Rectangle 3">
            <a:extLst>
              <a:ext uri="{FF2B5EF4-FFF2-40B4-BE49-F238E27FC236}">
                <a16:creationId xmlns:a16="http://schemas.microsoft.com/office/drawing/2014/main" id="{6DDD320C-5241-3343-A37B-C95AF88F7595}"/>
              </a:ext>
            </a:extLst>
          </p:cNvPr>
          <p:cNvSpPr/>
          <p:nvPr/>
        </p:nvSpPr>
        <p:spPr>
          <a:xfrm>
            <a:off x="4207079" y="3069236"/>
            <a:ext cx="431528" cy="369332"/>
          </a:xfrm>
          <a:prstGeom prst="rect">
            <a:avLst/>
          </a:prstGeom>
        </p:spPr>
        <p:txBody>
          <a:bodyPr wrap="none">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
        <p:nvSpPr>
          <p:cNvPr id="7" name="Rectangle 6">
            <a:extLst>
              <a:ext uri="{FF2B5EF4-FFF2-40B4-BE49-F238E27FC236}">
                <a16:creationId xmlns:a16="http://schemas.microsoft.com/office/drawing/2014/main" id="{182355C4-AB7C-9C41-A475-A1FE54B4C539}"/>
              </a:ext>
            </a:extLst>
          </p:cNvPr>
          <p:cNvSpPr/>
          <p:nvPr/>
        </p:nvSpPr>
        <p:spPr>
          <a:xfrm>
            <a:off x="4109802" y="5034223"/>
            <a:ext cx="431528" cy="369332"/>
          </a:xfrm>
          <a:prstGeom prst="rect">
            <a:avLst/>
          </a:prstGeom>
        </p:spPr>
        <p:txBody>
          <a:bodyPr wrap="none">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Tree>
    <p:extLst>
      <p:ext uri="{BB962C8B-B14F-4D97-AF65-F5344CB8AC3E}">
        <p14:creationId xmlns:p14="http://schemas.microsoft.com/office/powerpoint/2010/main" val="359284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381CC-64C5-7740-8792-DCC27D87AA35}"/>
              </a:ext>
            </a:extLst>
          </p:cNvPr>
          <p:cNvPicPr>
            <a:picLocks noChangeAspect="1"/>
          </p:cNvPicPr>
          <p:nvPr/>
        </p:nvPicPr>
        <p:blipFill>
          <a:blip r:embed="rId2"/>
          <a:stretch>
            <a:fillRect/>
          </a:stretch>
        </p:blipFill>
        <p:spPr>
          <a:xfrm>
            <a:off x="1895138" y="255510"/>
            <a:ext cx="7970196" cy="5977647"/>
          </a:xfrm>
          <a:prstGeom prst="rect">
            <a:avLst/>
          </a:prstGeom>
        </p:spPr>
      </p:pic>
      <p:sp>
        <p:nvSpPr>
          <p:cNvPr id="2" name="Rectangle 1">
            <a:extLst>
              <a:ext uri="{FF2B5EF4-FFF2-40B4-BE49-F238E27FC236}">
                <a16:creationId xmlns:a16="http://schemas.microsoft.com/office/drawing/2014/main" id="{CFB03CC7-B93E-704F-8A76-6CFB30FAEA1B}"/>
              </a:ext>
            </a:extLst>
          </p:cNvPr>
          <p:cNvSpPr/>
          <p:nvPr/>
        </p:nvSpPr>
        <p:spPr>
          <a:xfrm>
            <a:off x="4022253" y="1298802"/>
            <a:ext cx="431528" cy="369332"/>
          </a:xfrm>
          <a:prstGeom prst="rect">
            <a:avLst/>
          </a:prstGeom>
        </p:spPr>
        <p:txBody>
          <a:bodyPr wrap="none">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
        <p:nvSpPr>
          <p:cNvPr id="3" name="Rectangle 2">
            <a:extLst>
              <a:ext uri="{FF2B5EF4-FFF2-40B4-BE49-F238E27FC236}">
                <a16:creationId xmlns:a16="http://schemas.microsoft.com/office/drawing/2014/main" id="{9BAB0568-3708-CC4B-8650-CEE4C7519274}"/>
              </a:ext>
            </a:extLst>
          </p:cNvPr>
          <p:cNvSpPr/>
          <p:nvPr/>
        </p:nvSpPr>
        <p:spPr>
          <a:xfrm>
            <a:off x="4022253" y="2342094"/>
            <a:ext cx="431528" cy="369332"/>
          </a:xfrm>
          <a:prstGeom prst="rect">
            <a:avLst/>
          </a:prstGeom>
        </p:spPr>
        <p:txBody>
          <a:bodyPr wrap="none">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
        <p:nvSpPr>
          <p:cNvPr id="5" name="Rectangle 4">
            <a:extLst>
              <a:ext uri="{FF2B5EF4-FFF2-40B4-BE49-F238E27FC236}">
                <a16:creationId xmlns:a16="http://schemas.microsoft.com/office/drawing/2014/main" id="{5048A0C2-CA00-4847-B1E5-42995BD77EAF}"/>
              </a:ext>
            </a:extLst>
          </p:cNvPr>
          <p:cNvSpPr/>
          <p:nvPr/>
        </p:nvSpPr>
        <p:spPr>
          <a:xfrm>
            <a:off x="4022253" y="3385386"/>
            <a:ext cx="431528" cy="369332"/>
          </a:xfrm>
          <a:prstGeom prst="rect">
            <a:avLst/>
          </a:prstGeom>
        </p:spPr>
        <p:txBody>
          <a:bodyPr wrap="none">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
        <p:nvSpPr>
          <p:cNvPr id="6" name="Rectangle 5">
            <a:extLst>
              <a:ext uri="{FF2B5EF4-FFF2-40B4-BE49-F238E27FC236}">
                <a16:creationId xmlns:a16="http://schemas.microsoft.com/office/drawing/2014/main" id="{96B85761-8BF7-9141-A66D-CC3F5A053CE7}"/>
              </a:ext>
            </a:extLst>
          </p:cNvPr>
          <p:cNvSpPr/>
          <p:nvPr/>
        </p:nvSpPr>
        <p:spPr>
          <a:xfrm>
            <a:off x="4022253" y="4428678"/>
            <a:ext cx="431528" cy="369332"/>
          </a:xfrm>
          <a:prstGeom prst="rect">
            <a:avLst/>
          </a:prstGeom>
        </p:spPr>
        <p:txBody>
          <a:bodyPr wrap="none">
            <a:spAutoFit/>
          </a:bodyPr>
          <a:lstStyle/>
          <a:p>
            <a:r>
              <a:rPr lang="en-US" dirty="0">
                <a:solidFill>
                  <a:srgbClr val="FF0000"/>
                </a:solidFill>
                <a:latin typeface="Wingdings"/>
                <a:ea typeface="Wingdings"/>
                <a:cs typeface="Wingdings"/>
                <a:sym typeface="Wingdings"/>
              </a:rPr>
              <a:t></a:t>
            </a:r>
            <a:endParaRPr lang="en-US" dirty="0">
              <a:solidFill>
                <a:srgbClr val="FF0000"/>
              </a:solidFill>
            </a:endParaRPr>
          </a:p>
        </p:txBody>
      </p:sp>
    </p:spTree>
    <p:extLst>
      <p:ext uri="{BB962C8B-B14F-4D97-AF65-F5344CB8AC3E}">
        <p14:creationId xmlns:p14="http://schemas.microsoft.com/office/powerpoint/2010/main" val="1815024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4436</TotalTime>
  <Words>1821</Words>
  <Application>Microsoft Macintosh PowerPoint</Application>
  <PresentationFormat>Widescreen</PresentationFormat>
  <Paragraphs>198</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Wingdings</vt:lpstr>
      <vt:lpstr>Office Theme</vt:lpstr>
      <vt:lpstr>RTP Workshop for Chairs and DRTPCs</vt:lpstr>
      <vt:lpstr>Reappointment, Tenure, and Promotion (RTP) Big Picture, Governing Polices, and Application Form</vt:lpstr>
      <vt:lpstr>How to find CBA and Campus Policies?</vt:lpstr>
      <vt:lpstr>How to find CBA and Campus Policies?</vt:lpstr>
      <vt:lpstr>PowerPoint Presentation</vt:lpstr>
      <vt:lpstr>PowerPoint Presentation</vt:lpstr>
      <vt:lpstr>Reappointment, Tenure, and Promotion (RTP) Big Picture, Governing Polices, and Application Form</vt:lpstr>
      <vt:lpstr>How to find RTP Calendar?</vt:lpstr>
      <vt:lpstr>PowerPoint Presentation</vt:lpstr>
      <vt:lpstr>RTP Process at CPP</vt:lpstr>
      <vt:lpstr>Reappointment, Tenure, and Promotion (RTP) DRTPC Duties</vt:lpstr>
      <vt:lpstr>Reappointment, Tenure, and Promotion (RTP) Appeals of DRTPC recommendation</vt:lpstr>
      <vt:lpstr>Reappointment, Tenure, and Promotion (RTP) DRTPC – Additional Duties</vt:lpstr>
      <vt:lpstr>Reappointment, Tenure, and Promotion (RTP) RTP Process</vt:lpstr>
      <vt:lpstr>Reappointment, Tenure, and Promotion (RTP) General Principles</vt:lpstr>
      <vt:lpstr>Reappointment, Tenure, and Promotion (RTP) 4 levels of review, potentially 5</vt:lpstr>
      <vt:lpstr>Reappointment, Tenure, and Promotion (RTP) RTP packet = Working PAF</vt:lpstr>
      <vt:lpstr>Reappointment, Tenure, and Promotion (RTP) RTP packet = Working PAF</vt:lpstr>
      <vt:lpstr>Reappointment, Tenure, and Promotion (RTP) RTP packet = Working PAF</vt:lpstr>
      <vt:lpstr>Reappointment, Tenure, and Promotion (RTP) RTP packet = Working PAF – Continued…</vt:lpstr>
      <vt:lpstr>Reappointment, Tenure, and Promotion (RTP) RTP packet = Working PAF – Continued…</vt:lpstr>
      <vt:lpstr>Reappointment, Tenure, and Promotion (RTP) Supplementary Materials</vt:lpstr>
      <vt:lpstr>Reappointment, Tenure, and Promotion (RTP) Confidentiality of Review Process</vt:lpstr>
      <vt:lpstr>Reappointment, Tenure, and Promotion (RTP) Areas of Evaluation</vt:lpstr>
      <vt:lpstr>Reappointment, Tenure, and Promotion (RTP) Evaluation of Teaching</vt:lpstr>
      <vt:lpstr>Reappointment, Tenure, and Promotion (RTP) Evaluation of Research, Scholarly, and Creative Activities</vt:lpstr>
      <vt:lpstr>Reappointment, Tenure, and Promotion (RTP) Evaluation of Service</vt:lpstr>
      <vt:lpstr>Reappointment, Tenure, and Promotion (RTP) Process</vt:lpstr>
      <vt:lpstr>Reappointment, Tenure, and Promotion (RTP) Policy #1328, 7.4 C</vt:lpstr>
      <vt:lpstr>Reappointment, Tenure, and Promotion (RTP) Policy #1328, 7.4 D</vt:lpstr>
      <vt:lpstr>Reappointment, Tenure, and Promotion (RTP) Process</vt:lpstr>
      <vt:lpstr>Reappointment, Tenure, and Promotion (RTP) Pre-RTP Cycle this year – 2018-2019</vt:lpstr>
      <vt:lpstr>Contact Information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INSTITUTIONAL STRATEGY FOR INTEGRATED PLANNING</dc:title>
  <dc:creator>CPP</dc:creator>
  <cp:lastModifiedBy>Martin F. Sancho-Madriz</cp:lastModifiedBy>
  <cp:revision>319</cp:revision>
  <cp:lastPrinted>2016-09-12T14:42:20Z</cp:lastPrinted>
  <dcterms:created xsi:type="dcterms:W3CDTF">2016-08-11T22:37:37Z</dcterms:created>
  <dcterms:modified xsi:type="dcterms:W3CDTF">2018-08-28T19:34:10Z</dcterms:modified>
</cp:coreProperties>
</file>