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314" r:id="rId2"/>
    <p:sldId id="326" r:id="rId3"/>
    <p:sldId id="296" r:id="rId4"/>
    <p:sldId id="331" r:id="rId5"/>
    <p:sldId id="327" r:id="rId6"/>
    <p:sldId id="329" r:id="rId7"/>
    <p:sldId id="271" r:id="rId8"/>
    <p:sldId id="30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487CF64-33F7-47FE-B35B-AD0FBFD15CB2}">
          <p14:sldIdLst>
            <p14:sldId id="314"/>
            <p14:sldId id="326"/>
          </p14:sldIdLst>
        </p14:section>
        <p14:section name="Untitled Section" id="{C81E61C3-CBEE-4C80-8F84-CDE6D3B757D9}">
          <p14:sldIdLst>
            <p14:sldId id="296"/>
            <p14:sldId id="331"/>
            <p14:sldId id="327"/>
            <p14:sldId id="329"/>
            <p14:sldId id="271"/>
            <p14:sldId id="30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DEB82E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441" autoAdjust="0"/>
  </p:normalViewPr>
  <p:slideViewPr>
    <p:cSldViewPr showGuides="1">
      <p:cViewPr varScale="1">
        <p:scale>
          <a:sx n="90" d="100"/>
          <a:sy n="90" d="100"/>
        </p:scale>
        <p:origin x="1755" y="6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395F0C-EF34-42FF-8DB5-B889C7D2AE0D}" type="datetimeFigureOut">
              <a:rPr lang="en-US" smtClean="0"/>
              <a:t>8/16/2019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D0645-E73A-4024-9F4F-FDE97AB39E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413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D0645-E73A-4024-9F4F-FDE97AB39E7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270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HOLDS!!!~</a:t>
            </a:r>
          </a:p>
          <a:p>
            <a:r>
              <a:rPr lang="en-US" dirty="0" smtClean="0"/>
              <a:t>Slide for different kinds of holds –</a:t>
            </a:r>
            <a:r>
              <a:rPr lang="en-US" baseline="0" dirty="0" smtClean="0"/>
              <a:t> Emergency Contact,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D0645-E73A-4024-9F4F-FDE97AB39E7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941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D0645-E73A-4024-9F4F-FDE97AB39E7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116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D0645-E73A-4024-9F4F-FDE97AB39E7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281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Currently,</a:t>
            </a:r>
            <a:r>
              <a:rPr lang="en-US" baseline="0" dirty="0" smtClean="0"/>
              <a:t> you DPR is still being updated by your TGA.  Your DPR should reflect your transfer coursework by winter registration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D0645-E73A-4024-9F4F-FDE97AB39E7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8990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Currently,</a:t>
            </a:r>
            <a:r>
              <a:rPr lang="en-US" baseline="0" dirty="0" smtClean="0"/>
              <a:t> you DPR is still being updated by your TGA.  Your DPR should reflect your transfer coursework by winter registration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D0645-E73A-4024-9F4F-FDE97AB39E7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482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6CF92-4961-4D93-AFA9-1DEDC8C3DF27}" type="datetimeFigureOut">
              <a:rPr lang="en-US" smtClean="0"/>
              <a:t>8/16/2019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FEA7348-696E-4BBE-845E-08E66923B5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6CF92-4961-4D93-AFA9-1DEDC8C3DF27}" type="datetimeFigureOut">
              <a:rPr lang="en-US" smtClean="0"/>
              <a:t>8/16/2019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7348-696E-4BBE-845E-08E66923B5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6CF92-4961-4D93-AFA9-1DEDC8C3DF27}" type="datetimeFigureOut">
              <a:rPr lang="en-US" smtClean="0"/>
              <a:t>8/16/2019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7348-696E-4BBE-845E-08E66923B5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6CF92-4961-4D93-AFA9-1DEDC8C3DF27}" type="datetimeFigureOut">
              <a:rPr lang="en-US" smtClean="0"/>
              <a:t>8/16/2019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FEA7348-696E-4BBE-845E-08E66923B5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6CF92-4961-4D93-AFA9-1DEDC8C3DF27}" type="datetimeFigureOut">
              <a:rPr lang="en-US" smtClean="0"/>
              <a:t>8/16/2019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7348-696E-4BBE-845E-08E66923B55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6CF92-4961-4D93-AFA9-1DEDC8C3DF27}" type="datetimeFigureOut">
              <a:rPr lang="en-US" smtClean="0"/>
              <a:t>8/16/2019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7348-696E-4BBE-845E-08E66923B5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6CF92-4961-4D93-AFA9-1DEDC8C3DF27}" type="datetimeFigureOut">
              <a:rPr lang="en-US" smtClean="0"/>
              <a:t>8/16/2019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FEA7348-696E-4BBE-845E-08E66923B55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6CF92-4961-4D93-AFA9-1DEDC8C3DF27}" type="datetimeFigureOut">
              <a:rPr lang="en-US" smtClean="0"/>
              <a:t>8/16/2019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7348-696E-4BBE-845E-08E66923B5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6CF92-4961-4D93-AFA9-1DEDC8C3DF27}" type="datetimeFigureOut">
              <a:rPr lang="en-US" smtClean="0"/>
              <a:t>8/16/2019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7348-696E-4BBE-845E-08E66923B5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6CF92-4961-4D93-AFA9-1DEDC8C3DF27}" type="datetimeFigureOut">
              <a:rPr lang="en-US" smtClean="0"/>
              <a:t>8/16/2019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7348-696E-4BBE-845E-08E66923B5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6CF92-4961-4D93-AFA9-1DEDC8C3DF27}" type="datetimeFigureOut">
              <a:rPr lang="en-US" smtClean="0"/>
              <a:t>8/16/2019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7348-696E-4BBE-845E-08E66923B55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886CF92-4961-4D93-AFA9-1DEDC8C3DF27}" type="datetimeFigureOut">
              <a:rPr lang="en-US" smtClean="0"/>
              <a:t>8/16/2019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FEA7348-696E-4BBE-845E-08E66923B55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pp.edu/registra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Graduates taking a picture at the Japanese Garden on the bridge." title="Graduates 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-1330382" y="6254267"/>
            <a:ext cx="97534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 rot="16200000">
            <a:off x="4245235" y="1959233"/>
            <a:ext cx="653534" cy="91440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5444444"/>
            <a:ext cx="1264118" cy="142292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76600" y="6269622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bg1"/>
                </a:solidFill>
                <a:latin typeface="Chaparral Pro" pitchFamily="18" charset="0"/>
              </a:rPr>
              <a:t>The Registrar’s Office</a:t>
            </a:r>
            <a:endParaRPr lang="en-US" sz="2800" dirty="0">
              <a:solidFill>
                <a:schemeClr val="bg1"/>
              </a:solidFill>
              <a:latin typeface="Chaparral Pro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2" cy="3810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1" y="19288"/>
            <a:ext cx="434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Chaparral Pro" pitchFamily="18" charset="0"/>
              </a:rPr>
              <a:t>Cal Poly Pomona – Graduate Student Orientation</a:t>
            </a:r>
            <a:endParaRPr lang="en-US" sz="1600" dirty="0">
              <a:solidFill>
                <a:schemeClr val="bg1"/>
              </a:solidFill>
              <a:latin typeface="Chaparral Pro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" y="381000"/>
            <a:ext cx="9143998" cy="76200"/>
          </a:xfrm>
          <a:prstGeom prst="rect">
            <a:avLst/>
          </a:prstGeom>
          <a:solidFill>
            <a:srgbClr val="DEB8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" y="6780872"/>
            <a:ext cx="9144000" cy="86498"/>
          </a:xfrm>
          <a:prstGeom prst="rect">
            <a:avLst/>
          </a:prstGeom>
          <a:solidFill>
            <a:srgbClr val="DEB8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" y="425002"/>
            <a:ext cx="8534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WELCOME!</a:t>
            </a:r>
            <a:endParaRPr lang="en-US" sz="3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371600" y="1611358"/>
            <a:ext cx="5257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Jennifer </a:t>
            </a:r>
            <a:r>
              <a:rPr lang="en-US" sz="2400" b="1" dirty="0" smtClean="0">
                <a:latin typeface="+mj-lt"/>
              </a:rPr>
              <a:t>Andelin</a:t>
            </a:r>
          </a:p>
          <a:p>
            <a:r>
              <a:rPr lang="en-US" sz="2400" b="1" dirty="0" smtClean="0">
                <a:latin typeface="+mj-lt"/>
              </a:rPr>
              <a:t>Associate Registrar</a:t>
            </a:r>
          </a:p>
          <a:p>
            <a:r>
              <a:rPr lang="en-US" sz="2400" b="1" dirty="0" smtClean="0">
                <a:latin typeface="+mj-lt"/>
              </a:rPr>
              <a:t>Registrar’s Office</a:t>
            </a:r>
          </a:p>
          <a:p>
            <a:r>
              <a:rPr lang="en-US" sz="2400" b="1" dirty="0" smtClean="0">
                <a:latin typeface="+mj-lt"/>
                <a:hlinkClick r:id="rId4"/>
              </a:rPr>
              <a:t>http://www.cpp.edu/registrar</a:t>
            </a:r>
            <a:endParaRPr lang="en-US" sz="2400" b="1" dirty="0" smtClean="0">
              <a:latin typeface="+mj-lt"/>
            </a:endParaRPr>
          </a:p>
          <a:p>
            <a:r>
              <a:rPr lang="en-US" sz="2400" b="1" dirty="0" smtClean="0">
                <a:latin typeface="+mj-lt"/>
              </a:rPr>
              <a:t>(909) 869-3000</a:t>
            </a:r>
          </a:p>
          <a:p>
            <a:endParaRPr lang="en-US" sz="2400" b="1" dirty="0">
              <a:latin typeface="+mj-lt"/>
            </a:endParaRPr>
          </a:p>
          <a:p>
            <a:r>
              <a:rPr lang="en-US" sz="2400" b="1" dirty="0" smtClean="0">
                <a:latin typeface="+mj-lt"/>
              </a:rPr>
              <a:t>SSB 121, 1</a:t>
            </a:r>
            <a:r>
              <a:rPr lang="en-US" sz="2400" b="1" baseline="30000" dirty="0" smtClean="0">
                <a:latin typeface="+mj-lt"/>
              </a:rPr>
              <a:t>st</a:t>
            </a:r>
            <a:r>
              <a:rPr lang="en-US" sz="2400" b="1" dirty="0" smtClean="0">
                <a:latin typeface="+mj-lt"/>
              </a:rPr>
              <a:t> Floor – Blue Counter (shared with the Bronco Advising Center and Financial Aid)</a:t>
            </a:r>
          </a:p>
          <a:p>
            <a:endParaRPr lang="en-US" sz="24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9629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6200000">
            <a:off x="4245235" y="1959233"/>
            <a:ext cx="653534" cy="91440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REGISTRAR’s Office Overview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5444444"/>
            <a:ext cx="1264118" cy="142292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76600" y="6269622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bg1"/>
                </a:solidFill>
                <a:latin typeface="Chaparral Pro" pitchFamily="18" charset="0"/>
              </a:rPr>
              <a:t>The Registrar’s Office</a:t>
            </a:r>
            <a:endParaRPr lang="en-US" sz="2800" dirty="0">
              <a:solidFill>
                <a:schemeClr val="bg1"/>
              </a:solidFill>
              <a:latin typeface="Chaparral Pro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2" cy="3810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1" y="19288"/>
            <a:ext cx="434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Chaparral Pro" pitchFamily="18" charset="0"/>
              </a:rPr>
              <a:t>Cal Poly Pomona - Graduate Student Orientation</a:t>
            </a:r>
            <a:endParaRPr lang="en-US" sz="1600" dirty="0">
              <a:solidFill>
                <a:schemeClr val="bg1"/>
              </a:solidFill>
              <a:latin typeface="Chaparral Pro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" y="381000"/>
            <a:ext cx="9143998" cy="76200"/>
          </a:xfrm>
          <a:prstGeom prst="rect">
            <a:avLst/>
          </a:prstGeom>
          <a:solidFill>
            <a:srgbClr val="DEB8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" y="6780872"/>
            <a:ext cx="9144000" cy="86498"/>
          </a:xfrm>
          <a:prstGeom prst="rect">
            <a:avLst/>
          </a:prstGeom>
          <a:solidFill>
            <a:srgbClr val="DEB8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Registration/Grading</a:t>
            </a:r>
          </a:p>
          <a:p>
            <a:r>
              <a:rPr lang="en-US" dirty="0"/>
              <a:t>Academic Standing</a:t>
            </a:r>
          </a:p>
          <a:p>
            <a:r>
              <a:rPr lang="en-US" dirty="0"/>
              <a:t>Leave of Absence</a:t>
            </a:r>
          </a:p>
          <a:p>
            <a:r>
              <a:rPr lang="en-US" dirty="0"/>
              <a:t>Conditional/Unconditional Status</a:t>
            </a:r>
          </a:p>
          <a:p>
            <a:r>
              <a:rPr lang="en-US" dirty="0"/>
              <a:t>Official Transcripts</a:t>
            </a:r>
          </a:p>
          <a:p>
            <a:r>
              <a:rPr lang="en-US" dirty="0"/>
              <a:t>Veteran’s Benefits</a:t>
            </a:r>
          </a:p>
          <a:p>
            <a:r>
              <a:rPr lang="en-US" dirty="0"/>
              <a:t>Degree &amp; Enrollment Verification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26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6200000">
            <a:off x="4245235" y="1959233"/>
            <a:ext cx="653534" cy="91440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STUDENT CENTER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5444444"/>
            <a:ext cx="1264118" cy="142292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76600" y="6269622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bg1"/>
                </a:solidFill>
                <a:latin typeface="Chaparral Pro" pitchFamily="18" charset="0"/>
              </a:rPr>
              <a:t>The Registrar’s Office</a:t>
            </a:r>
            <a:endParaRPr lang="en-US" sz="2800" dirty="0">
              <a:solidFill>
                <a:schemeClr val="bg1"/>
              </a:solidFill>
              <a:latin typeface="Chaparral Pro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2" cy="3810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1" y="19288"/>
            <a:ext cx="434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Chaparral Pro" pitchFamily="18" charset="0"/>
              </a:rPr>
              <a:t>Cal Poly Pomona - Graduate Student Orientation</a:t>
            </a:r>
            <a:endParaRPr lang="en-US" sz="1600" dirty="0">
              <a:solidFill>
                <a:schemeClr val="bg1"/>
              </a:solidFill>
              <a:latin typeface="Chaparral Pro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" y="381000"/>
            <a:ext cx="9143998" cy="76200"/>
          </a:xfrm>
          <a:prstGeom prst="rect">
            <a:avLst/>
          </a:prstGeom>
          <a:solidFill>
            <a:srgbClr val="DEB8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" y="6780872"/>
            <a:ext cx="9144000" cy="86498"/>
          </a:xfrm>
          <a:prstGeom prst="rect">
            <a:avLst/>
          </a:prstGeom>
          <a:solidFill>
            <a:srgbClr val="DEB8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JLANDE~1\AppData\Local\Temp\SNAGHTML5df70c1a.PNG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37" y="1371601"/>
            <a:ext cx="7639672" cy="4282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668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6200000">
            <a:off x="4245235" y="1959233"/>
            <a:ext cx="653534" cy="91440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ENROLLMENT APPOINTMENTS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5444444"/>
            <a:ext cx="1264118" cy="142292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76600" y="6269622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bg1"/>
                </a:solidFill>
                <a:latin typeface="Chaparral Pro" pitchFamily="18" charset="0"/>
              </a:rPr>
              <a:t>The Registrar’s Office</a:t>
            </a:r>
            <a:endParaRPr lang="en-US" sz="2800" dirty="0">
              <a:solidFill>
                <a:schemeClr val="bg1"/>
              </a:solidFill>
              <a:latin typeface="Chaparral Pro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2" cy="3810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1" y="19288"/>
            <a:ext cx="434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Chaparral Pro" pitchFamily="18" charset="0"/>
              </a:rPr>
              <a:t>Cal Poly Pomona - Graduate Student Orientation</a:t>
            </a:r>
            <a:endParaRPr lang="en-US" sz="1600" dirty="0">
              <a:solidFill>
                <a:schemeClr val="bg1"/>
              </a:solidFill>
              <a:latin typeface="Chaparral Pro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" y="381000"/>
            <a:ext cx="9143998" cy="76200"/>
          </a:xfrm>
          <a:prstGeom prst="rect">
            <a:avLst/>
          </a:prstGeom>
          <a:solidFill>
            <a:srgbClr val="DEB8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" y="6780872"/>
            <a:ext cx="9144000" cy="86498"/>
          </a:xfrm>
          <a:prstGeom prst="rect">
            <a:avLst/>
          </a:prstGeom>
          <a:solidFill>
            <a:srgbClr val="DEB8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Future </a:t>
            </a:r>
            <a:r>
              <a:rPr lang="en-US" sz="3000" dirty="0"/>
              <a:t>e</a:t>
            </a:r>
            <a:r>
              <a:rPr lang="en-US" sz="3000" dirty="0" smtClean="0"/>
              <a:t>nrollment </a:t>
            </a:r>
            <a:r>
              <a:rPr lang="en-US" sz="3000" dirty="0"/>
              <a:t>a</a:t>
            </a:r>
            <a:r>
              <a:rPr lang="en-US" sz="3000" dirty="0" smtClean="0"/>
              <a:t>ppointments </a:t>
            </a:r>
            <a:r>
              <a:rPr lang="en-US" sz="3000" dirty="0"/>
              <a:t>are assigned by Registrar’s Office </a:t>
            </a:r>
            <a:r>
              <a:rPr lang="en-US" sz="3000" dirty="0" smtClean="0"/>
              <a:t>and </a:t>
            </a:r>
            <a:r>
              <a:rPr lang="en-US" sz="3000" dirty="0"/>
              <a:t>viewable in your Student Center </a:t>
            </a:r>
            <a:r>
              <a:rPr lang="en-US" sz="3000" dirty="0" smtClean="0"/>
              <a:t>shortly before registration opens</a:t>
            </a:r>
          </a:p>
          <a:p>
            <a:r>
              <a:rPr lang="en-US" sz="3000" dirty="0" smtClean="0"/>
              <a:t>Limited </a:t>
            </a:r>
            <a:r>
              <a:rPr lang="en-US" sz="3000" dirty="0" smtClean="0"/>
              <a:t>to </a:t>
            </a:r>
            <a:r>
              <a:rPr lang="en-US" sz="3000" dirty="0" smtClean="0"/>
              <a:t>16 units during regular registration, then </a:t>
            </a:r>
            <a:r>
              <a:rPr lang="en-US" sz="3000" dirty="0" smtClean="0">
                <a:solidFill>
                  <a:schemeClr val="tx1"/>
                </a:solidFill>
              </a:rPr>
              <a:t>18</a:t>
            </a:r>
            <a:r>
              <a:rPr lang="en-US" sz="3000" dirty="0" smtClean="0"/>
              <a:t> units during Add/Drop </a:t>
            </a:r>
          </a:p>
          <a:p>
            <a:r>
              <a:rPr lang="en-US" sz="3000" dirty="0" smtClean="0"/>
              <a:t>Check for</a:t>
            </a:r>
            <a:r>
              <a:rPr lang="en-US" sz="3000" dirty="0" smtClean="0"/>
              <a:t> </a:t>
            </a:r>
            <a:r>
              <a:rPr lang="en-US" sz="3000" dirty="0" smtClean="0"/>
              <a:t>pre-requisites or co-requisites</a:t>
            </a:r>
          </a:p>
          <a:p>
            <a:r>
              <a:rPr lang="en-US" sz="3000" dirty="0" smtClean="0"/>
              <a:t>Add/Drop for Fall 2019:  </a:t>
            </a:r>
            <a:r>
              <a:rPr lang="en-US" sz="3000" dirty="0" smtClean="0">
                <a:solidFill>
                  <a:srgbClr val="FF0000"/>
                </a:solidFill>
              </a:rPr>
              <a:t>August 12 – September 5</a:t>
            </a:r>
            <a:endParaRPr lang="en-US" sz="30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13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6200000">
            <a:off x="4245235" y="1959233"/>
            <a:ext cx="653534" cy="91440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14400"/>
          </a:xfrm>
        </p:spPr>
        <p:txBody>
          <a:bodyPr>
            <a:normAutofit/>
          </a:bodyPr>
          <a:lstStyle/>
          <a:p>
            <a:r>
              <a:rPr lang="en-US" b="1" dirty="0" smtClean="0"/>
              <a:t>Registration Holds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000" dirty="0" smtClean="0"/>
              <a:t>Financial hold</a:t>
            </a:r>
          </a:p>
          <a:p>
            <a:pPr lvl="1"/>
            <a:r>
              <a:rPr lang="en-US" sz="2000" dirty="0" smtClean="0"/>
              <a:t>Master’s Contract </a:t>
            </a:r>
            <a:r>
              <a:rPr lang="en-US" sz="2000" dirty="0" smtClean="0"/>
              <a:t>hold</a:t>
            </a:r>
            <a:endParaRPr lang="en-US" sz="2000" dirty="0" smtClean="0"/>
          </a:p>
          <a:p>
            <a:pPr lvl="1"/>
            <a:r>
              <a:rPr lang="en-US" sz="2000" dirty="0" smtClean="0"/>
              <a:t>Emergency Contact hold</a:t>
            </a:r>
          </a:p>
          <a:p>
            <a:pPr lvl="1"/>
            <a:r>
              <a:rPr lang="en-US" sz="2000" dirty="0" smtClean="0"/>
              <a:t>Academic Standing hold (ex: </a:t>
            </a:r>
            <a:r>
              <a:rPr lang="en-US" sz="2000" dirty="0" smtClean="0"/>
              <a:t>Probation)</a:t>
            </a:r>
          </a:p>
          <a:p>
            <a:pPr lvl="1"/>
            <a:r>
              <a:rPr lang="en-US" sz="2000" dirty="0" smtClean="0"/>
              <a:t>Title IX training hold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0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5444444"/>
            <a:ext cx="1264118" cy="142292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76600" y="6269622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bg1"/>
                </a:solidFill>
                <a:latin typeface="Chaparral Pro" pitchFamily="18" charset="0"/>
              </a:rPr>
              <a:t>The Registrar’s Office</a:t>
            </a:r>
            <a:endParaRPr lang="en-US" sz="2800" dirty="0">
              <a:solidFill>
                <a:schemeClr val="bg1"/>
              </a:solidFill>
              <a:latin typeface="Chaparral Pro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2" cy="3810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1" y="19288"/>
            <a:ext cx="434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Chaparral Pro" pitchFamily="18" charset="0"/>
              </a:rPr>
              <a:t>Cal Poly Pomona – Graduate Student Orientation</a:t>
            </a:r>
            <a:endParaRPr lang="en-US" sz="1600" dirty="0">
              <a:solidFill>
                <a:schemeClr val="bg1"/>
              </a:solidFill>
              <a:latin typeface="Chaparral Pro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" y="381000"/>
            <a:ext cx="9143998" cy="76200"/>
          </a:xfrm>
          <a:prstGeom prst="rect">
            <a:avLst/>
          </a:prstGeom>
          <a:solidFill>
            <a:srgbClr val="DEB8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" y="6780872"/>
            <a:ext cx="9144000" cy="86498"/>
          </a:xfrm>
          <a:prstGeom prst="rect">
            <a:avLst/>
          </a:prstGeom>
          <a:solidFill>
            <a:srgbClr val="DEB8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7800" y="3464440"/>
            <a:ext cx="2362200" cy="110661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" y="4859259"/>
            <a:ext cx="7526821" cy="95218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10201" y="1274812"/>
            <a:ext cx="3124200" cy="313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07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6200000">
            <a:off x="4245235" y="1959233"/>
            <a:ext cx="653534" cy="91440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144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AcADEMIC</a:t>
            </a:r>
            <a:r>
              <a:rPr lang="en-US" b="1" dirty="0" smtClean="0"/>
              <a:t> POLICIES</a:t>
            </a:r>
            <a:br>
              <a:rPr lang="en-US" b="1" dirty="0" smtClean="0"/>
            </a:br>
            <a:r>
              <a:rPr lang="en-US" sz="2400" b="1" dirty="0" smtClean="0"/>
              <a:t>Academic Standing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3.0 minimum GPA required (“B” average)</a:t>
            </a:r>
          </a:p>
          <a:p>
            <a:pPr lvl="1"/>
            <a:r>
              <a:rPr lang="en-US" sz="2000" dirty="0" smtClean="0"/>
              <a:t>Overall/Cumulative (includes any transferred courses)</a:t>
            </a:r>
          </a:p>
          <a:p>
            <a:pPr lvl="1"/>
            <a:r>
              <a:rPr lang="en-US" sz="2000" dirty="0" smtClean="0"/>
              <a:t>CPP courses</a:t>
            </a:r>
          </a:p>
          <a:p>
            <a:pPr lvl="1"/>
            <a:r>
              <a:rPr lang="en-US" sz="2000" dirty="0" smtClean="0"/>
              <a:t>Contract of Study courses</a:t>
            </a:r>
          </a:p>
          <a:p>
            <a:pPr lvl="1"/>
            <a:r>
              <a:rPr lang="en-US" b="1" dirty="0" smtClean="0"/>
              <a:t>NOTE:  1000-2000 level courses (lower division) do NOT count in your graduate GPA</a:t>
            </a:r>
          </a:p>
          <a:p>
            <a:pPr lvl="1"/>
            <a:r>
              <a:rPr lang="en-US" dirty="0" smtClean="0"/>
              <a:t>Falling below a 3.0 GPA overall leads to probation and/or disqualification</a:t>
            </a:r>
          </a:p>
          <a:p>
            <a:pPr lvl="1"/>
            <a:r>
              <a:rPr lang="en-US" dirty="0" smtClean="0"/>
              <a:t>There is no repeat/course forgiveness option available for graduate students</a:t>
            </a:r>
          </a:p>
          <a:p>
            <a:pPr lvl="1"/>
            <a:endParaRPr lang="en-US" dirty="0" smtClean="0"/>
          </a:p>
          <a:p>
            <a:pPr lvl="0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5444444"/>
            <a:ext cx="1264118" cy="142292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76600" y="6269622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bg1"/>
                </a:solidFill>
                <a:latin typeface="Chaparral Pro" pitchFamily="18" charset="0"/>
              </a:rPr>
              <a:t>The Registrar’s Office</a:t>
            </a:r>
            <a:endParaRPr lang="en-US" sz="2800" dirty="0">
              <a:solidFill>
                <a:schemeClr val="bg1"/>
              </a:solidFill>
              <a:latin typeface="Chaparral Pro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2" cy="3810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1" y="19288"/>
            <a:ext cx="434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Chaparral Pro" pitchFamily="18" charset="0"/>
              </a:rPr>
              <a:t>Cal Poly Pomona – Graduate Student Orientation</a:t>
            </a:r>
            <a:endParaRPr lang="en-US" sz="1600" dirty="0">
              <a:solidFill>
                <a:schemeClr val="bg1"/>
              </a:solidFill>
              <a:latin typeface="Chaparral Pro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" y="381000"/>
            <a:ext cx="9143998" cy="76200"/>
          </a:xfrm>
          <a:prstGeom prst="rect">
            <a:avLst/>
          </a:prstGeom>
          <a:solidFill>
            <a:srgbClr val="DEB8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" y="6780872"/>
            <a:ext cx="9144000" cy="86498"/>
          </a:xfrm>
          <a:prstGeom prst="rect">
            <a:avLst/>
          </a:prstGeom>
          <a:solidFill>
            <a:srgbClr val="DEB8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02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6200000">
            <a:off x="4245235" y="1959233"/>
            <a:ext cx="653534" cy="91440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ACADEMIC POLICIES</a:t>
            </a:r>
            <a:br>
              <a:rPr lang="en-US" b="1" dirty="0" smtClean="0"/>
            </a:br>
            <a:r>
              <a:rPr lang="en-US" sz="2400" b="1" dirty="0" smtClean="0"/>
              <a:t>Leave of Absence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Students are permitted to “stop out” (not be enrolled) for 1 semester (not including summer)</a:t>
            </a:r>
          </a:p>
          <a:p>
            <a:r>
              <a:rPr lang="en-US" dirty="0" smtClean="0"/>
              <a:t>If a student needs to be away longer than 1 semester (financial, medical, emergency reasons) a Leave of Absence can be filed with the Registrar’s Office for up to 4 semesters (not including summer) – form available online</a:t>
            </a:r>
          </a:p>
          <a:p>
            <a:r>
              <a:rPr lang="en-US" dirty="0" smtClean="0"/>
              <a:t>NOTE:  The 7-year contract time limit does not stop during this period.</a:t>
            </a:r>
          </a:p>
          <a:p>
            <a:pPr marL="0" lvl="0" indent="0">
              <a:buNone/>
            </a:pPr>
            <a:endParaRPr lang="en-US" dirty="0" smtClean="0"/>
          </a:p>
          <a:p>
            <a:pPr lvl="0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5444444"/>
            <a:ext cx="1264118" cy="142292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76600" y="6269622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bg1"/>
                </a:solidFill>
                <a:latin typeface="Chaparral Pro" pitchFamily="18" charset="0"/>
              </a:rPr>
              <a:t>The Registrar’s Office</a:t>
            </a:r>
            <a:endParaRPr lang="en-US" sz="2800" dirty="0">
              <a:solidFill>
                <a:schemeClr val="bg1"/>
              </a:solidFill>
              <a:latin typeface="Chaparral Pro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2" cy="3810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1" y="19288"/>
            <a:ext cx="434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Chaparral Pro" pitchFamily="18" charset="0"/>
              </a:rPr>
              <a:t>Cal Poly Pomona – Graduate Student Orientation</a:t>
            </a:r>
            <a:endParaRPr lang="en-US" sz="1600" dirty="0">
              <a:solidFill>
                <a:schemeClr val="bg1"/>
              </a:solidFill>
              <a:latin typeface="Chaparral Pro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" y="381000"/>
            <a:ext cx="9143998" cy="76200"/>
          </a:xfrm>
          <a:prstGeom prst="rect">
            <a:avLst/>
          </a:prstGeom>
          <a:solidFill>
            <a:srgbClr val="DEB8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" y="6780872"/>
            <a:ext cx="9144000" cy="86498"/>
          </a:xfrm>
          <a:prstGeom prst="rect">
            <a:avLst/>
          </a:prstGeom>
          <a:solidFill>
            <a:srgbClr val="DEB8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69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raduates turning their tassels on graduation day" title="Graduation D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" y="1803187"/>
            <a:ext cx="9149687" cy="5245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 rot="16200000">
            <a:off x="4245235" y="1959233"/>
            <a:ext cx="653534" cy="91440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09600"/>
            <a:ext cx="8915399" cy="119358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Welcome broncos!</a:t>
            </a:r>
            <a:br>
              <a:rPr lang="en-US" dirty="0" smtClean="0"/>
            </a:br>
            <a:r>
              <a:rPr lang="en-US" dirty="0" smtClean="0"/>
              <a:t>We look forward to your graduation day!</a:t>
            </a:r>
            <a:endParaRPr lang="en-US" dirty="0"/>
          </a:p>
        </p:txBody>
      </p:sp>
      <p:pic>
        <p:nvPicPr>
          <p:cNvPr id="4" name="Picture 3" descr="This is a picture of our mascot Billy Bronco" title="Billy Bronco Masco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5444444"/>
            <a:ext cx="1264118" cy="142292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76600" y="6269622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bg1"/>
                </a:solidFill>
                <a:latin typeface="Chaparral Pro" pitchFamily="18" charset="0"/>
              </a:rPr>
              <a:t>The Registrar’s Office</a:t>
            </a:r>
            <a:endParaRPr lang="en-US" sz="2800" dirty="0">
              <a:solidFill>
                <a:schemeClr val="bg1"/>
              </a:solidFill>
              <a:latin typeface="Chaparral Pro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2" cy="3810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1" y="19288"/>
            <a:ext cx="434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Chaparral Pro" pitchFamily="18" charset="0"/>
              </a:rPr>
              <a:t>Cal Poly Pomona - Graduate Student Orientation</a:t>
            </a:r>
            <a:endParaRPr lang="en-US" sz="1600" dirty="0">
              <a:solidFill>
                <a:schemeClr val="bg1"/>
              </a:solidFill>
              <a:latin typeface="Chaparral Pro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" y="381000"/>
            <a:ext cx="9143998" cy="76200"/>
          </a:xfrm>
          <a:prstGeom prst="rect">
            <a:avLst/>
          </a:prstGeom>
          <a:solidFill>
            <a:srgbClr val="DEB8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" y="6780872"/>
            <a:ext cx="9144000" cy="86498"/>
          </a:xfrm>
          <a:prstGeom prst="rect">
            <a:avLst/>
          </a:prstGeom>
          <a:solidFill>
            <a:srgbClr val="DEB8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70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egistrar Summer Transfer Orientation 2013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3383</TotalTime>
  <Words>414</Words>
  <Application>Microsoft Office PowerPoint</Application>
  <PresentationFormat>On-screen Show (4:3)</PresentationFormat>
  <Paragraphs>71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Chaparral Pro</vt:lpstr>
      <vt:lpstr>Franklin Gothic Book</vt:lpstr>
      <vt:lpstr>Franklin Gothic Medium</vt:lpstr>
      <vt:lpstr>Wingdings 2</vt:lpstr>
      <vt:lpstr>Registrar Summer Transfer Orientation 2013</vt:lpstr>
      <vt:lpstr>PowerPoint Presentation</vt:lpstr>
      <vt:lpstr>REGISTRAR’s Office Overview</vt:lpstr>
      <vt:lpstr>STUDENT CENTER</vt:lpstr>
      <vt:lpstr>ENROLLMENT APPOINTMENTS</vt:lpstr>
      <vt:lpstr>Registration Holds</vt:lpstr>
      <vt:lpstr>AcADEMIC POLICIES Academic Standing</vt:lpstr>
      <vt:lpstr>ACADEMIC POLICIES Leave of Absence</vt:lpstr>
      <vt:lpstr>Welcome broncos! We look forward to your graduation day!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Tracking Your Degree Progress</dc:title>
  <dc:creator>Administrator</dc:creator>
  <cp:lastModifiedBy>Jennifer L. Andelin</cp:lastModifiedBy>
  <cp:revision>179</cp:revision>
  <dcterms:created xsi:type="dcterms:W3CDTF">2013-06-12T16:42:37Z</dcterms:created>
  <dcterms:modified xsi:type="dcterms:W3CDTF">2019-08-16T21:25:06Z</dcterms:modified>
</cp:coreProperties>
</file>