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7" r:id="rId2"/>
    <p:sldId id="268" r:id="rId3"/>
    <p:sldId id="266" r:id="rId4"/>
    <p:sldId id="257" r:id="rId5"/>
    <p:sldId id="258" r:id="rId6"/>
    <p:sldId id="259" r:id="rId7"/>
    <p:sldId id="260" r:id="rId8"/>
    <p:sldId id="261" r:id="rId9"/>
    <p:sldId id="263" r:id="rId10"/>
    <p:sldId id="264" r:id="rId11"/>
    <p:sldId id="265"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06" autoAdjust="0"/>
    <p:restoredTop sz="94660"/>
  </p:normalViewPr>
  <p:slideViewPr>
    <p:cSldViewPr snapToGrid="0">
      <p:cViewPr varScale="1">
        <p:scale>
          <a:sx n="71" d="100"/>
          <a:sy n="71" d="100"/>
        </p:scale>
        <p:origin x="9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C3266-BD2A-468F-80AF-05EB0BDC2E8F}" type="datetimeFigureOut">
              <a:rPr lang="en-US" smtClean="0"/>
              <a:t>7/5/2018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A6255-0D1F-4080-A125-8636F4BE826B}" type="slidenum">
              <a:rPr lang="en-US" smtClean="0"/>
              <a:t>‹#›</a:t>
            </a:fld>
            <a:endParaRPr lang="en-US" dirty="0"/>
          </a:p>
        </p:txBody>
      </p:sp>
    </p:spTree>
    <p:extLst>
      <p:ext uri="{BB962C8B-B14F-4D97-AF65-F5344CB8AC3E}">
        <p14:creationId xmlns:p14="http://schemas.microsoft.com/office/powerpoint/2010/main" val="378722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A6255-0D1F-4080-A125-8636F4BE826B}" type="slidenum">
              <a:rPr lang="en-US" smtClean="0"/>
              <a:t>1</a:t>
            </a:fld>
            <a:endParaRPr lang="en-US" dirty="0"/>
          </a:p>
        </p:txBody>
      </p:sp>
    </p:spTree>
    <p:extLst>
      <p:ext uri="{BB962C8B-B14F-4D97-AF65-F5344CB8AC3E}">
        <p14:creationId xmlns:p14="http://schemas.microsoft.com/office/powerpoint/2010/main" val="97515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92EBC-29DC-4D99-ABF9-4F8A612E8FD6}" type="slidenum">
              <a:rPr lang="en-US" smtClean="0"/>
              <a:t>2</a:t>
            </a:fld>
            <a:endParaRPr lang="en-US" dirty="0"/>
          </a:p>
        </p:txBody>
      </p:sp>
    </p:spTree>
    <p:extLst>
      <p:ext uri="{BB962C8B-B14F-4D97-AF65-F5344CB8AC3E}">
        <p14:creationId xmlns:p14="http://schemas.microsoft.com/office/powerpoint/2010/main" val="154299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92EBC-29DC-4D99-ABF9-4F8A612E8FD6}" type="slidenum">
              <a:rPr lang="en-US" smtClean="0"/>
              <a:t>3</a:t>
            </a:fld>
            <a:endParaRPr lang="en-US" dirty="0"/>
          </a:p>
        </p:txBody>
      </p:sp>
    </p:spTree>
    <p:extLst>
      <p:ext uri="{BB962C8B-B14F-4D97-AF65-F5344CB8AC3E}">
        <p14:creationId xmlns:p14="http://schemas.microsoft.com/office/powerpoint/2010/main" val="212086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92EBC-29DC-4D99-ABF9-4F8A612E8FD6}" type="slidenum">
              <a:rPr lang="en-US" smtClean="0"/>
              <a:t>13</a:t>
            </a:fld>
            <a:endParaRPr lang="en-US" dirty="0"/>
          </a:p>
        </p:txBody>
      </p:sp>
    </p:spTree>
    <p:extLst>
      <p:ext uri="{BB962C8B-B14F-4D97-AF65-F5344CB8AC3E}">
        <p14:creationId xmlns:p14="http://schemas.microsoft.com/office/powerpoint/2010/main" val="395306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7C8A9A2-60FF-4FF8-AA39-85F2CB399228}" type="datetime1">
              <a:rPr lang="en-US" smtClean="0"/>
              <a:t>7/5/2018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smtClean="0"/>
              <a:t>Office of Research Compliance 2018</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203464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9BC08-A2B6-452A-BC42-D981E63582CD}" type="datetime1">
              <a:rPr lang="en-US" smtClean="0"/>
              <a:t>7/5/2018</a:t>
            </a:fld>
            <a:endParaRPr lang="en-US" dirty="0"/>
          </a:p>
        </p:txBody>
      </p:sp>
      <p:sp>
        <p:nvSpPr>
          <p:cNvPr id="5" name="Footer Placeholder 4"/>
          <p:cNvSpPr>
            <a:spLocks noGrp="1"/>
          </p:cNvSpPr>
          <p:nvPr>
            <p:ph type="ftr" sz="quarter" idx="11"/>
          </p:nvPr>
        </p:nvSpPr>
        <p:spPr/>
        <p:txBody>
          <a:bodyPr/>
          <a:lstStyle/>
          <a:p>
            <a:r>
              <a:rPr lang="en-US" smtClean="0"/>
              <a:t>Office of Research Compliance 2018</a:t>
            </a:r>
            <a:endParaRPr lang="en-US" dirty="0"/>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334750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43CB4-5E10-481F-B21D-F70EC975A6C9}" type="datetime1">
              <a:rPr lang="en-US" smtClean="0"/>
              <a:t>7/5/2018</a:t>
            </a:fld>
            <a:endParaRPr lang="en-US" dirty="0"/>
          </a:p>
        </p:txBody>
      </p:sp>
      <p:sp>
        <p:nvSpPr>
          <p:cNvPr id="5" name="Footer Placeholder 4"/>
          <p:cNvSpPr>
            <a:spLocks noGrp="1"/>
          </p:cNvSpPr>
          <p:nvPr>
            <p:ph type="ftr" sz="quarter" idx="11"/>
          </p:nvPr>
        </p:nvSpPr>
        <p:spPr/>
        <p:txBody>
          <a:bodyPr/>
          <a:lstStyle/>
          <a:p>
            <a:r>
              <a:rPr lang="en-US" smtClean="0"/>
              <a:t>Office of Research Compliance 2018</a:t>
            </a:r>
            <a:endParaRPr lang="en-US" dirty="0"/>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115213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570D5D-EAFB-4BCC-BD1D-DC3DBEABB919}" type="datetime1">
              <a:rPr lang="en-US" smtClean="0"/>
              <a:t>7/5/2018</a:t>
            </a:fld>
            <a:endParaRPr lang="en-US" dirty="0"/>
          </a:p>
        </p:txBody>
      </p:sp>
      <p:sp>
        <p:nvSpPr>
          <p:cNvPr id="5" name="Footer Placeholder 4"/>
          <p:cNvSpPr>
            <a:spLocks noGrp="1"/>
          </p:cNvSpPr>
          <p:nvPr>
            <p:ph type="ftr" sz="quarter" idx="11"/>
          </p:nvPr>
        </p:nvSpPr>
        <p:spPr/>
        <p:txBody>
          <a:bodyPr/>
          <a:lstStyle/>
          <a:p>
            <a:r>
              <a:rPr lang="en-US" smtClean="0"/>
              <a:t>Office of Research Compliance 2018</a:t>
            </a:r>
            <a:endParaRPr lang="en-US" dirty="0"/>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75361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5E81C-EDB8-4E33-AE9F-AF0C2564D308}" type="datetime1">
              <a:rPr lang="en-US" smtClean="0"/>
              <a:t>7/5/2018</a:t>
            </a:fld>
            <a:endParaRPr lang="en-US" dirty="0"/>
          </a:p>
        </p:txBody>
      </p:sp>
      <p:sp>
        <p:nvSpPr>
          <p:cNvPr id="5" name="Footer Placeholder 4"/>
          <p:cNvSpPr>
            <a:spLocks noGrp="1"/>
          </p:cNvSpPr>
          <p:nvPr>
            <p:ph type="ftr" sz="quarter" idx="11"/>
          </p:nvPr>
        </p:nvSpPr>
        <p:spPr/>
        <p:txBody>
          <a:bodyPr/>
          <a:lstStyle/>
          <a:p>
            <a:r>
              <a:rPr lang="en-US" smtClean="0"/>
              <a:t>Office of Research Compliance 2018</a:t>
            </a:r>
            <a:endParaRPr lang="en-US" dirty="0"/>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15192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5AC8C7-9149-4A19-8296-D2E61AC15195}" type="datetime1">
              <a:rPr lang="en-US" smtClean="0"/>
              <a:t>7/5/2018</a:t>
            </a:fld>
            <a:endParaRPr lang="en-US" dirty="0"/>
          </a:p>
        </p:txBody>
      </p:sp>
      <p:sp>
        <p:nvSpPr>
          <p:cNvPr id="6" name="Footer Placeholder 5"/>
          <p:cNvSpPr>
            <a:spLocks noGrp="1"/>
          </p:cNvSpPr>
          <p:nvPr>
            <p:ph type="ftr" sz="quarter" idx="11"/>
          </p:nvPr>
        </p:nvSpPr>
        <p:spPr/>
        <p:txBody>
          <a:bodyPr/>
          <a:lstStyle/>
          <a:p>
            <a:r>
              <a:rPr lang="en-US" smtClean="0"/>
              <a:t>Office of Research Compliance 2018</a:t>
            </a:r>
            <a:endParaRPr lang="en-US" dirty="0"/>
          </a:p>
        </p:txBody>
      </p:sp>
      <p:sp>
        <p:nvSpPr>
          <p:cNvPr id="7" name="Slide Number Placeholder 6"/>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92884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910D7-0D6E-4887-8AF6-87B9EA97AADF}" type="datetime1">
              <a:rPr lang="en-US" smtClean="0"/>
              <a:t>7/5/2018</a:t>
            </a:fld>
            <a:endParaRPr lang="en-US" dirty="0"/>
          </a:p>
        </p:txBody>
      </p:sp>
      <p:sp>
        <p:nvSpPr>
          <p:cNvPr id="8" name="Footer Placeholder 7"/>
          <p:cNvSpPr>
            <a:spLocks noGrp="1"/>
          </p:cNvSpPr>
          <p:nvPr>
            <p:ph type="ftr" sz="quarter" idx="11"/>
          </p:nvPr>
        </p:nvSpPr>
        <p:spPr/>
        <p:txBody>
          <a:bodyPr/>
          <a:lstStyle/>
          <a:p>
            <a:r>
              <a:rPr lang="en-US" smtClean="0"/>
              <a:t>Office of Research Compliance 2018</a:t>
            </a:r>
            <a:endParaRPr lang="en-US" dirty="0"/>
          </a:p>
        </p:txBody>
      </p:sp>
      <p:sp>
        <p:nvSpPr>
          <p:cNvPr id="9" name="Slide Number Placeholder 8"/>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273290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27CD77-E67F-4425-A446-F5479A3144E8}" type="datetime1">
              <a:rPr lang="en-US" smtClean="0"/>
              <a:t>7/5/2018</a:t>
            </a:fld>
            <a:endParaRPr lang="en-US" dirty="0"/>
          </a:p>
        </p:txBody>
      </p:sp>
      <p:sp>
        <p:nvSpPr>
          <p:cNvPr id="4" name="Footer Placeholder 3"/>
          <p:cNvSpPr>
            <a:spLocks noGrp="1"/>
          </p:cNvSpPr>
          <p:nvPr>
            <p:ph type="ftr" sz="quarter" idx="11"/>
          </p:nvPr>
        </p:nvSpPr>
        <p:spPr/>
        <p:txBody>
          <a:bodyPr/>
          <a:lstStyle/>
          <a:p>
            <a:r>
              <a:rPr lang="en-US" smtClean="0"/>
              <a:t>Office of Research Compliance 2018</a:t>
            </a:r>
            <a:endParaRPr lang="en-US" dirty="0"/>
          </a:p>
        </p:txBody>
      </p:sp>
      <p:sp>
        <p:nvSpPr>
          <p:cNvPr id="5" name="Slide Number Placeholder 4"/>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342999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A099-9F9B-4915-93FD-5DC2F1F0D149}" type="datetime1">
              <a:rPr lang="en-US" smtClean="0"/>
              <a:t>7/5/2018</a:t>
            </a:fld>
            <a:endParaRPr lang="en-US" dirty="0"/>
          </a:p>
        </p:txBody>
      </p:sp>
      <p:sp>
        <p:nvSpPr>
          <p:cNvPr id="3" name="Footer Placeholder 2"/>
          <p:cNvSpPr>
            <a:spLocks noGrp="1"/>
          </p:cNvSpPr>
          <p:nvPr>
            <p:ph type="ftr" sz="quarter" idx="11"/>
          </p:nvPr>
        </p:nvSpPr>
        <p:spPr/>
        <p:txBody>
          <a:bodyPr/>
          <a:lstStyle/>
          <a:p>
            <a:r>
              <a:rPr lang="en-US" smtClean="0"/>
              <a:t>Office of Research Compliance 2018</a:t>
            </a:r>
            <a:endParaRPr lang="en-US" dirty="0"/>
          </a:p>
        </p:txBody>
      </p:sp>
      <p:sp>
        <p:nvSpPr>
          <p:cNvPr id="4" name="Slide Number Placeholder 3"/>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393933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5EA61BA8-0D5E-4801-8AEC-9BE1E5AA85AD}" type="datetime1">
              <a:rPr lang="en-US" smtClean="0"/>
              <a:t>7/5/2018</a:t>
            </a:fld>
            <a:endParaRPr lang="en-US" dirty="0"/>
          </a:p>
        </p:txBody>
      </p:sp>
      <p:sp>
        <p:nvSpPr>
          <p:cNvPr id="6" name="Footer Placeholder 5"/>
          <p:cNvSpPr>
            <a:spLocks noGrp="1"/>
          </p:cNvSpPr>
          <p:nvPr>
            <p:ph type="ftr" sz="quarter" idx="11"/>
          </p:nvPr>
        </p:nvSpPr>
        <p:spPr/>
        <p:txBody>
          <a:bodyPr/>
          <a:lstStyle/>
          <a:p>
            <a:r>
              <a:rPr lang="en-US" smtClean="0"/>
              <a:t>Office of Research Compliance 2018</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26484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D2099775-E751-4883-8532-F9F96C896A34}" type="datetime1">
              <a:rPr lang="en-US" smtClean="0"/>
              <a:t>7/5/2018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smtClean="0"/>
              <a:t>Office of Research Compliance 2018</a:t>
            </a:r>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31353441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A61A7B1-E2FB-48F5-880F-A3059DC752F9}" type="datetime1">
              <a:rPr lang="en-US" smtClean="0"/>
              <a:t>7/5/2018</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smtClean="0"/>
              <a:t>Office of Research Compliance 2018</a:t>
            </a:r>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2008349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irb@cpp.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pp.edu/~research/irb/getting-started-with-a-protocol.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pp.cayuse424.com/rs/irb"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41259"/>
            <a:ext cx="11998036" cy="3038764"/>
          </a:xfrm>
        </p:spPr>
        <p:txBody>
          <a:bodyPr/>
          <a:lstStyle/>
          <a:p>
            <a:pPr algn="ctr"/>
            <a:r>
              <a:rPr lang="en-US" sz="8000" dirty="0" smtClean="0"/>
              <a:t>How to Submit Additional </a:t>
            </a:r>
            <a:r>
              <a:rPr lang="en-US" sz="8000" dirty="0"/>
              <a:t>S</a:t>
            </a:r>
            <a:r>
              <a:rPr lang="en-US" sz="8000" dirty="0" smtClean="0"/>
              <a:t>tudy </a:t>
            </a:r>
            <a:r>
              <a:rPr lang="en-US" sz="8000" dirty="0" smtClean="0"/>
              <a:t>Submissions</a:t>
            </a:r>
            <a:br>
              <a:rPr lang="en-US" sz="8000" dirty="0" smtClean="0"/>
            </a:br>
            <a:r>
              <a:rPr lang="en-US" sz="3600" dirty="0" smtClean="0"/>
              <a:t>-Amendments/modifications</a:t>
            </a:r>
            <a:br>
              <a:rPr lang="en-US" sz="3600" dirty="0" smtClean="0"/>
            </a:br>
            <a:r>
              <a:rPr lang="en-US" sz="3600" dirty="0" smtClean="0"/>
              <a:t>-Renewals</a:t>
            </a:r>
            <a:br>
              <a:rPr lang="en-US" sz="3600" dirty="0" smtClean="0"/>
            </a:br>
            <a:r>
              <a:rPr lang="en-US" sz="3600" dirty="0" smtClean="0"/>
              <a:t>-Closures</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71" y="6034601"/>
            <a:ext cx="457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858927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42" y="0"/>
            <a:ext cx="11713715" cy="6858000"/>
          </a:xfrm>
          <a:prstGeom prst="rect">
            <a:avLst/>
          </a:prstGeom>
        </p:spPr>
      </p:pic>
      <p:sp>
        <p:nvSpPr>
          <p:cNvPr id="3" name="TextBox 2"/>
          <p:cNvSpPr txBox="1"/>
          <p:nvPr/>
        </p:nvSpPr>
        <p:spPr>
          <a:xfrm>
            <a:off x="6280727" y="729673"/>
            <a:ext cx="2410691" cy="646331"/>
          </a:xfrm>
          <a:prstGeom prst="rect">
            <a:avLst/>
          </a:prstGeom>
          <a:solidFill>
            <a:schemeClr val="accent1">
              <a:lumMod val="60000"/>
              <a:lumOff val="40000"/>
            </a:schemeClr>
          </a:solidFill>
        </p:spPr>
        <p:txBody>
          <a:bodyPr wrap="square" rtlCol="0">
            <a:spAutoFit/>
          </a:bodyPr>
          <a:lstStyle/>
          <a:p>
            <a:pPr algn="ctr"/>
            <a:r>
              <a:rPr lang="en-US" dirty="0" smtClean="0"/>
              <a:t>Read and select “Confirm”.</a:t>
            </a:r>
            <a:endParaRPr lang="en-US" dirty="0"/>
          </a:p>
        </p:txBody>
      </p:sp>
      <p:sp>
        <p:nvSpPr>
          <p:cNvPr id="5"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628136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78" y="0"/>
            <a:ext cx="11666243" cy="6858000"/>
          </a:xfrm>
          <a:prstGeom prst="rect">
            <a:avLst/>
          </a:prstGeom>
        </p:spPr>
      </p:pic>
      <p:sp>
        <p:nvSpPr>
          <p:cNvPr id="3" name="TextBox 2"/>
          <p:cNvSpPr txBox="1"/>
          <p:nvPr/>
        </p:nvSpPr>
        <p:spPr>
          <a:xfrm>
            <a:off x="5523345" y="2967335"/>
            <a:ext cx="4867564" cy="1754326"/>
          </a:xfrm>
          <a:prstGeom prst="rect">
            <a:avLst/>
          </a:prstGeom>
          <a:solidFill>
            <a:schemeClr val="accent1">
              <a:lumMod val="60000"/>
              <a:lumOff val="40000"/>
            </a:schemeClr>
          </a:solidFill>
        </p:spPr>
        <p:txBody>
          <a:bodyPr wrap="square" rtlCol="0">
            <a:spAutoFit/>
          </a:bodyPr>
          <a:lstStyle/>
          <a:p>
            <a:r>
              <a:rPr lang="en-US" dirty="0" smtClean="0"/>
              <a:t>After you have certified, the submission details page should look like this.  Notice that the study protocol is “Under Pre-Review” which means it’s with the IRB office.  You and any co-PIs should receive an email confirmation of the action and submission type you did.</a:t>
            </a:r>
            <a:endParaRPr lang="en-US" dirty="0"/>
          </a:p>
        </p:txBody>
      </p:sp>
      <p:sp>
        <p:nvSpPr>
          <p:cNvPr id="4" name="Left Arrow 3"/>
          <p:cNvSpPr/>
          <p:nvPr/>
        </p:nvSpPr>
        <p:spPr>
          <a:xfrm>
            <a:off x="2770909" y="1588655"/>
            <a:ext cx="1219200" cy="3971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2729508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82" y="0"/>
            <a:ext cx="11654435" cy="6858000"/>
          </a:xfrm>
          <a:prstGeom prst="rect">
            <a:avLst/>
          </a:prstGeom>
        </p:spPr>
      </p:pic>
      <p:sp>
        <p:nvSpPr>
          <p:cNvPr id="3" name="Left Arrow 2"/>
          <p:cNvSpPr/>
          <p:nvPr/>
        </p:nvSpPr>
        <p:spPr>
          <a:xfrm>
            <a:off x="4904509" y="2087418"/>
            <a:ext cx="1376218" cy="711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592618" y="5149677"/>
            <a:ext cx="6018870" cy="1200329"/>
          </a:xfrm>
          <a:prstGeom prst="rect">
            <a:avLst/>
          </a:prstGeom>
          <a:solidFill>
            <a:schemeClr val="accent1">
              <a:lumMod val="60000"/>
              <a:lumOff val="40000"/>
            </a:schemeClr>
          </a:solidFill>
        </p:spPr>
        <p:txBody>
          <a:bodyPr wrap="square" rtlCol="0">
            <a:spAutoFit/>
          </a:bodyPr>
          <a:lstStyle/>
          <a:p>
            <a:r>
              <a:rPr lang="en-US" dirty="0" smtClean="0"/>
              <a:t>For a withdrawal, your not-yet-approved study protocol won’t appear in the X’d box, of course.  Find it in the box with the red arrow.   Then select “Withdraw” from the “New Study” tab and follow the processes.</a:t>
            </a:r>
            <a:endParaRPr lang="en-US" dirty="0"/>
          </a:p>
        </p:txBody>
      </p:sp>
      <p:sp>
        <p:nvSpPr>
          <p:cNvPr id="5" name="TextBox 4"/>
          <p:cNvSpPr txBox="1"/>
          <p:nvPr/>
        </p:nvSpPr>
        <p:spPr>
          <a:xfrm>
            <a:off x="2265529" y="4491720"/>
            <a:ext cx="1828800" cy="1569660"/>
          </a:xfrm>
          <a:prstGeom prst="rect">
            <a:avLst/>
          </a:prstGeom>
          <a:noFill/>
        </p:spPr>
        <p:txBody>
          <a:bodyPr wrap="square" rtlCol="0">
            <a:spAutoFit/>
          </a:bodyPr>
          <a:lstStyle/>
          <a:p>
            <a:r>
              <a:rPr lang="en-US" sz="9600" b="1" i="1" dirty="0" smtClean="0"/>
              <a:t>X</a:t>
            </a:r>
            <a:endParaRPr lang="en-US" sz="9600" b="1" i="1" dirty="0"/>
          </a:p>
        </p:txBody>
      </p:sp>
      <p:sp>
        <p:nvSpPr>
          <p:cNvPr id="7" name="TextBox 6"/>
          <p:cNvSpPr txBox="1"/>
          <p:nvPr/>
        </p:nvSpPr>
        <p:spPr>
          <a:xfrm>
            <a:off x="2296575" y="170518"/>
            <a:ext cx="3954095" cy="646331"/>
          </a:xfrm>
          <a:prstGeom prst="rect">
            <a:avLst/>
          </a:prstGeom>
          <a:solidFill>
            <a:schemeClr val="accent1">
              <a:lumMod val="60000"/>
              <a:lumOff val="40000"/>
            </a:schemeClr>
          </a:solidFill>
        </p:spPr>
        <p:txBody>
          <a:bodyPr wrap="square" rtlCol="0">
            <a:spAutoFit/>
          </a:bodyPr>
          <a:lstStyle/>
          <a:p>
            <a:r>
              <a:rPr lang="en-US" sz="3600" dirty="0" smtClean="0"/>
              <a:t>For a withdrawal ….</a:t>
            </a:r>
            <a:endParaRPr lang="en-US" sz="3600" dirty="0"/>
          </a:p>
        </p:txBody>
      </p:sp>
      <p:sp>
        <p:nvSpPr>
          <p:cNvPr id="8"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1049961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613318"/>
            <a:ext cx="10753725" cy="5164548"/>
          </a:xfrm>
        </p:spPr>
        <p:txBody>
          <a:bodyPr anchor="ctr"/>
          <a:lstStyle/>
          <a:p>
            <a:pPr marL="0" lvl="0" indent="0" algn="ctr">
              <a:buNone/>
            </a:pPr>
            <a:r>
              <a:rPr lang="en-US" sz="3200" dirty="0"/>
              <a:t>If you have any issues or questions, please contact the IRB Office: </a:t>
            </a:r>
            <a:r>
              <a:rPr lang="en-US" sz="3200" u="sng" dirty="0">
                <a:hlinkClick r:id="rId3"/>
              </a:rPr>
              <a:t>irb-office@cpp.edu</a:t>
            </a:r>
            <a:r>
              <a:rPr lang="en-US" sz="3200" dirty="0"/>
              <a:t> or (909) 869-</a:t>
            </a:r>
            <a:r>
              <a:rPr lang="en-US" sz="3200" b="1" dirty="0"/>
              <a:t>4215 </a:t>
            </a:r>
            <a:r>
              <a:rPr lang="en-US" sz="3200" dirty="0"/>
              <a:t>(Maya) and for IRB document examples and links, visit our website at </a:t>
            </a:r>
            <a:r>
              <a:rPr lang="en-US" sz="3200" u="sng" dirty="0">
                <a:hlinkClick r:id="rId4"/>
              </a:rPr>
              <a:t>http://www.cpp.edu/~research/irb/getting-started-with-a-protocol.shtml</a:t>
            </a:r>
            <a:endParaRPr lang="en-US" sz="3200" dirty="0"/>
          </a:p>
          <a:p>
            <a:endParaRPr lang="en-US" dirty="0"/>
          </a:p>
        </p:txBody>
      </p:sp>
      <p:sp>
        <p:nvSpPr>
          <p:cNvPr id="4"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193057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this tutorial</a:t>
            </a:r>
            <a:endParaRPr lang="en-US" dirty="0"/>
          </a:p>
        </p:txBody>
      </p:sp>
      <p:sp>
        <p:nvSpPr>
          <p:cNvPr id="3" name="Content Placeholder 2"/>
          <p:cNvSpPr>
            <a:spLocks noGrp="1"/>
          </p:cNvSpPr>
          <p:nvPr>
            <p:ph idx="1"/>
          </p:nvPr>
        </p:nvSpPr>
        <p:spPr>
          <a:xfrm>
            <a:off x="676656" y="1702676"/>
            <a:ext cx="10937589" cy="5155324"/>
          </a:xfrm>
        </p:spPr>
        <p:txBody>
          <a:bodyPr>
            <a:normAutofit/>
          </a:bodyPr>
          <a:lstStyle/>
          <a:p>
            <a:pPr marL="228600" indent="-228600">
              <a:buFont typeface="Arial" panose="020B0604020202020204" pitchFamily="34" charset="0"/>
              <a:buChar char="•"/>
            </a:pPr>
            <a:r>
              <a:rPr lang="en-US" dirty="0" smtClean="0"/>
              <a:t>This tutorial is for researchers (PIs) who already have an approved IRB protocol and wish to submit an amendment/modification, renewal, incident (adverse event) or closure type protocol.  </a:t>
            </a:r>
          </a:p>
          <a:p>
            <a:pPr marL="228600" indent="-228600">
              <a:buFont typeface="Arial" panose="020B0604020202020204" pitchFamily="34" charset="0"/>
              <a:buChar char="•"/>
            </a:pPr>
            <a:r>
              <a:rPr lang="en-US" dirty="0" smtClean="0"/>
              <a:t>If the protocol has </a:t>
            </a:r>
            <a:r>
              <a:rPr lang="en-US" u="sng" dirty="0" smtClean="0"/>
              <a:t>not</a:t>
            </a:r>
            <a:r>
              <a:rPr lang="en-US" dirty="0" smtClean="0"/>
              <a:t> been reviewed and approved, then the researchers can submit a withdrawal type protocol.  That process is similar to what is described here; the details are at the end of this tutorial.</a:t>
            </a:r>
          </a:p>
          <a:p>
            <a:pPr marL="228600" indent="-228600">
              <a:buFont typeface="Arial" panose="020B0604020202020204" pitchFamily="34" charset="0"/>
              <a:buChar char="•"/>
            </a:pPr>
            <a:r>
              <a:rPr lang="en-US" dirty="0" smtClean="0"/>
              <a:t>In Cayuse, the first protocol is known as the “initial” study. </a:t>
            </a:r>
            <a:endParaRPr lang="en-US" dirty="0" smtClean="0"/>
          </a:p>
          <a:p>
            <a:pPr marL="228600" indent="-228600">
              <a:buFont typeface="Arial" panose="020B0604020202020204" pitchFamily="34" charset="0"/>
              <a:buChar char="•"/>
            </a:pPr>
            <a:r>
              <a:rPr lang="en-US" u="sng" dirty="0" smtClean="0"/>
              <a:t>Before</a:t>
            </a:r>
            <a:r>
              <a:rPr lang="en-US" dirty="0" smtClean="0"/>
              <a:t> </a:t>
            </a:r>
            <a:r>
              <a:rPr lang="en-US" dirty="0" smtClean="0"/>
              <a:t>approval, PIs can withdraw their protocol from further review.  Once </a:t>
            </a:r>
            <a:r>
              <a:rPr lang="en-US" u="sng" dirty="0" smtClean="0"/>
              <a:t>approved</a:t>
            </a:r>
            <a:r>
              <a:rPr lang="en-US" dirty="0" smtClean="0"/>
              <a:t>, then the protocol can be amended/modified, renewed, or closed.</a:t>
            </a:r>
          </a:p>
          <a:p>
            <a:pPr marL="228600" indent="-228600">
              <a:buFont typeface="Arial" panose="020B0604020202020204" pitchFamily="34" charset="0"/>
              <a:buChar char="•"/>
            </a:pPr>
            <a:r>
              <a:rPr lang="en-US" dirty="0" smtClean="0"/>
              <a:t>Use your keyboard’s left/right/up/down arrow (or your mouse/trackpad scroll or the spacebar) to move through the PowerPoint. </a:t>
            </a:r>
            <a:r>
              <a:rPr lang="en-US" b="1" dirty="0" smtClean="0"/>
              <a:t>Instructions are animated. </a:t>
            </a:r>
            <a:endParaRPr lang="en-US" b="1" dirty="0"/>
          </a:p>
        </p:txBody>
      </p:sp>
      <p:sp>
        <p:nvSpPr>
          <p:cNvPr id="5"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3733417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5364" y="2724728"/>
            <a:ext cx="10515600" cy="1589087"/>
          </a:xfrm>
          <a:prstGeom prst="rect">
            <a:avLst/>
          </a:prstGeom>
        </p:spPr>
        <p:txBody>
          <a:bodyPr>
            <a:normAutofit fontScale="67500" lnSpcReduction="2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Copy and Paste to Log in to Cayuse: </a:t>
            </a:r>
          </a:p>
          <a:p>
            <a:endParaRPr lang="en-US" dirty="0" smtClean="0"/>
          </a:p>
          <a:p>
            <a:r>
              <a:rPr lang="en-US" u="sng" dirty="0"/>
              <a:t>https://cpp.cayuse424.com/#https://cpp.cayuse424.com/</a:t>
            </a:r>
            <a:endParaRPr lang="en-US" u="sng" dirty="0">
              <a:hlinkClick r:id="rId3"/>
            </a:endParaRPr>
          </a:p>
        </p:txBody>
      </p:sp>
      <p:sp>
        <p:nvSpPr>
          <p:cNvPr id="4"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168148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82" y="0"/>
            <a:ext cx="11654435" cy="6858000"/>
          </a:xfrm>
          <a:prstGeom prst="rect">
            <a:avLst/>
          </a:prstGeom>
        </p:spPr>
      </p:pic>
      <p:sp>
        <p:nvSpPr>
          <p:cNvPr id="3" name="Left Arrow 2"/>
          <p:cNvSpPr/>
          <p:nvPr/>
        </p:nvSpPr>
        <p:spPr>
          <a:xfrm>
            <a:off x="4904509" y="2087418"/>
            <a:ext cx="1376218" cy="711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477164" y="1191489"/>
            <a:ext cx="2115127" cy="369332"/>
          </a:xfrm>
          <a:prstGeom prst="rect">
            <a:avLst/>
          </a:prstGeom>
          <a:solidFill>
            <a:schemeClr val="tx2">
              <a:lumMod val="50000"/>
              <a:lumOff val="50000"/>
            </a:schemeClr>
          </a:solidFill>
        </p:spPr>
        <p:txBody>
          <a:bodyPr wrap="square" rtlCol="0">
            <a:spAutoFit/>
          </a:bodyPr>
          <a:lstStyle/>
          <a:p>
            <a:r>
              <a:rPr lang="en-US" dirty="0" smtClean="0"/>
              <a:t>Select your study</a:t>
            </a:r>
            <a:endParaRPr lang="en-US" dirty="0"/>
          </a:p>
        </p:txBody>
      </p:sp>
      <p:sp>
        <p:nvSpPr>
          <p:cNvPr id="7"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332993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23" y="0"/>
            <a:ext cx="11619154" cy="6858000"/>
          </a:xfrm>
          <a:prstGeom prst="rect">
            <a:avLst/>
          </a:prstGeom>
        </p:spPr>
      </p:pic>
      <p:sp>
        <p:nvSpPr>
          <p:cNvPr id="3" name="TextBox 2"/>
          <p:cNvSpPr txBox="1"/>
          <p:nvPr/>
        </p:nvSpPr>
        <p:spPr>
          <a:xfrm>
            <a:off x="3205018" y="4414982"/>
            <a:ext cx="4581237" cy="646331"/>
          </a:xfrm>
          <a:prstGeom prst="rect">
            <a:avLst/>
          </a:prstGeom>
          <a:solidFill>
            <a:schemeClr val="tx2">
              <a:lumMod val="50000"/>
              <a:lumOff val="50000"/>
            </a:schemeClr>
          </a:solidFill>
        </p:spPr>
        <p:txBody>
          <a:bodyPr wrap="square" rtlCol="0">
            <a:spAutoFit/>
          </a:bodyPr>
          <a:lstStyle/>
          <a:p>
            <a:r>
              <a:rPr lang="en-US" dirty="0" smtClean="0"/>
              <a:t>You’ll be taken to this page. Click on the blue button for “New Submission.”</a:t>
            </a:r>
            <a:endParaRPr lang="en-US" dirty="0"/>
          </a:p>
        </p:txBody>
      </p:sp>
      <p:sp>
        <p:nvSpPr>
          <p:cNvPr id="4" name="Up Arrow 3"/>
          <p:cNvSpPr/>
          <p:nvPr/>
        </p:nvSpPr>
        <p:spPr>
          <a:xfrm>
            <a:off x="10945091" y="1006764"/>
            <a:ext cx="637309" cy="127461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txBox="1">
            <a:spLocks/>
          </p:cNvSpPr>
          <p:nvPr/>
        </p:nvSpPr>
        <p:spPr>
          <a:xfrm>
            <a:off x="690418" y="6629400"/>
            <a:ext cx="5029200" cy="228600"/>
          </a:xfrm>
          <a:prstGeom prst="rect">
            <a:avLst/>
          </a:prstGeom>
        </p:spPr>
        <p:txBody>
          <a:bodyPr vert="horz" lIns="91440" tIns="45720" rIns="91440" bIns="45720" rtlCol="0" anchor="ctr"/>
          <a:lstStyle>
            <a:defPPr>
              <a:defRPr lang="en-US"/>
            </a:defPPr>
            <a:lvl1pPr marL="0" algn="l" defTabSz="914400" rtl="0" eaLnBrk="1" latinLnBrk="0" hangingPunct="1">
              <a:defRPr sz="950" kern="1200" cap="all" baseline="0">
                <a:solidFill>
                  <a:schemeClr val="tx1">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Office of Research Compliance v2-2017</a:t>
            </a:r>
            <a:endParaRPr lang="en-US" sz="1400" dirty="0"/>
          </a:p>
        </p:txBody>
      </p:sp>
      <p:sp>
        <p:nvSpPr>
          <p:cNvPr id="2" name="Footer Placeholder 1"/>
          <p:cNvSpPr>
            <a:spLocks noGrp="1"/>
          </p:cNvSpPr>
          <p:nvPr>
            <p:ph type="ftr" sz="quarter" idx="11"/>
          </p:nvPr>
        </p:nvSpPr>
        <p:spPr/>
        <p:txBody>
          <a:bodyPr/>
          <a:lstStyle/>
          <a:p>
            <a:r>
              <a:rPr lang="en-US" smtClean="0"/>
              <a:t>Office of Research Compliance 2018</a:t>
            </a:r>
            <a:endParaRPr lang="en-US" dirty="0"/>
          </a:p>
        </p:txBody>
      </p:sp>
    </p:spTree>
    <p:extLst>
      <p:ext uri="{BB962C8B-B14F-4D97-AF65-F5344CB8AC3E}">
        <p14:creationId xmlns:p14="http://schemas.microsoft.com/office/powerpoint/2010/main" val="348486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18" y="0"/>
            <a:ext cx="11666963" cy="6858000"/>
          </a:xfrm>
          <a:prstGeom prst="rect">
            <a:avLst/>
          </a:prstGeom>
        </p:spPr>
      </p:pic>
      <p:sp>
        <p:nvSpPr>
          <p:cNvPr id="3" name="Right Arrow 2"/>
          <p:cNvSpPr/>
          <p:nvPr/>
        </p:nvSpPr>
        <p:spPr>
          <a:xfrm>
            <a:off x="9956801" y="711201"/>
            <a:ext cx="701963" cy="314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475185" y="4147128"/>
            <a:ext cx="3085105" cy="646331"/>
          </a:xfrm>
          <a:prstGeom prst="rect">
            <a:avLst/>
          </a:prstGeom>
          <a:solidFill>
            <a:schemeClr val="tx2">
              <a:lumMod val="25000"/>
              <a:lumOff val="75000"/>
            </a:schemeClr>
          </a:solidFill>
        </p:spPr>
        <p:txBody>
          <a:bodyPr wrap="square" rtlCol="0">
            <a:spAutoFit/>
          </a:bodyPr>
          <a:lstStyle/>
          <a:p>
            <a:r>
              <a:rPr lang="en-US" dirty="0" smtClean="0"/>
              <a:t>Select the type of submission you want to complete.</a:t>
            </a:r>
            <a:endParaRPr lang="en-US" dirty="0"/>
          </a:p>
        </p:txBody>
      </p:sp>
      <p:sp>
        <p:nvSpPr>
          <p:cNvPr id="2" name="TextBox 1"/>
          <p:cNvSpPr txBox="1"/>
          <p:nvPr/>
        </p:nvSpPr>
        <p:spPr>
          <a:xfrm>
            <a:off x="6576290" y="4027055"/>
            <a:ext cx="4683113" cy="2031325"/>
          </a:xfrm>
          <a:prstGeom prst="rect">
            <a:avLst/>
          </a:prstGeom>
          <a:solidFill>
            <a:schemeClr val="accent1">
              <a:lumMod val="60000"/>
              <a:lumOff val="40000"/>
            </a:schemeClr>
          </a:solidFill>
          <a:ln>
            <a:noFill/>
          </a:ln>
        </p:spPr>
        <p:txBody>
          <a:bodyPr wrap="square" rtlCol="0">
            <a:spAutoFit/>
          </a:bodyPr>
          <a:lstStyle/>
          <a:p>
            <a:pPr marL="231775" indent="-231775"/>
            <a:r>
              <a:rPr lang="en-US" b="1" dirty="0" smtClean="0"/>
              <a:t>Renewal </a:t>
            </a:r>
            <a:r>
              <a:rPr lang="en-US" dirty="0" smtClean="0"/>
              <a:t>= extending the study for up to a year, before the approved protocol expires.</a:t>
            </a:r>
          </a:p>
          <a:p>
            <a:pPr marL="231775" indent="-231775"/>
            <a:r>
              <a:rPr lang="en-US" b="1" dirty="0" smtClean="0"/>
              <a:t>Modification </a:t>
            </a:r>
            <a:r>
              <a:rPr lang="en-US" dirty="0" smtClean="0"/>
              <a:t>= submitting a change or amendment to the protocol</a:t>
            </a:r>
          </a:p>
          <a:p>
            <a:pPr marL="231775" indent="-231775"/>
            <a:r>
              <a:rPr lang="en-US" b="1" dirty="0" smtClean="0"/>
              <a:t>Incident </a:t>
            </a:r>
            <a:r>
              <a:rPr lang="en-US" dirty="0" smtClean="0"/>
              <a:t>= reporting an adverse event</a:t>
            </a:r>
          </a:p>
          <a:p>
            <a:pPr marL="231775" indent="-231775"/>
            <a:r>
              <a:rPr lang="en-US" b="1" dirty="0" smtClean="0"/>
              <a:t>Closure </a:t>
            </a:r>
            <a:r>
              <a:rPr lang="en-US" dirty="0" smtClean="0"/>
              <a:t>= you are finished collecting data for the study</a:t>
            </a:r>
            <a:endParaRPr lang="en-US" dirty="0"/>
          </a:p>
        </p:txBody>
      </p:sp>
      <p:sp>
        <p:nvSpPr>
          <p:cNvPr id="6" name="Right Arrow 5"/>
          <p:cNvSpPr/>
          <p:nvPr/>
        </p:nvSpPr>
        <p:spPr>
          <a:xfrm>
            <a:off x="9956801" y="957697"/>
            <a:ext cx="701963" cy="314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9942946" y="1457617"/>
            <a:ext cx="701963" cy="314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9956800" y="1218047"/>
            <a:ext cx="701963" cy="314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236192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82" y="0"/>
            <a:ext cx="11654435" cy="6858000"/>
          </a:xfrm>
          <a:prstGeom prst="rect">
            <a:avLst/>
          </a:prstGeom>
        </p:spPr>
      </p:pic>
      <p:sp>
        <p:nvSpPr>
          <p:cNvPr id="3" name="TextBox 2"/>
          <p:cNvSpPr txBox="1"/>
          <p:nvPr/>
        </p:nvSpPr>
        <p:spPr>
          <a:xfrm>
            <a:off x="3002507" y="5043055"/>
            <a:ext cx="6741993" cy="646331"/>
          </a:xfrm>
          <a:prstGeom prst="rect">
            <a:avLst/>
          </a:prstGeom>
          <a:solidFill>
            <a:schemeClr val="accent1">
              <a:lumMod val="40000"/>
              <a:lumOff val="60000"/>
            </a:schemeClr>
          </a:solidFill>
        </p:spPr>
        <p:txBody>
          <a:bodyPr wrap="square" rtlCol="0">
            <a:spAutoFit/>
          </a:bodyPr>
          <a:lstStyle/>
          <a:p>
            <a:r>
              <a:rPr lang="en-US" dirty="0" smtClean="0"/>
              <a:t>You’re taken to this page. </a:t>
            </a:r>
          </a:p>
          <a:p>
            <a:r>
              <a:rPr lang="en-US" dirty="0"/>
              <a:t>C</a:t>
            </a:r>
            <a:r>
              <a:rPr lang="en-US" dirty="0" smtClean="0"/>
              <a:t>lick on “Edit” to provide details about the submission to the IRB.</a:t>
            </a:r>
            <a:endParaRPr lang="en-US" dirty="0"/>
          </a:p>
        </p:txBody>
      </p:sp>
      <p:sp>
        <p:nvSpPr>
          <p:cNvPr id="4" name="Up Arrow 3"/>
          <p:cNvSpPr/>
          <p:nvPr/>
        </p:nvSpPr>
        <p:spPr>
          <a:xfrm>
            <a:off x="2087418" y="2401455"/>
            <a:ext cx="554182" cy="94210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413251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78" y="0"/>
            <a:ext cx="11666243" cy="6858000"/>
          </a:xfrm>
          <a:prstGeom prst="rect">
            <a:avLst/>
          </a:prstGeom>
        </p:spPr>
      </p:pic>
      <p:sp>
        <p:nvSpPr>
          <p:cNvPr id="3" name="TextBox 2"/>
          <p:cNvSpPr txBox="1"/>
          <p:nvPr/>
        </p:nvSpPr>
        <p:spPr>
          <a:xfrm>
            <a:off x="4484253" y="1995054"/>
            <a:ext cx="5778863" cy="923330"/>
          </a:xfrm>
          <a:prstGeom prst="rect">
            <a:avLst/>
          </a:prstGeom>
          <a:solidFill>
            <a:schemeClr val="accent1">
              <a:lumMod val="40000"/>
              <a:lumOff val="60000"/>
            </a:schemeClr>
          </a:solidFill>
          <a:ln>
            <a:solidFill>
              <a:schemeClr val="accent1">
                <a:lumMod val="60000"/>
                <a:lumOff val="40000"/>
              </a:schemeClr>
            </a:solidFill>
          </a:ln>
        </p:spPr>
        <p:txBody>
          <a:bodyPr wrap="square" rtlCol="0">
            <a:spAutoFit/>
          </a:bodyPr>
          <a:lstStyle/>
          <a:p>
            <a:r>
              <a:rPr lang="en-US" dirty="0" smtClean="0"/>
              <a:t>Fill out the “protocol.”  Remember this is not the same as the initial protocol you did before .</a:t>
            </a:r>
          </a:p>
          <a:p>
            <a:r>
              <a:rPr lang="en-US" dirty="0" smtClean="0"/>
              <a:t>When you are finished, click on “Complete Submission”.</a:t>
            </a:r>
            <a:endParaRPr lang="en-US" dirty="0"/>
          </a:p>
        </p:txBody>
      </p:sp>
      <p:sp>
        <p:nvSpPr>
          <p:cNvPr id="4" name="Up Arrow 3"/>
          <p:cNvSpPr/>
          <p:nvPr/>
        </p:nvSpPr>
        <p:spPr>
          <a:xfrm>
            <a:off x="1921164" y="2327564"/>
            <a:ext cx="923636" cy="125614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2052861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18" y="0"/>
            <a:ext cx="11664164" cy="6858000"/>
          </a:xfrm>
          <a:prstGeom prst="rect">
            <a:avLst/>
          </a:prstGeom>
        </p:spPr>
      </p:pic>
      <p:sp>
        <p:nvSpPr>
          <p:cNvPr id="3" name="TextBox 2"/>
          <p:cNvSpPr txBox="1"/>
          <p:nvPr/>
        </p:nvSpPr>
        <p:spPr>
          <a:xfrm>
            <a:off x="2780145" y="5144655"/>
            <a:ext cx="5408512" cy="1200329"/>
          </a:xfrm>
          <a:prstGeom prst="rect">
            <a:avLst/>
          </a:prstGeom>
          <a:solidFill>
            <a:schemeClr val="accent1">
              <a:lumMod val="60000"/>
              <a:lumOff val="40000"/>
            </a:schemeClr>
          </a:solidFill>
        </p:spPr>
        <p:txBody>
          <a:bodyPr wrap="square" rtlCol="0">
            <a:spAutoFit/>
          </a:bodyPr>
          <a:lstStyle/>
          <a:p>
            <a:r>
              <a:rPr lang="en-US" dirty="0" smtClean="0"/>
              <a:t>You’ll be redirected to this page.  You will need to “Certify” in order to finalize the submission.   Certification says you knowingly mean to take this action (to renew, amend/modify, or close).</a:t>
            </a:r>
            <a:endParaRPr lang="en-US" dirty="0"/>
          </a:p>
        </p:txBody>
      </p:sp>
      <p:sp>
        <p:nvSpPr>
          <p:cNvPr id="4" name="Up Arrow 3"/>
          <p:cNvSpPr/>
          <p:nvPr/>
        </p:nvSpPr>
        <p:spPr>
          <a:xfrm>
            <a:off x="11176000" y="2466109"/>
            <a:ext cx="480291" cy="89592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758952" y="6510851"/>
            <a:ext cx="5029200" cy="228600"/>
          </a:xfrm>
        </p:spPr>
        <p:txBody>
          <a:bodyPr/>
          <a:lstStyle/>
          <a:p>
            <a:r>
              <a:rPr lang="en-US" sz="1400" smtClean="0"/>
              <a:t>Office of Research Compliance 2018</a:t>
            </a:r>
            <a:endParaRPr lang="en-US" sz="1400" dirty="0"/>
          </a:p>
        </p:txBody>
      </p:sp>
    </p:spTree>
    <p:extLst>
      <p:ext uri="{BB962C8B-B14F-4D97-AF65-F5344CB8AC3E}">
        <p14:creationId xmlns:p14="http://schemas.microsoft.com/office/powerpoint/2010/main" val="4079495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108</TotalTime>
  <Words>552</Words>
  <Application>Microsoft Office PowerPoint</Application>
  <PresentationFormat>Widescreen</PresentationFormat>
  <Paragraphs>46</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Metropolitan</vt:lpstr>
      <vt:lpstr>How to Submit Additional Study Submissions -Amendments/modifications -Renewals -Closures</vt:lpstr>
      <vt:lpstr>How to use this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Desiree L. Vera</dc:creator>
  <cp:lastModifiedBy>Desiree L. Vera</cp:lastModifiedBy>
  <cp:revision>21</cp:revision>
  <dcterms:created xsi:type="dcterms:W3CDTF">2016-02-02T17:48:05Z</dcterms:created>
  <dcterms:modified xsi:type="dcterms:W3CDTF">2018-07-05T19:41:36Z</dcterms:modified>
</cp:coreProperties>
</file>